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35.xml" ContentType="application/vnd.openxmlformats-officedocument.presentationml.notesSlide+xml"/>
  <Override PartName="/ppt/charts/chart5.xml" ContentType="application/vnd.openxmlformats-officedocument.drawingml.chart+xml"/>
  <Override PartName="/ppt/drawings/drawing2.xml" ContentType="application/vnd.openxmlformats-officedocument.drawingml.chartshape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329" r:id="rId5"/>
  </p:sldMasterIdLst>
  <p:notesMasterIdLst>
    <p:notesMasterId r:id="rId55"/>
  </p:notesMasterIdLst>
  <p:handoutMasterIdLst>
    <p:handoutMasterId r:id="rId56"/>
  </p:handoutMasterIdLst>
  <p:sldIdLst>
    <p:sldId id="2147482416" r:id="rId6"/>
    <p:sldId id="2147482596" r:id="rId7"/>
    <p:sldId id="2147482496" r:id="rId8"/>
    <p:sldId id="2147482614" r:id="rId9"/>
    <p:sldId id="2147482414" r:id="rId10"/>
    <p:sldId id="2147482608" r:id="rId11"/>
    <p:sldId id="2147482490" r:id="rId12"/>
    <p:sldId id="260" r:id="rId13"/>
    <p:sldId id="2147482609" r:id="rId14"/>
    <p:sldId id="2147482399" r:id="rId15"/>
    <p:sldId id="2147482436" r:id="rId16"/>
    <p:sldId id="2147482495" r:id="rId17"/>
    <p:sldId id="2147482498" r:id="rId18"/>
    <p:sldId id="2147482501" r:id="rId19"/>
    <p:sldId id="2142534027" r:id="rId20"/>
    <p:sldId id="2147482589" r:id="rId21"/>
    <p:sldId id="2147482491" r:id="rId22"/>
    <p:sldId id="2147482507" r:id="rId23"/>
    <p:sldId id="2147482508" r:id="rId24"/>
    <p:sldId id="305" r:id="rId25"/>
    <p:sldId id="2142534116" r:id="rId26"/>
    <p:sldId id="2142534177" r:id="rId27"/>
    <p:sldId id="2142534175" r:id="rId28"/>
    <p:sldId id="2147482615" r:id="rId29"/>
    <p:sldId id="2147482480" r:id="rId30"/>
    <p:sldId id="2147482484" r:id="rId31"/>
    <p:sldId id="2142534152" r:id="rId32"/>
    <p:sldId id="2147482621" r:id="rId33"/>
    <p:sldId id="2147482481" r:id="rId34"/>
    <p:sldId id="2147482597" r:id="rId35"/>
    <p:sldId id="2147482483" r:id="rId36"/>
    <p:sldId id="307" r:id="rId37"/>
    <p:sldId id="315" r:id="rId38"/>
    <p:sldId id="323" r:id="rId39"/>
    <p:sldId id="2142534048" r:id="rId40"/>
    <p:sldId id="2142534002" r:id="rId41"/>
    <p:sldId id="2142534060" r:id="rId42"/>
    <p:sldId id="2142534052" r:id="rId43"/>
    <p:sldId id="2142534050" r:id="rId44"/>
    <p:sldId id="2142534066" r:id="rId45"/>
    <p:sldId id="2147482424" r:id="rId46"/>
    <p:sldId id="2147482590" r:id="rId47"/>
    <p:sldId id="290" r:id="rId48"/>
    <p:sldId id="2147482599" r:id="rId49"/>
    <p:sldId id="2147482595" r:id="rId50"/>
    <p:sldId id="2147482593" r:id="rId51"/>
    <p:sldId id="2147482622" r:id="rId52"/>
    <p:sldId id="2147482486" r:id="rId53"/>
    <p:sldId id="2147482594" r:id="rId54"/>
  </p:sldIdLst>
  <p:sldSz cx="12192000" cy="6858000"/>
  <p:notesSz cx="6881813" cy="9296400"/>
  <p:custDataLst>
    <p:tags r:id="rId57"/>
  </p:custDataLst>
  <p:defaultTextStyle>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3843"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77EE6E-0E92-FE53-E0B2-F46097584D0A}" name="Yeh, Crystal" initials="YC" userId="S::Crystal.Yeh@science.doe.gov::8a4c8378-3c41-4e12-b4a2-56c36ba764e5" providerId="AD"/>
  <p188:author id="{7CF4F3B7-1F21-CC5F-F6C7-94B2C6ABC39A}" name="Allen, Denise" initials="DA" userId="Allen, Denis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carruju" initials="" lastIdx="0" clrIdx="0"/>
  <p:cmAuthor id="7" name="Office of Science" initials="SC" lastIdx="0" clrIdx="7">
    <p:extLst>
      <p:ext uri="{19B8F6BF-5375-455C-9EA6-DF929625EA0E}">
        <p15:presenceInfo xmlns:p15="http://schemas.microsoft.com/office/powerpoint/2012/main" userId="Office of Science" providerId="None"/>
      </p:ext>
    </p:extLst>
  </p:cmAuthor>
  <p:cmAuthor id="1" name="OMB28" initials="OMB28" lastIdx="0" clrIdx="1"/>
  <p:cmAuthor id="8" name="DOE SC-3" initials="DOE SC-3" lastIdx="0" clrIdx="8">
    <p:extLst>
      <p:ext uri="{19B8F6BF-5375-455C-9EA6-DF929625EA0E}">
        <p15:presenceInfo xmlns:p15="http://schemas.microsoft.com/office/powerpoint/2012/main" userId="DOE SC-3" providerId="None"/>
      </p:ext>
    </p:extLst>
  </p:cmAuthor>
  <p:cmAuthor id="2" name="Lisa Yost" initials="LY" lastIdx="0" clrIdx="2">
    <p:extLst>
      <p:ext uri="{19B8F6BF-5375-455C-9EA6-DF929625EA0E}">
        <p15:presenceInfo xmlns:p15="http://schemas.microsoft.com/office/powerpoint/2012/main" userId="Lisa Yost" providerId="None"/>
      </p:ext>
    </p:extLst>
  </p:cmAuthor>
  <p:cmAuthor id="3" name="Pham, Sandra" initials="PS" lastIdx="0" clrIdx="3">
    <p:extLst>
      <p:ext uri="{19B8F6BF-5375-455C-9EA6-DF929625EA0E}">
        <p15:presenceInfo xmlns:p15="http://schemas.microsoft.com/office/powerpoint/2012/main" userId="Pham, Sandra" providerId="None"/>
      </p:ext>
    </p:extLst>
  </p:cmAuthor>
  <p:cmAuthor id="4" name="Sandra Pham" initials="LY" lastIdx="0" clrIdx="4">
    <p:extLst>
      <p:ext uri="{19B8F6BF-5375-455C-9EA6-DF929625EA0E}">
        <p15:presenceInfo xmlns:p15="http://schemas.microsoft.com/office/powerpoint/2012/main" userId="Sandra Pham" providerId="None"/>
      </p:ext>
    </p:extLst>
  </p:cmAuthor>
  <p:cmAuthor id="5" name="Klausing, Kathleen" initials="KK" lastIdx="0" clrIdx="5">
    <p:extLst>
      <p:ext uri="{19B8F6BF-5375-455C-9EA6-DF929625EA0E}">
        <p15:presenceInfo xmlns:p15="http://schemas.microsoft.com/office/powerpoint/2012/main" userId="Klausing, Kathleen" providerId="None"/>
      </p:ext>
    </p:extLst>
  </p:cmAuthor>
  <p:cmAuthor id="6" name="Allen, Denise" initials="DA" lastIdx="0" clrIdx="6">
    <p:extLst>
      <p:ext uri="{19B8F6BF-5375-455C-9EA6-DF929625EA0E}">
        <p15:presenceInfo xmlns:p15="http://schemas.microsoft.com/office/powerpoint/2012/main" userId="Allen, Deni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B3F"/>
    <a:srgbClr val="106636"/>
    <a:srgbClr val="0000FF"/>
    <a:srgbClr val="146737"/>
    <a:srgbClr val="FFFFD9"/>
    <a:srgbClr val="0099FF"/>
    <a:srgbClr val="009900"/>
    <a:srgbClr val="FFFFBD"/>
    <a:srgbClr val="3D2FA1"/>
    <a:srgbClr val="E200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22E3FB-FF4E-4A21-A04E-FA84C334E6F8}" v="12" dt="2026-09-07T17:39:36.008"/>
  </p1510:revLst>
</p1510:revInfo>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0" d="100"/>
          <a:sy n="40" d="100"/>
        </p:scale>
        <p:origin x="1348" y="260"/>
      </p:cViewPr>
      <p:guideLst>
        <p:guide orient="horz" pos="312"/>
        <p:guide pos="3843"/>
      </p:guideLst>
    </p:cSldViewPr>
  </p:slideViewPr>
  <p:notesTextViewPr>
    <p:cViewPr>
      <p:scale>
        <a:sx n="1" d="1"/>
        <a:sy n="1" d="1"/>
      </p:scale>
      <p:origin x="0" y="0"/>
    </p:cViewPr>
  </p:notesTextViewPr>
  <p:sorterViewPr>
    <p:cViewPr varScale="1">
      <p:scale>
        <a:sx n="100" d="100"/>
        <a:sy n="100" d="100"/>
      </p:scale>
      <p:origin x="0" y="-2850"/>
    </p:cViewPr>
  </p:sorterViewPr>
  <p:notesViewPr>
    <p:cSldViewPr snapToGrid="0">
      <p:cViewPr>
        <p:scale>
          <a:sx n="1" d="2"/>
          <a:sy n="1" d="2"/>
        </p:scale>
        <p:origin x="0" y="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gs" Target="tags/tag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eika, Regina" userId="ae6cf0ee-e2d1-4450-8eca-fa70681152ef" providerId="ADAL" clId="{82E48001-CD0C-48FA-9120-D106B159E920}"/>
    <pc:docChg chg="custSel addSld delSld modSld sldOrd">
      <pc:chgData name="Rameika, Regina" userId="ae6cf0ee-e2d1-4450-8eca-fa70681152ef" providerId="ADAL" clId="{82E48001-CD0C-48FA-9120-D106B159E920}" dt="2026-09-08T16:46:18.452" v="820" actId="20577"/>
      <pc:docMkLst>
        <pc:docMk/>
      </pc:docMkLst>
      <pc:sldChg chg="modSp mod">
        <pc:chgData name="Rameika, Regina" userId="ae6cf0ee-e2d1-4450-8eca-fa70681152ef" providerId="ADAL" clId="{82E48001-CD0C-48FA-9120-D106B159E920}" dt="2026-09-07T17:34:02.626" v="190" actId="13926"/>
        <pc:sldMkLst>
          <pc:docMk/>
          <pc:sldMk cId="2420341949" sldId="305"/>
        </pc:sldMkLst>
        <pc:spChg chg="mod">
          <ac:chgData name="Rameika, Regina" userId="ae6cf0ee-e2d1-4450-8eca-fa70681152ef" providerId="ADAL" clId="{82E48001-CD0C-48FA-9120-D106B159E920}" dt="2026-09-07T17:34:02.626" v="190" actId="13926"/>
          <ac:spMkLst>
            <pc:docMk/>
            <pc:sldMk cId="2420341949" sldId="305"/>
            <ac:spMk id="15" creationId="{172E103C-06BB-0662-6B39-6E8F81AA5A3E}"/>
          </ac:spMkLst>
        </pc:spChg>
      </pc:sldChg>
      <pc:sldChg chg="modSp mod">
        <pc:chgData name="Rameika, Regina" userId="ae6cf0ee-e2d1-4450-8eca-fa70681152ef" providerId="ADAL" clId="{82E48001-CD0C-48FA-9120-D106B159E920}" dt="2026-09-07T17:15:38.929" v="81" actId="20577"/>
        <pc:sldMkLst>
          <pc:docMk/>
          <pc:sldMk cId="0" sldId="315"/>
        </pc:sldMkLst>
        <pc:spChg chg="mod">
          <ac:chgData name="Rameika, Regina" userId="ae6cf0ee-e2d1-4450-8eca-fa70681152ef" providerId="ADAL" clId="{82E48001-CD0C-48FA-9120-D106B159E920}" dt="2026-09-07T17:15:38.929" v="81" actId="20577"/>
          <ac:spMkLst>
            <pc:docMk/>
            <pc:sldMk cId="0" sldId="315"/>
            <ac:spMk id="5" creationId="{BBCF0D79-5C68-9623-2711-45342B6A0547}"/>
          </ac:spMkLst>
        </pc:spChg>
      </pc:sldChg>
      <pc:sldChg chg="del">
        <pc:chgData name="Rameika, Regina" userId="ae6cf0ee-e2d1-4450-8eca-fa70681152ef" providerId="ADAL" clId="{82E48001-CD0C-48FA-9120-D106B159E920}" dt="2026-09-07T17:13:30.393" v="71" actId="2696"/>
        <pc:sldMkLst>
          <pc:docMk/>
          <pc:sldMk cId="451119941" sldId="637"/>
        </pc:sldMkLst>
      </pc:sldChg>
      <pc:sldChg chg="del">
        <pc:chgData name="Rameika, Regina" userId="ae6cf0ee-e2d1-4450-8eca-fa70681152ef" providerId="ADAL" clId="{82E48001-CD0C-48FA-9120-D106B159E920}" dt="2026-09-07T17:38:18.908" v="204" actId="2696"/>
        <pc:sldMkLst>
          <pc:docMk/>
          <pc:sldMk cId="2164872272" sldId="657"/>
        </pc:sldMkLst>
      </pc:sldChg>
      <pc:sldChg chg="del">
        <pc:chgData name="Rameika, Regina" userId="ae6cf0ee-e2d1-4450-8eca-fa70681152ef" providerId="ADAL" clId="{82E48001-CD0C-48FA-9120-D106B159E920}" dt="2026-09-07T17:38:25.516" v="206" actId="2696"/>
        <pc:sldMkLst>
          <pc:docMk/>
          <pc:sldMk cId="4106398327" sldId="660"/>
        </pc:sldMkLst>
      </pc:sldChg>
      <pc:sldChg chg="del">
        <pc:chgData name="Rameika, Regina" userId="ae6cf0ee-e2d1-4450-8eca-fa70681152ef" providerId="ADAL" clId="{82E48001-CD0C-48FA-9120-D106B159E920}" dt="2026-09-07T17:38:28.884" v="207" actId="2696"/>
        <pc:sldMkLst>
          <pc:docMk/>
          <pc:sldMk cId="2428722673" sldId="661"/>
        </pc:sldMkLst>
      </pc:sldChg>
      <pc:sldChg chg="del">
        <pc:chgData name="Rameika, Regina" userId="ae6cf0ee-e2d1-4450-8eca-fa70681152ef" providerId="ADAL" clId="{82E48001-CD0C-48FA-9120-D106B159E920}" dt="2026-09-07T17:01:15.359" v="19" actId="2696"/>
        <pc:sldMkLst>
          <pc:docMk/>
          <pc:sldMk cId="813509353" sldId="664"/>
        </pc:sldMkLst>
      </pc:sldChg>
      <pc:sldChg chg="del">
        <pc:chgData name="Rameika, Regina" userId="ae6cf0ee-e2d1-4450-8eca-fa70681152ef" providerId="ADAL" clId="{82E48001-CD0C-48FA-9120-D106B159E920}" dt="2026-09-07T17:01:22.006" v="20" actId="2696"/>
        <pc:sldMkLst>
          <pc:docMk/>
          <pc:sldMk cId="1937404047" sldId="767"/>
        </pc:sldMkLst>
      </pc:sldChg>
      <pc:sldChg chg="del">
        <pc:chgData name="Rameika, Regina" userId="ae6cf0ee-e2d1-4450-8eca-fa70681152ef" providerId="ADAL" clId="{82E48001-CD0C-48FA-9120-D106B159E920}" dt="2026-09-07T17:01:26.134" v="21" actId="2696"/>
        <pc:sldMkLst>
          <pc:docMk/>
          <pc:sldMk cId="1850056048" sldId="768"/>
        </pc:sldMkLst>
      </pc:sldChg>
      <pc:sldChg chg="del">
        <pc:chgData name="Rameika, Regina" userId="ae6cf0ee-e2d1-4450-8eca-fa70681152ef" providerId="ADAL" clId="{82E48001-CD0C-48FA-9120-D106B159E920}" dt="2026-09-07T17:01:29.760" v="22" actId="2696"/>
        <pc:sldMkLst>
          <pc:docMk/>
          <pc:sldMk cId="3095904117" sldId="769"/>
        </pc:sldMkLst>
      </pc:sldChg>
      <pc:sldChg chg="ord">
        <pc:chgData name="Rameika, Regina" userId="ae6cf0ee-e2d1-4450-8eca-fa70681152ef" providerId="ADAL" clId="{82E48001-CD0C-48FA-9120-D106B159E920}" dt="2026-09-07T17:41:29.988" v="317"/>
        <pc:sldMkLst>
          <pc:docMk/>
          <pc:sldMk cId="4090861523" sldId="2142534002"/>
        </pc:sldMkLst>
      </pc:sldChg>
      <pc:sldChg chg="addSp modSp mod">
        <pc:chgData name="Rameika, Regina" userId="ae6cf0ee-e2d1-4450-8eca-fa70681152ef" providerId="ADAL" clId="{82E48001-CD0C-48FA-9120-D106B159E920}" dt="2026-09-07T17:45:12.869" v="320" actId="13926"/>
        <pc:sldMkLst>
          <pc:docMk/>
          <pc:sldMk cId="836286799" sldId="2142534048"/>
        </pc:sldMkLst>
        <pc:spChg chg="add mod">
          <ac:chgData name="Rameika, Regina" userId="ae6cf0ee-e2d1-4450-8eca-fa70681152ef" providerId="ADAL" clId="{82E48001-CD0C-48FA-9120-D106B159E920}" dt="2026-09-07T17:45:12.869" v="320" actId="13926"/>
          <ac:spMkLst>
            <pc:docMk/>
            <pc:sldMk cId="836286799" sldId="2142534048"/>
            <ac:spMk id="2" creationId="{DDB9F9B9-ACAE-6A0C-977E-E05D35103702}"/>
          </ac:spMkLst>
        </pc:spChg>
      </pc:sldChg>
      <pc:sldChg chg="del">
        <pc:chgData name="Rameika, Regina" userId="ae6cf0ee-e2d1-4450-8eca-fa70681152ef" providerId="ADAL" clId="{82E48001-CD0C-48FA-9120-D106B159E920}" dt="2026-09-07T17:04:29.867" v="24" actId="2696"/>
        <pc:sldMkLst>
          <pc:docMk/>
          <pc:sldMk cId="2019572940" sldId="2142534049"/>
        </pc:sldMkLst>
      </pc:sldChg>
      <pc:sldChg chg="modSp mod">
        <pc:chgData name="Rameika, Regina" userId="ae6cf0ee-e2d1-4450-8eca-fa70681152ef" providerId="ADAL" clId="{82E48001-CD0C-48FA-9120-D106B159E920}" dt="2026-09-07T17:45:50.620" v="321" actId="13926"/>
        <pc:sldMkLst>
          <pc:docMk/>
          <pc:sldMk cId="505649006" sldId="2142534050"/>
        </pc:sldMkLst>
        <pc:spChg chg="mod">
          <ac:chgData name="Rameika, Regina" userId="ae6cf0ee-e2d1-4450-8eca-fa70681152ef" providerId="ADAL" clId="{82E48001-CD0C-48FA-9120-D106B159E920}" dt="2026-09-07T17:45:50.620" v="321" actId="13926"/>
          <ac:spMkLst>
            <pc:docMk/>
            <pc:sldMk cId="505649006" sldId="2142534050"/>
            <ac:spMk id="4" creationId="{F24482D7-A8BC-9724-C860-391DE3236DEF}"/>
          </ac:spMkLst>
        </pc:spChg>
      </pc:sldChg>
      <pc:sldChg chg="ord">
        <pc:chgData name="Rameika, Regina" userId="ae6cf0ee-e2d1-4450-8eca-fa70681152ef" providerId="ADAL" clId="{82E48001-CD0C-48FA-9120-D106B159E920}" dt="2026-09-07T17:41:24.770" v="315"/>
        <pc:sldMkLst>
          <pc:docMk/>
          <pc:sldMk cId="2981455879" sldId="2142534060"/>
        </pc:sldMkLst>
      </pc:sldChg>
      <pc:sldChg chg="del">
        <pc:chgData name="Rameika, Regina" userId="ae6cf0ee-e2d1-4450-8eca-fa70681152ef" providerId="ADAL" clId="{82E48001-CD0C-48FA-9120-D106B159E920}" dt="2026-09-07T16:59:56.608" v="18" actId="2696"/>
        <pc:sldMkLst>
          <pc:docMk/>
          <pc:sldMk cId="1144021561" sldId="2142534081"/>
        </pc:sldMkLst>
      </pc:sldChg>
      <pc:sldChg chg="addSp delSp modSp mod">
        <pc:chgData name="Rameika, Regina" userId="ae6cf0ee-e2d1-4450-8eca-fa70681152ef" providerId="ADAL" clId="{82E48001-CD0C-48FA-9120-D106B159E920}" dt="2026-09-07T17:36:40.888" v="197" actId="14100"/>
        <pc:sldMkLst>
          <pc:docMk/>
          <pc:sldMk cId="3970865050" sldId="2142534116"/>
        </pc:sldMkLst>
        <pc:spChg chg="mod">
          <ac:chgData name="Rameika, Regina" userId="ae6cf0ee-e2d1-4450-8eca-fa70681152ef" providerId="ADAL" clId="{82E48001-CD0C-48FA-9120-D106B159E920}" dt="2026-09-07T17:36:31.116" v="194"/>
          <ac:spMkLst>
            <pc:docMk/>
            <pc:sldMk cId="3970865050" sldId="2142534116"/>
            <ac:spMk id="13" creationId="{D35E8234-DC37-2B55-6510-F062B0DA4FD5}"/>
          </ac:spMkLst>
        </pc:spChg>
        <pc:grpChg chg="add mod">
          <ac:chgData name="Rameika, Regina" userId="ae6cf0ee-e2d1-4450-8eca-fa70681152ef" providerId="ADAL" clId="{82E48001-CD0C-48FA-9120-D106B159E920}" dt="2026-09-07T17:36:40.888" v="197" actId="14100"/>
          <ac:grpSpMkLst>
            <pc:docMk/>
            <pc:sldMk cId="3970865050" sldId="2142534116"/>
            <ac:grpSpMk id="5" creationId="{434DEE6A-1DDD-7872-9127-5F4E44BCA9D1}"/>
          </ac:grpSpMkLst>
        </pc:grpChg>
        <pc:picChg chg="del">
          <ac:chgData name="Rameika, Regina" userId="ae6cf0ee-e2d1-4450-8eca-fa70681152ef" providerId="ADAL" clId="{82E48001-CD0C-48FA-9120-D106B159E920}" dt="2026-09-07T17:36:26.494" v="192" actId="478"/>
          <ac:picMkLst>
            <pc:docMk/>
            <pc:sldMk cId="3970865050" sldId="2142534116"/>
            <ac:picMk id="4" creationId="{F01BC115-6BAD-ABF7-2616-870ACEA1A2F9}"/>
          </ac:picMkLst>
        </pc:picChg>
        <pc:picChg chg="del">
          <ac:chgData name="Rameika, Regina" userId="ae6cf0ee-e2d1-4450-8eca-fa70681152ef" providerId="ADAL" clId="{82E48001-CD0C-48FA-9120-D106B159E920}" dt="2026-09-07T17:36:28.912" v="193" actId="478"/>
          <ac:picMkLst>
            <pc:docMk/>
            <pc:sldMk cId="3970865050" sldId="2142534116"/>
            <ac:picMk id="8" creationId="{AB403D32-5EBD-3F56-85CD-3BC5E160DC76}"/>
          </ac:picMkLst>
        </pc:picChg>
        <pc:picChg chg="mod">
          <ac:chgData name="Rameika, Regina" userId="ae6cf0ee-e2d1-4450-8eca-fa70681152ef" providerId="ADAL" clId="{82E48001-CD0C-48FA-9120-D106B159E920}" dt="2026-09-07T17:36:31.116" v="194"/>
          <ac:picMkLst>
            <pc:docMk/>
            <pc:sldMk cId="3970865050" sldId="2142534116"/>
            <ac:picMk id="12" creationId="{8415F45E-F29E-FC76-B290-D231781ADAD4}"/>
          </ac:picMkLst>
        </pc:picChg>
      </pc:sldChg>
      <pc:sldChg chg="modSp del mod">
        <pc:chgData name="Rameika, Regina" userId="ae6cf0ee-e2d1-4450-8eca-fa70681152ef" providerId="ADAL" clId="{82E48001-CD0C-48FA-9120-D106B159E920}" dt="2026-09-07T17:37:07.037" v="199" actId="2696"/>
        <pc:sldMkLst>
          <pc:docMk/>
          <pc:sldMk cId="2970504109" sldId="2142534140"/>
        </pc:sldMkLst>
        <pc:spChg chg="mod">
          <ac:chgData name="Rameika, Regina" userId="ae6cf0ee-e2d1-4450-8eca-fa70681152ef" providerId="ADAL" clId="{82E48001-CD0C-48FA-9120-D106B159E920}" dt="2026-09-07T16:59:29.656" v="17" actId="20577"/>
          <ac:spMkLst>
            <pc:docMk/>
            <pc:sldMk cId="2970504109" sldId="2142534140"/>
            <ac:spMk id="2" creationId="{FBDD1F63-4039-263B-38F4-19F92766408D}"/>
          </ac:spMkLst>
        </pc:spChg>
      </pc:sldChg>
      <pc:sldChg chg="modSp add mod">
        <pc:chgData name="Rameika, Regina" userId="ae6cf0ee-e2d1-4450-8eca-fa70681152ef" providerId="ADAL" clId="{82E48001-CD0C-48FA-9120-D106B159E920}" dt="2026-09-07T17:37:17.700" v="201" actId="27636"/>
        <pc:sldMkLst>
          <pc:docMk/>
          <pc:sldMk cId="4271303474" sldId="2142534177"/>
        </pc:sldMkLst>
        <pc:spChg chg="mod">
          <ac:chgData name="Rameika, Regina" userId="ae6cf0ee-e2d1-4450-8eca-fa70681152ef" providerId="ADAL" clId="{82E48001-CD0C-48FA-9120-D106B159E920}" dt="2026-09-07T17:37:17.700" v="201" actId="27636"/>
          <ac:spMkLst>
            <pc:docMk/>
            <pc:sldMk cId="4271303474" sldId="2142534177"/>
            <ac:spMk id="9" creationId="{A2751916-B08B-1058-39B9-879E516FA5A6}"/>
          </ac:spMkLst>
        </pc:spChg>
      </pc:sldChg>
      <pc:sldChg chg="del">
        <pc:chgData name="Rameika, Regina" userId="ae6cf0ee-e2d1-4450-8eca-fa70681152ef" providerId="ADAL" clId="{82E48001-CD0C-48FA-9120-D106B159E920}" dt="2026-09-07T17:38:21.915" v="205" actId="2696"/>
        <pc:sldMkLst>
          <pc:docMk/>
          <pc:sldMk cId="1803969294" sldId="2147469779"/>
        </pc:sldMkLst>
      </pc:sldChg>
      <pc:sldChg chg="del">
        <pc:chgData name="Rameika, Regina" userId="ae6cf0ee-e2d1-4450-8eca-fa70681152ef" providerId="ADAL" clId="{82E48001-CD0C-48FA-9120-D106B159E920}" dt="2026-09-07T17:38:15.618" v="203" actId="2696"/>
        <pc:sldMkLst>
          <pc:docMk/>
          <pc:sldMk cId="2097620280" sldId="2147469780"/>
        </pc:sldMkLst>
      </pc:sldChg>
      <pc:sldChg chg="del">
        <pc:chgData name="Rameika, Regina" userId="ae6cf0ee-e2d1-4450-8eca-fa70681152ef" providerId="ADAL" clId="{82E48001-CD0C-48FA-9120-D106B159E920}" dt="2026-09-07T17:01:38.493" v="23" actId="2696"/>
        <pc:sldMkLst>
          <pc:docMk/>
          <pc:sldMk cId="1714662282" sldId="2147469794"/>
        </pc:sldMkLst>
      </pc:sldChg>
      <pc:sldChg chg="modSp mod">
        <pc:chgData name="Rameika, Regina" userId="ae6cf0ee-e2d1-4450-8eca-fa70681152ef" providerId="ADAL" clId="{82E48001-CD0C-48FA-9120-D106B159E920}" dt="2026-09-07T17:09:52.927" v="56" actId="20577"/>
        <pc:sldMkLst>
          <pc:docMk/>
          <pc:sldMk cId="2186572712" sldId="2147482414"/>
        </pc:sldMkLst>
        <pc:spChg chg="mod">
          <ac:chgData name="Rameika, Regina" userId="ae6cf0ee-e2d1-4450-8eca-fa70681152ef" providerId="ADAL" clId="{82E48001-CD0C-48FA-9120-D106B159E920}" dt="2026-09-07T17:09:52.927" v="56" actId="20577"/>
          <ac:spMkLst>
            <pc:docMk/>
            <pc:sldMk cId="2186572712" sldId="2147482414"/>
            <ac:spMk id="2" creationId="{00000000-0000-0000-0000-000000000000}"/>
          </ac:spMkLst>
        </pc:spChg>
      </pc:sldChg>
      <pc:sldChg chg="modSp mod">
        <pc:chgData name="Rameika, Regina" userId="ae6cf0ee-e2d1-4450-8eca-fa70681152ef" providerId="ADAL" clId="{82E48001-CD0C-48FA-9120-D106B159E920}" dt="2026-09-07T17:29:23.211" v="160" actId="20577"/>
        <pc:sldMkLst>
          <pc:docMk/>
          <pc:sldMk cId="1436236003" sldId="2147482416"/>
        </pc:sldMkLst>
        <pc:spChg chg="mod">
          <ac:chgData name="Rameika, Regina" userId="ae6cf0ee-e2d1-4450-8eca-fa70681152ef" providerId="ADAL" clId="{82E48001-CD0C-48FA-9120-D106B159E920}" dt="2026-09-07T17:29:23.211" v="160" actId="20577"/>
          <ac:spMkLst>
            <pc:docMk/>
            <pc:sldMk cId="1436236003" sldId="2147482416"/>
            <ac:spMk id="2" creationId="{A4199971-00B0-448A-AC55-61AF5A7BA000}"/>
          </ac:spMkLst>
        </pc:spChg>
        <pc:spChg chg="mod">
          <ac:chgData name="Rameika, Regina" userId="ae6cf0ee-e2d1-4450-8eca-fa70681152ef" providerId="ADAL" clId="{82E48001-CD0C-48FA-9120-D106B159E920}" dt="2026-09-07T17:28:55.582" v="144" actId="27636"/>
          <ac:spMkLst>
            <pc:docMk/>
            <pc:sldMk cId="1436236003" sldId="2147482416"/>
            <ac:spMk id="3" creationId="{7A77AFFB-9E19-713A-589D-FE9820815056}"/>
          </ac:spMkLst>
        </pc:spChg>
      </pc:sldChg>
      <pc:sldChg chg="modSp mod">
        <pc:chgData name="Rameika, Regina" userId="ae6cf0ee-e2d1-4450-8eca-fa70681152ef" providerId="ADAL" clId="{82E48001-CD0C-48FA-9120-D106B159E920}" dt="2026-09-07T16:58:06.257" v="8" actId="20577"/>
        <pc:sldMkLst>
          <pc:docMk/>
          <pc:sldMk cId="3890378974" sldId="2147482436"/>
        </pc:sldMkLst>
        <pc:spChg chg="mod">
          <ac:chgData name="Rameika, Regina" userId="ae6cf0ee-e2d1-4450-8eca-fa70681152ef" providerId="ADAL" clId="{82E48001-CD0C-48FA-9120-D106B159E920}" dt="2026-09-07T16:58:06.257" v="8" actId="20577"/>
          <ac:spMkLst>
            <pc:docMk/>
            <pc:sldMk cId="3890378974" sldId="2147482436"/>
            <ac:spMk id="9" creationId="{918EBAC0-6202-6FD8-D8C0-9C1C7548E5DE}"/>
          </ac:spMkLst>
        </pc:spChg>
      </pc:sldChg>
      <pc:sldChg chg="del">
        <pc:chgData name="Rameika, Regina" userId="ae6cf0ee-e2d1-4450-8eca-fa70681152ef" providerId="ADAL" clId="{82E48001-CD0C-48FA-9120-D106B159E920}" dt="2026-09-07T16:56:15.208" v="1" actId="2696"/>
        <pc:sldMkLst>
          <pc:docMk/>
          <pc:sldMk cId="2425300018" sldId="2147482439"/>
        </pc:sldMkLst>
      </pc:sldChg>
      <pc:sldChg chg="modSp mod">
        <pc:chgData name="Rameika, Regina" userId="ae6cf0ee-e2d1-4450-8eca-fa70681152ef" providerId="ADAL" clId="{82E48001-CD0C-48FA-9120-D106B159E920}" dt="2026-09-07T17:37:42.035" v="202" actId="13926"/>
        <pc:sldMkLst>
          <pc:docMk/>
          <pc:sldMk cId="1509699909" sldId="2147482480"/>
        </pc:sldMkLst>
        <pc:spChg chg="mod">
          <ac:chgData name="Rameika, Regina" userId="ae6cf0ee-e2d1-4450-8eca-fa70681152ef" providerId="ADAL" clId="{82E48001-CD0C-48FA-9120-D106B159E920}" dt="2026-09-07T17:37:42.035" v="202" actId="13926"/>
          <ac:spMkLst>
            <pc:docMk/>
            <pc:sldMk cId="1509699909" sldId="2147482480"/>
            <ac:spMk id="3" creationId="{42DD3E0D-A5F4-6693-EE9F-35B0DE2C3940}"/>
          </ac:spMkLst>
        </pc:spChg>
      </pc:sldChg>
      <pc:sldChg chg="del">
        <pc:chgData name="Rameika, Regina" userId="ae6cf0ee-e2d1-4450-8eca-fa70681152ef" providerId="ADAL" clId="{82E48001-CD0C-48FA-9120-D106B159E920}" dt="2026-09-07T17:06:54.695" v="26" actId="2696"/>
        <pc:sldMkLst>
          <pc:docMk/>
          <pc:sldMk cId="1770649878" sldId="2147482485"/>
        </pc:sldMkLst>
      </pc:sldChg>
      <pc:sldChg chg="modSp mod">
        <pc:chgData name="Rameika, Regina" userId="ae6cf0ee-e2d1-4450-8eca-fa70681152ef" providerId="ADAL" clId="{82E48001-CD0C-48FA-9120-D106B159E920}" dt="2026-09-07T16:58:14.131" v="13" actId="20577"/>
        <pc:sldMkLst>
          <pc:docMk/>
          <pc:sldMk cId="678308142" sldId="2147482495"/>
        </pc:sldMkLst>
        <pc:spChg chg="mod">
          <ac:chgData name="Rameika, Regina" userId="ae6cf0ee-e2d1-4450-8eca-fa70681152ef" providerId="ADAL" clId="{82E48001-CD0C-48FA-9120-D106B159E920}" dt="2026-09-07T16:58:14.131" v="13" actId="20577"/>
          <ac:spMkLst>
            <pc:docMk/>
            <pc:sldMk cId="678308142" sldId="2147482495"/>
            <ac:spMk id="9" creationId="{E03C6E1F-49A0-A1D1-3606-4043249C3968}"/>
          </ac:spMkLst>
        </pc:spChg>
      </pc:sldChg>
      <pc:sldChg chg="modSp mod">
        <pc:chgData name="Rameika, Regina" userId="ae6cf0ee-e2d1-4450-8eca-fa70681152ef" providerId="ADAL" clId="{82E48001-CD0C-48FA-9120-D106B159E920}" dt="2026-09-07T17:09:29.100" v="52" actId="20577"/>
        <pc:sldMkLst>
          <pc:docMk/>
          <pc:sldMk cId="3879736483" sldId="2147482496"/>
        </pc:sldMkLst>
        <pc:spChg chg="mod">
          <ac:chgData name="Rameika, Regina" userId="ae6cf0ee-e2d1-4450-8eca-fa70681152ef" providerId="ADAL" clId="{82E48001-CD0C-48FA-9120-D106B159E920}" dt="2026-09-07T17:09:29.100" v="52" actId="20577"/>
          <ac:spMkLst>
            <pc:docMk/>
            <pc:sldMk cId="3879736483" sldId="2147482496"/>
            <ac:spMk id="2" creationId="{CB18CD61-BC2D-218D-034D-C195E695FED9}"/>
          </ac:spMkLst>
        </pc:spChg>
      </pc:sldChg>
      <pc:sldChg chg="modSp mod">
        <pc:chgData name="Rameika, Regina" userId="ae6cf0ee-e2d1-4450-8eca-fa70681152ef" providerId="ADAL" clId="{82E48001-CD0C-48FA-9120-D106B159E920}" dt="2026-09-07T17:31:52.204" v="180" actId="13926"/>
        <pc:sldMkLst>
          <pc:docMk/>
          <pc:sldMk cId="4129485975" sldId="2147482507"/>
        </pc:sldMkLst>
        <pc:graphicFrameChg chg="mod modGraphic">
          <ac:chgData name="Rameika, Regina" userId="ae6cf0ee-e2d1-4450-8eca-fa70681152ef" providerId="ADAL" clId="{82E48001-CD0C-48FA-9120-D106B159E920}" dt="2026-09-07T17:31:52.204" v="180" actId="13926"/>
          <ac:graphicFrameMkLst>
            <pc:docMk/>
            <pc:sldMk cId="4129485975" sldId="2147482507"/>
            <ac:graphicFrameMk id="4" creationId="{09A6A89B-8656-F71F-5AEF-627136E29B64}"/>
          </ac:graphicFrameMkLst>
        </pc:graphicFrameChg>
      </pc:sldChg>
      <pc:sldChg chg="addSp modSp mod">
        <pc:chgData name="Rameika, Regina" userId="ae6cf0ee-e2d1-4450-8eca-fa70681152ef" providerId="ADAL" clId="{82E48001-CD0C-48FA-9120-D106B159E920}" dt="2026-09-07T17:33:23.304" v="189" actId="13926"/>
        <pc:sldMkLst>
          <pc:docMk/>
          <pc:sldMk cId="2035818276" sldId="2147482508"/>
        </pc:sldMkLst>
        <pc:spChg chg="add mod">
          <ac:chgData name="Rameika, Regina" userId="ae6cf0ee-e2d1-4450-8eca-fa70681152ef" providerId="ADAL" clId="{82E48001-CD0C-48FA-9120-D106B159E920}" dt="2026-09-07T17:33:23.304" v="189" actId="13926"/>
          <ac:spMkLst>
            <pc:docMk/>
            <pc:sldMk cId="2035818276" sldId="2147482508"/>
            <ac:spMk id="3" creationId="{22B18154-585D-2DAD-5B7A-C9D2AD689A75}"/>
          </ac:spMkLst>
        </pc:spChg>
        <pc:graphicFrameChg chg="modGraphic">
          <ac:chgData name="Rameika, Regina" userId="ae6cf0ee-e2d1-4450-8eca-fa70681152ef" providerId="ADAL" clId="{82E48001-CD0C-48FA-9120-D106B159E920}" dt="2026-09-07T17:32:42.986" v="182" actId="400"/>
          <ac:graphicFrameMkLst>
            <pc:docMk/>
            <pc:sldMk cId="2035818276" sldId="2147482508"/>
            <ac:graphicFrameMk id="4" creationId="{62848E9C-41D4-8BAB-65FC-0E44A559AB97}"/>
          </ac:graphicFrameMkLst>
        </pc:graphicFrameChg>
      </pc:sldChg>
      <pc:sldChg chg="modSp mod">
        <pc:chgData name="Rameika, Regina" userId="ae6cf0ee-e2d1-4450-8eca-fa70681152ef" providerId="ADAL" clId="{82E48001-CD0C-48FA-9120-D106B159E920}" dt="2026-09-07T17:43:03.580" v="319" actId="20577"/>
        <pc:sldMkLst>
          <pc:docMk/>
          <pc:sldMk cId="3417461331" sldId="2147482595"/>
        </pc:sldMkLst>
        <pc:spChg chg="mod">
          <ac:chgData name="Rameika, Regina" userId="ae6cf0ee-e2d1-4450-8eca-fa70681152ef" providerId="ADAL" clId="{82E48001-CD0C-48FA-9120-D106B159E920}" dt="2026-09-07T17:43:03.580" v="319" actId="20577"/>
          <ac:spMkLst>
            <pc:docMk/>
            <pc:sldMk cId="3417461331" sldId="2147482595"/>
            <ac:spMk id="2" creationId="{E2B01C35-4DC0-346C-D14B-13F431202F7C}"/>
          </ac:spMkLst>
        </pc:spChg>
      </pc:sldChg>
      <pc:sldChg chg="modSp mod">
        <pc:chgData name="Rameika, Regina" userId="ae6cf0ee-e2d1-4450-8eca-fa70681152ef" providerId="ADAL" clId="{82E48001-CD0C-48FA-9120-D106B159E920}" dt="2026-09-08T16:35:32.348" v="347" actId="20577"/>
        <pc:sldMkLst>
          <pc:docMk/>
          <pc:sldMk cId="1351121006" sldId="2147482596"/>
        </pc:sldMkLst>
        <pc:spChg chg="mod">
          <ac:chgData name="Rameika, Regina" userId="ae6cf0ee-e2d1-4450-8eca-fa70681152ef" providerId="ADAL" clId="{82E48001-CD0C-48FA-9120-D106B159E920}" dt="2026-09-07T17:09:05.277" v="51" actId="20577"/>
          <ac:spMkLst>
            <pc:docMk/>
            <pc:sldMk cId="1351121006" sldId="2147482596"/>
            <ac:spMk id="2" creationId="{53802EEA-69E4-123C-38BF-80075EEA2730}"/>
          </ac:spMkLst>
        </pc:spChg>
        <pc:spChg chg="mod">
          <ac:chgData name="Rameika, Regina" userId="ae6cf0ee-e2d1-4450-8eca-fa70681152ef" providerId="ADAL" clId="{82E48001-CD0C-48FA-9120-D106B159E920}" dt="2026-09-08T16:35:32.348" v="347" actId="20577"/>
          <ac:spMkLst>
            <pc:docMk/>
            <pc:sldMk cId="1351121006" sldId="2147482596"/>
            <ac:spMk id="3" creationId="{75054B78-C786-A11D-C0FA-371548C6DA23}"/>
          </ac:spMkLst>
        </pc:spChg>
      </pc:sldChg>
      <pc:sldChg chg="add">
        <pc:chgData name="Rameika, Regina" userId="ae6cf0ee-e2d1-4450-8eca-fa70681152ef" providerId="ADAL" clId="{82E48001-CD0C-48FA-9120-D106B159E920}" dt="2026-09-07T16:56:10.241" v="0"/>
        <pc:sldMkLst>
          <pc:docMk/>
          <pc:sldMk cId="2312906274" sldId="2147482608"/>
        </pc:sldMkLst>
      </pc:sldChg>
      <pc:sldChg chg="modSp add mod">
        <pc:chgData name="Rameika, Regina" userId="ae6cf0ee-e2d1-4450-8eca-fa70681152ef" providerId="ADAL" clId="{82E48001-CD0C-48FA-9120-D106B159E920}" dt="2026-09-07T17:30:54.929" v="177" actId="1076"/>
        <pc:sldMkLst>
          <pc:docMk/>
          <pc:sldMk cId="3236531687" sldId="2147482609"/>
        </pc:sldMkLst>
        <pc:spChg chg="mod">
          <ac:chgData name="Rameika, Regina" userId="ae6cf0ee-e2d1-4450-8eca-fa70681152ef" providerId="ADAL" clId="{82E48001-CD0C-48FA-9120-D106B159E920}" dt="2026-09-07T17:30:54.929" v="177" actId="1076"/>
          <ac:spMkLst>
            <pc:docMk/>
            <pc:sldMk cId="3236531687" sldId="2147482609"/>
            <ac:spMk id="5" creationId="{A78591EE-29DB-1E3E-0E25-0AC9E8C29D24}"/>
          </ac:spMkLst>
        </pc:spChg>
      </pc:sldChg>
      <pc:sldChg chg="add">
        <pc:chgData name="Rameika, Regina" userId="ae6cf0ee-e2d1-4450-8eca-fa70681152ef" providerId="ADAL" clId="{82E48001-CD0C-48FA-9120-D106B159E920}" dt="2026-09-07T16:57:30.061" v="3"/>
        <pc:sldMkLst>
          <pc:docMk/>
          <pc:sldMk cId="3743621275" sldId="2147482614"/>
        </pc:sldMkLst>
      </pc:sldChg>
      <pc:sldChg chg="modSp add mod">
        <pc:chgData name="Rameika, Regina" userId="ae6cf0ee-e2d1-4450-8eca-fa70681152ef" providerId="ADAL" clId="{82E48001-CD0C-48FA-9120-D106B159E920}" dt="2026-09-07T17:07:11.838" v="49" actId="20577"/>
        <pc:sldMkLst>
          <pc:docMk/>
          <pc:sldMk cId="1609351670" sldId="2147482615"/>
        </pc:sldMkLst>
        <pc:spChg chg="mod">
          <ac:chgData name="Rameika, Regina" userId="ae6cf0ee-e2d1-4450-8eca-fa70681152ef" providerId="ADAL" clId="{82E48001-CD0C-48FA-9120-D106B159E920}" dt="2026-09-07T17:07:11.838" v="49" actId="20577"/>
          <ac:spMkLst>
            <pc:docMk/>
            <pc:sldMk cId="1609351670" sldId="2147482615"/>
            <ac:spMk id="6" creationId="{E29AEBF2-1CF0-947A-0F2A-95D2171229BD}"/>
          </ac:spMkLst>
        </pc:spChg>
      </pc:sldChg>
      <pc:sldChg chg="add">
        <pc:chgData name="Rameika, Regina" userId="ae6cf0ee-e2d1-4450-8eca-fa70681152ef" providerId="ADAL" clId="{82E48001-CD0C-48FA-9120-D106B159E920}" dt="2026-09-07T17:35:50.793" v="191"/>
        <pc:sldMkLst>
          <pc:docMk/>
          <pc:sldMk cId="4040506614" sldId="2147482621"/>
        </pc:sldMkLst>
      </pc:sldChg>
      <pc:sldChg chg="modSp new mod">
        <pc:chgData name="Rameika, Regina" userId="ae6cf0ee-e2d1-4450-8eca-fa70681152ef" providerId="ADAL" clId="{82E48001-CD0C-48FA-9120-D106B159E920}" dt="2026-09-08T16:46:18.452" v="820" actId="20577"/>
        <pc:sldMkLst>
          <pc:docMk/>
          <pc:sldMk cId="2278422804" sldId="2147482622"/>
        </pc:sldMkLst>
        <pc:spChg chg="mod">
          <ac:chgData name="Rameika, Regina" userId="ae6cf0ee-e2d1-4450-8eca-fa70681152ef" providerId="ADAL" clId="{82E48001-CD0C-48FA-9120-D106B159E920}" dt="2026-09-08T16:36:43.978" v="368" actId="20577"/>
          <ac:spMkLst>
            <pc:docMk/>
            <pc:sldMk cId="2278422804" sldId="2147482622"/>
            <ac:spMk id="2" creationId="{0C691BA7-9B2C-E5EA-E279-0A6C6351F3EB}"/>
          </ac:spMkLst>
        </pc:spChg>
        <pc:spChg chg="mod">
          <ac:chgData name="Rameika, Regina" userId="ae6cf0ee-e2d1-4450-8eca-fa70681152ef" providerId="ADAL" clId="{82E48001-CD0C-48FA-9120-D106B159E920}" dt="2026-09-08T16:46:18.452" v="820" actId="20577"/>
          <ac:spMkLst>
            <pc:docMk/>
            <pc:sldMk cId="2278422804" sldId="2147482622"/>
            <ac:spMk id="3" creationId="{1D7FF395-3B39-E65D-D25F-CD9EEDDB0464}"/>
          </ac:spMkLst>
        </pc:spChg>
      </pc:sldChg>
      <pc:sldMasterChg chg="delSldLayout">
        <pc:chgData name="Rameika, Regina" userId="ae6cf0ee-e2d1-4450-8eca-fa70681152ef" providerId="ADAL" clId="{82E48001-CD0C-48FA-9120-D106B159E920}" dt="2026-09-07T17:38:28.884" v="207" actId="2696"/>
        <pc:sldMasterMkLst>
          <pc:docMk/>
          <pc:sldMasterMk cId="1181203043" sldId="2147484329"/>
        </pc:sldMasterMkLst>
        <pc:sldLayoutChg chg="del">
          <pc:chgData name="Rameika, Regina" userId="ae6cf0ee-e2d1-4450-8eca-fa70681152ef" providerId="ADAL" clId="{82E48001-CD0C-48FA-9120-D106B159E920}" dt="2026-09-07T17:13:30.393" v="71" actId="2696"/>
          <pc:sldLayoutMkLst>
            <pc:docMk/>
            <pc:sldMasterMk cId="1181203043" sldId="2147484329"/>
            <pc:sldLayoutMk cId="199519351" sldId="2147484343"/>
          </pc:sldLayoutMkLst>
        </pc:sldLayoutChg>
        <pc:sldLayoutChg chg="del">
          <pc:chgData name="Rameika, Regina" userId="ae6cf0ee-e2d1-4450-8eca-fa70681152ef" providerId="ADAL" clId="{82E48001-CD0C-48FA-9120-D106B159E920}" dt="2026-09-07T17:38:28.884" v="207" actId="2696"/>
          <pc:sldLayoutMkLst>
            <pc:docMk/>
            <pc:sldMasterMk cId="1181203043" sldId="2147484329"/>
            <pc:sldLayoutMk cId="889771108" sldId="2147484344"/>
          </pc:sldLayoutMkLst>
        </pc:sldLayoutChg>
        <pc:sldLayoutChg chg="del">
          <pc:chgData name="Rameika, Regina" userId="ae6cf0ee-e2d1-4450-8eca-fa70681152ef" providerId="ADAL" clId="{82E48001-CD0C-48FA-9120-D106B159E920}" dt="2026-09-07T17:01:29.760" v="22" actId="2696"/>
          <pc:sldLayoutMkLst>
            <pc:docMk/>
            <pc:sldMasterMk cId="1181203043" sldId="2147484329"/>
            <pc:sldLayoutMk cId="1477658755" sldId="214748434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Regina.Rameika\AppData\Local\Microsoft\Windows\INetCache\Content.Outlook\B0KIN6BL\Briefing%20Slide%20Data%20w%20LRP%20char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https://doeosc365-my.sharepoint.com/personal/regina_rameika_science_doe_gov/Documents/Documents/HEP%20Budgets/FY26/FY26%20Top%20Line%20-%20021326.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https://doeosc365-my.sharepoint.com/personal/regina_rameika_science_doe_gov/Documents/Documents/HEP%20Budgets/FY26/FY26%20Top%20Line%20-%20021326.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https://doeosc365-my.sharepoint.com/personal/regina_rameika_science_doe_gov/Documents/Desktop/Balance.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927111273961929"/>
          <c:y val="3.2785020164871927E-2"/>
          <c:w val="0.75571593159907025"/>
          <c:h val="0.69975122991706828"/>
        </c:manualLayout>
      </c:layout>
      <c:barChart>
        <c:barDir val="col"/>
        <c:grouping val="clustered"/>
        <c:varyColors val="0"/>
        <c:ser>
          <c:idx val="0"/>
          <c:order val="0"/>
          <c:tx>
            <c:strRef>
              <c:f>Sheet1!$A$4</c:f>
              <c:strCache>
                <c:ptCount val="1"/>
                <c:pt idx="0">
                  <c:v>Research</c:v>
                </c:pt>
              </c:strCache>
            </c:strRef>
          </c:tx>
          <c:spPr>
            <a:solidFill>
              <a:schemeClr val="accent1"/>
            </a:solidFill>
            <a:ln>
              <a:noFill/>
            </a:ln>
            <a:effectLst/>
          </c:spPr>
          <c:invertIfNegative val="0"/>
          <c:cat>
            <c:strRef>
              <c:f>Sheet1!$B$3:$AB$3</c:f>
              <c:strCache>
                <c:ptCount val="27"/>
                <c:pt idx="0">
                  <c:v>FY 2001</c:v>
                </c:pt>
                <c:pt idx="1">
                  <c:v>FY 2002</c:v>
                </c:pt>
                <c:pt idx="2">
                  <c:v>FY 2003</c:v>
                </c:pt>
                <c:pt idx="3">
                  <c:v>FY 2004</c:v>
                </c:pt>
                <c:pt idx="4">
                  <c:v>FY 2005</c:v>
                </c:pt>
                <c:pt idx="5">
                  <c:v>FY 2006</c:v>
                </c:pt>
                <c:pt idx="6">
                  <c:v>FY 2007</c:v>
                </c:pt>
                <c:pt idx="7">
                  <c:v>FY 2008</c:v>
                </c:pt>
                <c:pt idx="8">
                  <c:v>FY 2009/ARRA</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pt idx="20">
                  <c:v>FY 2021</c:v>
                </c:pt>
                <c:pt idx="21">
                  <c:v>FY 2022/ IRA</c:v>
                </c:pt>
                <c:pt idx="22">
                  <c:v>FY 2023</c:v>
                </c:pt>
                <c:pt idx="23">
                  <c:v>FY 2024</c:v>
                </c:pt>
                <c:pt idx="24">
                  <c:v>FY 2025/OBBBA</c:v>
                </c:pt>
                <c:pt idx="25">
                  <c:v>FY 2026 Enacted</c:v>
                </c:pt>
                <c:pt idx="26">
                  <c:v>FY 2027 Request</c:v>
                </c:pt>
              </c:strCache>
            </c:strRef>
          </c:cat>
          <c:val>
            <c:numRef>
              <c:f>Sheet1!$B$4:$AB$4</c:f>
              <c:numCache>
                <c:formatCode>_(* #,##0_);_(* \(#,##0\);_(* "-"??_);_(@_)</c:formatCode>
                <c:ptCount val="27"/>
                <c:pt idx="0">
                  <c:v>251129</c:v>
                </c:pt>
                <c:pt idx="1">
                  <c:v>258824</c:v>
                </c:pt>
                <c:pt idx="2">
                  <c:v>266397</c:v>
                </c:pt>
                <c:pt idx="3">
                  <c:v>285145</c:v>
                </c:pt>
                <c:pt idx="4">
                  <c:v>303952</c:v>
                </c:pt>
                <c:pt idx="5">
                  <c:v>343385</c:v>
                </c:pt>
                <c:pt idx="6">
                  <c:v>430464</c:v>
                </c:pt>
                <c:pt idx="7">
                  <c:v>419503</c:v>
                </c:pt>
                <c:pt idx="8">
                  <c:v>471532</c:v>
                </c:pt>
                <c:pt idx="9">
                  <c:v>461648</c:v>
                </c:pt>
                <c:pt idx="10">
                  <c:v>428202</c:v>
                </c:pt>
                <c:pt idx="11">
                  <c:v>411656</c:v>
                </c:pt>
                <c:pt idx="12">
                  <c:v>382557</c:v>
                </c:pt>
                <c:pt idx="13">
                  <c:v>382533</c:v>
                </c:pt>
                <c:pt idx="14">
                  <c:v>354993</c:v>
                </c:pt>
                <c:pt idx="15">
                  <c:v>341663</c:v>
                </c:pt>
                <c:pt idx="16">
                  <c:v>344043</c:v>
                </c:pt>
                <c:pt idx="17">
                  <c:v>359177</c:v>
                </c:pt>
                <c:pt idx="18">
                  <c:v>372629</c:v>
                </c:pt>
                <c:pt idx="19">
                  <c:v>389646.19982000004</c:v>
                </c:pt>
                <c:pt idx="20">
                  <c:v>408163</c:v>
                </c:pt>
                <c:pt idx="21">
                  <c:v>412272</c:v>
                </c:pt>
                <c:pt idx="22">
                  <c:v>453646</c:v>
                </c:pt>
                <c:pt idx="23">
                  <c:v>423914</c:v>
                </c:pt>
                <c:pt idx="24">
                  <c:v>444357</c:v>
                </c:pt>
                <c:pt idx="25">
                  <c:v>430616</c:v>
                </c:pt>
                <c:pt idx="26">
                  <c:v>282894</c:v>
                </c:pt>
              </c:numCache>
            </c:numRef>
          </c:val>
          <c:extLst>
            <c:ext xmlns:c16="http://schemas.microsoft.com/office/drawing/2014/chart" uri="{C3380CC4-5D6E-409C-BE32-E72D297353CC}">
              <c16:uniqueId val="{00000000-63CD-4DC7-B1D6-1327171D5469}"/>
            </c:ext>
          </c:extLst>
        </c:ser>
        <c:ser>
          <c:idx val="1"/>
          <c:order val="1"/>
          <c:tx>
            <c:strRef>
              <c:f>Sheet1!$A$5</c:f>
              <c:strCache>
                <c:ptCount val="1"/>
                <c:pt idx="0">
                  <c:v>Facilities/Operations</c:v>
                </c:pt>
              </c:strCache>
            </c:strRef>
          </c:tx>
          <c:spPr>
            <a:solidFill>
              <a:srgbClr val="C00000"/>
            </a:solidFill>
            <a:ln>
              <a:noFill/>
            </a:ln>
            <a:effectLst/>
          </c:spPr>
          <c:invertIfNegative val="0"/>
          <c:cat>
            <c:strRef>
              <c:f>Sheet1!$B$3:$AB$3</c:f>
              <c:strCache>
                <c:ptCount val="27"/>
                <c:pt idx="0">
                  <c:v>FY 2001</c:v>
                </c:pt>
                <c:pt idx="1">
                  <c:v>FY 2002</c:v>
                </c:pt>
                <c:pt idx="2">
                  <c:v>FY 2003</c:v>
                </c:pt>
                <c:pt idx="3">
                  <c:v>FY 2004</c:v>
                </c:pt>
                <c:pt idx="4">
                  <c:v>FY 2005</c:v>
                </c:pt>
                <c:pt idx="5">
                  <c:v>FY 2006</c:v>
                </c:pt>
                <c:pt idx="6">
                  <c:v>FY 2007</c:v>
                </c:pt>
                <c:pt idx="7">
                  <c:v>FY 2008</c:v>
                </c:pt>
                <c:pt idx="8">
                  <c:v>FY 2009/ARRA</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pt idx="20">
                  <c:v>FY 2021</c:v>
                </c:pt>
                <c:pt idx="21">
                  <c:v>FY 2022/ IRA</c:v>
                </c:pt>
                <c:pt idx="22">
                  <c:v>FY 2023</c:v>
                </c:pt>
                <c:pt idx="23">
                  <c:v>FY 2024</c:v>
                </c:pt>
                <c:pt idx="24">
                  <c:v>FY 2025/OBBBA</c:v>
                </c:pt>
                <c:pt idx="25">
                  <c:v>FY 2026 Enacted</c:v>
                </c:pt>
                <c:pt idx="26">
                  <c:v>FY 2027 Request</c:v>
                </c:pt>
              </c:strCache>
            </c:strRef>
          </c:cat>
          <c:val>
            <c:numRef>
              <c:f>Sheet1!$B$5:$AB$5</c:f>
              <c:numCache>
                <c:formatCode>_(* #,##0_);_(* \(#,##0\);_(* "-"??_);_(@_)</c:formatCode>
                <c:ptCount val="27"/>
                <c:pt idx="0">
                  <c:v>340888</c:v>
                </c:pt>
                <c:pt idx="1">
                  <c:v>355803</c:v>
                </c:pt>
                <c:pt idx="2">
                  <c:v>348077</c:v>
                </c:pt>
                <c:pt idx="3">
                  <c:v>366195</c:v>
                </c:pt>
                <c:pt idx="4">
                  <c:v>386151</c:v>
                </c:pt>
                <c:pt idx="5">
                  <c:v>358402</c:v>
                </c:pt>
                <c:pt idx="6">
                  <c:v>292592</c:v>
                </c:pt>
                <c:pt idx="7">
                  <c:v>268096</c:v>
                </c:pt>
                <c:pt idx="8">
                  <c:v>255328</c:v>
                </c:pt>
                <c:pt idx="9">
                  <c:v>240211</c:v>
                </c:pt>
                <c:pt idx="10">
                  <c:v>264389</c:v>
                </c:pt>
                <c:pt idx="11">
                  <c:v>249241</c:v>
                </c:pt>
                <c:pt idx="12">
                  <c:v>265123</c:v>
                </c:pt>
                <c:pt idx="13">
                  <c:v>278683</c:v>
                </c:pt>
                <c:pt idx="14">
                  <c:v>264634</c:v>
                </c:pt>
                <c:pt idx="15">
                  <c:v>258236</c:v>
                </c:pt>
                <c:pt idx="16">
                  <c:v>258696</c:v>
                </c:pt>
                <c:pt idx="17">
                  <c:v>270488</c:v>
                </c:pt>
                <c:pt idx="18">
                  <c:v>266556.48593949998</c:v>
                </c:pt>
                <c:pt idx="19">
                  <c:v>317309.75800000003</c:v>
                </c:pt>
                <c:pt idx="20">
                  <c:v>304337</c:v>
                </c:pt>
                <c:pt idx="21">
                  <c:v>299728</c:v>
                </c:pt>
                <c:pt idx="22">
                  <c:v>357354</c:v>
                </c:pt>
                <c:pt idx="23">
                  <c:v>354886</c:v>
                </c:pt>
                <c:pt idx="24">
                  <c:v>357138</c:v>
                </c:pt>
                <c:pt idx="25">
                  <c:v>392140</c:v>
                </c:pt>
                <c:pt idx="26">
                  <c:v>394752</c:v>
                </c:pt>
              </c:numCache>
            </c:numRef>
          </c:val>
          <c:extLst>
            <c:ext xmlns:c16="http://schemas.microsoft.com/office/drawing/2014/chart" uri="{C3380CC4-5D6E-409C-BE32-E72D297353CC}">
              <c16:uniqueId val="{00000001-63CD-4DC7-B1D6-1327171D5469}"/>
            </c:ext>
          </c:extLst>
        </c:ser>
        <c:ser>
          <c:idx val="2"/>
          <c:order val="2"/>
          <c:tx>
            <c:strRef>
              <c:f>Sheet1!$A$6</c:f>
              <c:strCache>
                <c:ptCount val="1"/>
                <c:pt idx="0">
                  <c:v>Projects</c:v>
                </c:pt>
              </c:strCache>
            </c:strRef>
          </c:tx>
          <c:spPr>
            <a:solidFill>
              <a:srgbClr val="00B050"/>
            </a:solidFill>
            <a:ln>
              <a:noFill/>
            </a:ln>
            <a:effectLst/>
          </c:spPr>
          <c:invertIfNegative val="0"/>
          <c:cat>
            <c:strRef>
              <c:f>Sheet1!$B$3:$AB$3</c:f>
              <c:strCache>
                <c:ptCount val="27"/>
                <c:pt idx="0">
                  <c:v>FY 2001</c:v>
                </c:pt>
                <c:pt idx="1">
                  <c:v>FY 2002</c:v>
                </c:pt>
                <c:pt idx="2">
                  <c:v>FY 2003</c:v>
                </c:pt>
                <c:pt idx="3">
                  <c:v>FY 2004</c:v>
                </c:pt>
                <c:pt idx="4">
                  <c:v>FY 2005</c:v>
                </c:pt>
                <c:pt idx="5">
                  <c:v>FY 2006</c:v>
                </c:pt>
                <c:pt idx="6">
                  <c:v>FY 2007</c:v>
                </c:pt>
                <c:pt idx="7">
                  <c:v>FY 2008</c:v>
                </c:pt>
                <c:pt idx="8">
                  <c:v>FY 2009/ARRA</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pt idx="20">
                  <c:v>FY 2021</c:v>
                </c:pt>
                <c:pt idx="21">
                  <c:v>FY 2022/ IRA</c:v>
                </c:pt>
                <c:pt idx="22">
                  <c:v>FY 2023</c:v>
                </c:pt>
                <c:pt idx="23">
                  <c:v>FY 2024</c:v>
                </c:pt>
                <c:pt idx="24">
                  <c:v>FY 2025/OBBBA</c:v>
                </c:pt>
                <c:pt idx="25">
                  <c:v>FY 2026 Enacted</c:v>
                </c:pt>
                <c:pt idx="26">
                  <c:v>FY 2027 Request</c:v>
                </c:pt>
              </c:strCache>
            </c:strRef>
          </c:cat>
          <c:val>
            <c:numRef>
              <c:f>Sheet1!$B$6:$AB$6</c:f>
              <c:numCache>
                <c:formatCode>_(* #,##0_);_(* \(#,##0\);_(* "-"??_);_(@_)</c:formatCode>
                <c:ptCount val="27"/>
                <c:pt idx="0">
                  <c:v>119184</c:v>
                </c:pt>
                <c:pt idx="1">
                  <c:v>98148</c:v>
                </c:pt>
                <c:pt idx="2">
                  <c:v>103447</c:v>
                </c:pt>
                <c:pt idx="3">
                  <c:v>82291</c:v>
                </c:pt>
                <c:pt idx="4">
                  <c:v>50841</c:v>
                </c:pt>
                <c:pt idx="5">
                  <c:v>14989</c:v>
                </c:pt>
                <c:pt idx="6">
                  <c:v>28730</c:v>
                </c:pt>
                <c:pt idx="7">
                  <c:v>33732</c:v>
                </c:pt>
                <c:pt idx="8">
                  <c:v>68866</c:v>
                </c:pt>
                <c:pt idx="9">
                  <c:v>108624</c:v>
                </c:pt>
                <c:pt idx="10">
                  <c:v>102829</c:v>
                </c:pt>
                <c:pt idx="11">
                  <c:v>129963</c:v>
                </c:pt>
                <c:pt idx="12">
                  <c:v>100634</c:v>
                </c:pt>
                <c:pt idx="13">
                  <c:v>135305</c:v>
                </c:pt>
                <c:pt idx="14">
                  <c:v>146373</c:v>
                </c:pt>
                <c:pt idx="15">
                  <c:v>195101</c:v>
                </c:pt>
                <c:pt idx="16">
                  <c:v>222261</c:v>
                </c:pt>
                <c:pt idx="17">
                  <c:v>278335</c:v>
                </c:pt>
                <c:pt idx="18">
                  <c:v>340815</c:v>
                </c:pt>
                <c:pt idx="19">
                  <c:v>338044</c:v>
                </c:pt>
                <c:pt idx="20">
                  <c:v>333500</c:v>
                </c:pt>
                <c:pt idx="21">
                  <c:v>366000</c:v>
                </c:pt>
                <c:pt idx="22">
                  <c:v>355000</c:v>
                </c:pt>
                <c:pt idx="23">
                  <c:v>421200</c:v>
                </c:pt>
                <c:pt idx="24">
                  <c:v>423075</c:v>
                </c:pt>
                <c:pt idx="25">
                  <c:v>412400</c:v>
                </c:pt>
                <c:pt idx="26">
                  <c:v>442812</c:v>
                </c:pt>
              </c:numCache>
            </c:numRef>
          </c:val>
          <c:extLst>
            <c:ext xmlns:c16="http://schemas.microsoft.com/office/drawing/2014/chart" uri="{C3380CC4-5D6E-409C-BE32-E72D297353CC}">
              <c16:uniqueId val="{00000002-63CD-4DC7-B1D6-1327171D5469}"/>
            </c:ext>
          </c:extLst>
        </c:ser>
        <c:ser>
          <c:idx val="3"/>
          <c:order val="3"/>
          <c:tx>
            <c:strRef>
              <c:f>Sheet1!$A$7</c:f>
              <c:strCache>
                <c:ptCount val="1"/>
                <c:pt idx="0">
                  <c:v>ARRA 2009/IRA 2022/OBBBA 2025</c:v>
                </c:pt>
              </c:strCache>
            </c:strRef>
          </c:tx>
          <c:spPr>
            <a:solidFill>
              <a:srgbClr val="8064A2">
                <a:lumMod val="75000"/>
              </a:srgbClr>
            </a:solidFill>
            <a:ln>
              <a:noFill/>
            </a:ln>
            <a:effectLst/>
          </c:spPr>
          <c:invertIfNegative val="0"/>
          <c:cat>
            <c:strRef>
              <c:f>Sheet1!$B$3:$AB$3</c:f>
              <c:strCache>
                <c:ptCount val="27"/>
                <c:pt idx="0">
                  <c:v>FY 2001</c:v>
                </c:pt>
                <c:pt idx="1">
                  <c:v>FY 2002</c:v>
                </c:pt>
                <c:pt idx="2">
                  <c:v>FY 2003</c:v>
                </c:pt>
                <c:pt idx="3">
                  <c:v>FY 2004</c:v>
                </c:pt>
                <c:pt idx="4">
                  <c:v>FY 2005</c:v>
                </c:pt>
                <c:pt idx="5">
                  <c:v>FY 2006</c:v>
                </c:pt>
                <c:pt idx="6">
                  <c:v>FY 2007</c:v>
                </c:pt>
                <c:pt idx="7">
                  <c:v>FY 2008</c:v>
                </c:pt>
                <c:pt idx="8">
                  <c:v>FY 2009/ARRA</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pt idx="20">
                  <c:v>FY 2021</c:v>
                </c:pt>
                <c:pt idx="21">
                  <c:v>FY 2022/ IRA</c:v>
                </c:pt>
                <c:pt idx="22">
                  <c:v>FY 2023</c:v>
                </c:pt>
                <c:pt idx="23">
                  <c:v>FY 2024</c:v>
                </c:pt>
                <c:pt idx="24">
                  <c:v>FY 2025/OBBBA</c:v>
                </c:pt>
                <c:pt idx="25">
                  <c:v>FY 2026 Enacted</c:v>
                </c:pt>
                <c:pt idx="26">
                  <c:v>FY 2027 Request</c:v>
                </c:pt>
              </c:strCache>
            </c:strRef>
          </c:cat>
          <c:val>
            <c:numRef>
              <c:f>Sheet1!$B$7:$AB$7</c:f>
              <c:numCache>
                <c:formatCode>General</c:formatCode>
                <c:ptCount val="27"/>
                <c:pt idx="8" formatCode="_(* #,##0_);_(* \(#,##0\);_(* &quot;-&quot;??_);_(@_)">
                  <c:v>236497</c:v>
                </c:pt>
                <c:pt idx="21" formatCode="_(* #,##0_);_(* \(#,##0\);_(* &quot;-&quot;??_);_(@_)">
                  <c:v>303656</c:v>
                </c:pt>
                <c:pt idx="24" formatCode="_(* #,##0_);_(* \(#,##0\);_(* &quot;-&quot;??_);_(@_)">
                  <c:v>10000</c:v>
                </c:pt>
              </c:numCache>
            </c:numRef>
          </c:val>
          <c:extLst>
            <c:ext xmlns:c16="http://schemas.microsoft.com/office/drawing/2014/chart" uri="{C3380CC4-5D6E-409C-BE32-E72D297353CC}">
              <c16:uniqueId val="{00000003-63CD-4DC7-B1D6-1327171D5469}"/>
            </c:ext>
          </c:extLst>
        </c:ser>
        <c:dLbls>
          <c:showLegendKey val="0"/>
          <c:showVal val="0"/>
          <c:showCatName val="0"/>
          <c:showSerName val="0"/>
          <c:showPercent val="0"/>
          <c:showBubbleSize val="0"/>
        </c:dLbls>
        <c:gapWidth val="219"/>
        <c:axId val="1009648920"/>
        <c:axId val="1009650720"/>
      </c:barChart>
      <c:lineChart>
        <c:grouping val="standard"/>
        <c:varyColors val="0"/>
        <c:ser>
          <c:idx val="4"/>
          <c:order val="4"/>
          <c:tx>
            <c:strRef>
              <c:f>Sheet1!$A$8</c:f>
              <c:strCache>
                <c:ptCount val="1"/>
                <c:pt idx="0">
                  <c:v>HEP Total</c:v>
                </c:pt>
              </c:strCache>
            </c:strRef>
          </c:tx>
          <c:spPr>
            <a:ln w="41275" cap="rnd">
              <a:solidFill>
                <a:sysClr val="windowText" lastClr="000000"/>
              </a:solidFill>
              <a:round/>
            </a:ln>
            <a:effectLst/>
          </c:spPr>
          <c:marker>
            <c:symbol val="none"/>
          </c:marker>
          <c:cat>
            <c:strRef>
              <c:f>Sheet1!$B$3:$AB$3</c:f>
              <c:strCache>
                <c:ptCount val="27"/>
                <c:pt idx="0">
                  <c:v>FY 2001</c:v>
                </c:pt>
                <c:pt idx="1">
                  <c:v>FY 2002</c:v>
                </c:pt>
                <c:pt idx="2">
                  <c:v>FY 2003</c:v>
                </c:pt>
                <c:pt idx="3">
                  <c:v>FY 2004</c:v>
                </c:pt>
                <c:pt idx="4">
                  <c:v>FY 2005</c:v>
                </c:pt>
                <c:pt idx="5">
                  <c:v>FY 2006</c:v>
                </c:pt>
                <c:pt idx="6">
                  <c:v>FY 2007</c:v>
                </c:pt>
                <c:pt idx="7">
                  <c:v>FY 2008</c:v>
                </c:pt>
                <c:pt idx="8">
                  <c:v>FY 2009/ARRA</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pt idx="20">
                  <c:v>FY 2021</c:v>
                </c:pt>
                <c:pt idx="21">
                  <c:v>FY 2022/ IRA</c:v>
                </c:pt>
                <c:pt idx="22">
                  <c:v>FY 2023</c:v>
                </c:pt>
                <c:pt idx="23">
                  <c:v>FY 2024</c:v>
                </c:pt>
                <c:pt idx="24">
                  <c:v>FY 2025/OBBBA</c:v>
                </c:pt>
                <c:pt idx="25">
                  <c:v>FY 2026 Enacted</c:v>
                </c:pt>
                <c:pt idx="26">
                  <c:v>FY 2027 Request</c:v>
                </c:pt>
              </c:strCache>
            </c:strRef>
          </c:cat>
          <c:val>
            <c:numRef>
              <c:f>Sheet1!$B$8:$AB$8</c:f>
              <c:numCache>
                <c:formatCode>_(* #,##0_);_(* \(#,##0\);_(* "-"??_);_(@_)</c:formatCode>
                <c:ptCount val="27"/>
                <c:pt idx="0">
                  <c:v>711201</c:v>
                </c:pt>
                <c:pt idx="1">
                  <c:v>712775</c:v>
                </c:pt>
                <c:pt idx="2">
                  <c:v>717921</c:v>
                </c:pt>
                <c:pt idx="3">
                  <c:v>733631</c:v>
                </c:pt>
                <c:pt idx="4">
                  <c:v>740944</c:v>
                </c:pt>
                <c:pt idx="5">
                  <c:v>716776</c:v>
                </c:pt>
                <c:pt idx="6">
                  <c:v>751786</c:v>
                </c:pt>
                <c:pt idx="7">
                  <c:v>721331</c:v>
                </c:pt>
                <c:pt idx="8">
                  <c:v>1032223</c:v>
                </c:pt>
                <c:pt idx="9">
                  <c:v>810483</c:v>
                </c:pt>
                <c:pt idx="10">
                  <c:v>795420</c:v>
                </c:pt>
                <c:pt idx="11">
                  <c:v>790860</c:v>
                </c:pt>
                <c:pt idx="12">
                  <c:v>748314</c:v>
                </c:pt>
                <c:pt idx="13">
                  <c:v>796521</c:v>
                </c:pt>
                <c:pt idx="14">
                  <c:v>766000</c:v>
                </c:pt>
                <c:pt idx="15">
                  <c:v>795000</c:v>
                </c:pt>
                <c:pt idx="16">
                  <c:v>825000</c:v>
                </c:pt>
                <c:pt idx="17">
                  <c:v>908000</c:v>
                </c:pt>
                <c:pt idx="18">
                  <c:v>980000.48593949992</c:v>
                </c:pt>
                <c:pt idx="19">
                  <c:v>1044999.9578200001</c:v>
                </c:pt>
                <c:pt idx="20">
                  <c:v>1046000</c:v>
                </c:pt>
                <c:pt idx="21">
                  <c:v>1381656</c:v>
                </c:pt>
                <c:pt idx="22">
                  <c:v>1166000</c:v>
                </c:pt>
                <c:pt idx="23">
                  <c:v>1200000</c:v>
                </c:pt>
                <c:pt idx="24">
                  <c:v>1234570</c:v>
                </c:pt>
                <c:pt idx="25">
                  <c:v>1235156</c:v>
                </c:pt>
                <c:pt idx="26" formatCode="General">
                  <c:v>1120458</c:v>
                </c:pt>
              </c:numCache>
            </c:numRef>
          </c:val>
          <c:smooth val="0"/>
          <c:extLst>
            <c:ext xmlns:c16="http://schemas.microsoft.com/office/drawing/2014/chart" uri="{C3380CC4-5D6E-409C-BE32-E72D297353CC}">
              <c16:uniqueId val="{00000004-63CD-4DC7-B1D6-1327171D5469}"/>
            </c:ext>
          </c:extLst>
        </c:ser>
        <c:ser>
          <c:idx val="5"/>
          <c:order val="5"/>
          <c:tx>
            <c:strRef>
              <c:f>Sheet1!$A$9</c:f>
              <c:strCache>
                <c:ptCount val="1"/>
              </c:strCache>
            </c:strRef>
          </c:tx>
          <c:spPr>
            <a:ln w="28575" cap="rnd">
              <a:solidFill>
                <a:schemeClr val="accent6"/>
              </a:solidFill>
              <a:round/>
            </a:ln>
            <a:effectLst/>
          </c:spPr>
          <c:marker>
            <c:symbol val="none"/>
          </c:marker>
          <c:cat>
            <c:strRef>
              <c:f>Sheet1!$B$3:$AB$3</c:f>
              <c:strCache>
                <c:ptCount val="27"/>
                <c:pt idx="0">
                  <c:v>FY 2001</c:v>
                </c:pt>
                <c:pt idx="1">
                  <c:v>FY 2002</c:v>
                </c:pt>
                <c:pt idx="2">
                  <c:v>FY 2003</c:v>
                </c:pt>
                <c:pt idx="3">
                  <c:v>FY 2004</c:v>
                </c:pt>
                <c:pt idx="4">
                  <c:v>FY 2005</c:v>
                </c:pt>
                <c:pt idx="5">
                  <c:v>FY 2006</c:v>
                </c:pt>
                <c:pt idx="6">
                  <c:v>FY 2007</c:v>
                </c:pt>
                <c:pt idx="7">
                  <c:v>FY 2008</c:v>
                </c:pt>
                <c:pt idx="8">
                  <c:v>FY 2009/ARRA</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pt idx="20">
                  <c:v>FY 2021</c:v>
                </c:pt>
                <c:pt idx="21">
                  <c:v>FY 2022/ IRA</c:v>
                </c:pt>
                <c:pt idx="22">
                  <c:v>FY 2023</c:v>
                </c:pt>
                <c:pt idx="23">
                  <c:v>FY 2024</c:v>
                </c:pt>
                <c:pt idx="24">
                  <c:v>FY 2025/OBBBA</c:v>
                </c:pt>
                <c:pt idx="25">
                  <c:v>FY 2026 Enacted</c:v>
                </c:pt>
                <c:pt idx="26">
                  <c:v>FY 2027 Request</c:v>
                </c:pt>
              </c:strCache>
            </c:strRef>
          </c:cat>
          <c:val>
            <c:numRef>
              <c:f>Sheet1!$B$9:$AB$9</c:f>
              <c:numCache>
                <c:formatCode>General</c:formatCode>
                <c:ptCount val="27"/>
              </c:numCache>
            </c:numRef>
          </c:val>
          <c:smooth val="0"/>
          <c:extLst>
            <c:ext xmlns:c16="http://schemas.microsoft.com/office/drawing/2014/chart" uri="{C3380CC4-5D6E-409C-BE32-E72D297353CC}">
              <c16:uniqueId val="{00000000-7DE5-4FCD-BC27-3173ADAD198B}"/>
            </c:ext>
          </c:extLst>
        </c:ser>
        <c:dLbls>
          <c:showLegendKey val="0"/>
          <c:showVal val="0"/>
          <c:showCatName val="0"/>
          <c:showSerName val="0"/>
          <c:showPercent val="0"/>
          <c:showBubbleSize val="0"/>
        </c:dLbls>
        <c:marker val="1"/>
        <c:smooth val="0"/>
        <c:axId val="1024558200"/>
        <c:axId val="1024565400"/>
      </c:lineChart>
      <c:catAx>
        <c:axId val="1009648920"/>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460000" spcFirstLastPara="1" vertOverflow="ellipsis"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009650720"/>
        <c:crosses val="autoZero"/>
        <c:auto val="1"/>
        <c:lblAlgn val="ctr"/>
        <c:lblOffset val="100"/>
        <c:noMultiLvlLbl val="0"/>
      </c:catAx>
      <c:valAx>
        <c:axId val="1009650720"/>
        <c:scaling>
          <c:orientation val="minMax"/>
          <c:min val="0.1"/>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dirty="0"/>
                  <a:t>Research, Facilities, and Projects </a:t>
                </a:r>
                <a:r>
                  <a:rPr lang="en-US" sz="1800" b="1" baseline="0" dirty="0"/>
                  <a:t>($k)</a:t>
                </a:r>
                <a:endParaRPr lang="en-US" sz="1800" b="1" dirty="0"/>
              </a:p>
            </c:rich>
          </c:tx>
          <c:layout>
            <c:manualLayout>
              <c:xMode val="edge"/>
              <c:yMode val="edge"/>
              <c:x val="1.263462286111491E-2"/>
              <c:y val="5.531607683511746E-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1009648920"/>
        <c:crosses val="autoZero"/>
        <c:crossBetween val="between"/>
        <c:minorUnit val="10000"/>
      </c:valAx>
      <c:valAx>
        <c:axId val="1024565400"/>
        <c:scaling>
          <c:orientation val="minMax"/>
          <c:min val="0.1"/>
        </c:scaling>
        <c:delete val="0"/>
        <c:axPos val="r"/>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dirty="0"/>
                  <a:t>HEP</a:t>
                </a:r>
                <a:r>
                  <a:rPr lang="en-US" sz="2000" b="1" baseline="0" dirty="0"/>
                  <a:t> Total ($k)</a:t>
                </a:r>
                <a:endParaRPr lang="en-US" sz="2000" b="1" dirty="0"/>
              </a:p>
            </c:rich>
          </c:tx>
          <c:layout>
            <c:manualLayout>
              <c:xMode val="edge"/>
              <c:yMode val="edge"/>
              <c:x val="0.95939160685589941"/>
              <c:y val="0.25623514692040139"/>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1024558200"/>
        <c:crosses val="max"/>
        <c:crossBetween val="between"/>
      </c:valAx>
      <c:catAx>
        <c:axId val="102455820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024565400"/>
        <c:crosses val="autoZero"/>
        <c:auto val="1"/>
        <c:lblAlgn val="ctr"/>
        <c:lblOffset val="100"/>
        <c:noMultiLvlLbl val="0"/>
      </c:catAx>
      <c:spPr>
        <a:noFill/>
        <a:ln>
          <a:solidFill>
            <a:sysClr val="windowText" lastClr="000000"/>
          </a:solidFill>
        </a:ln>
        <a:effectLst/>
      </c:spPr>
    </c:plotArea>
    <c:legend>
      <c:legendPos val="b"/>
      <c:legendEntry>
        <c:idx val="0"/>
        <c:delete val="1"/>
      </c:legendEntry>
      <c:legendEntry>
        <c:idx val="5"/>
        <c:delete val="1"/>
      </c:legendEntry>
      <c:layout>
        <c:manualLayout>
          <c:xMode val="edge"/>
          <c:yMode val="edge"/>
          <c:x val="0.11011865120917608"/>
          <c:y val="0.96308600024946212"/>
          <c:w val="0.88988134879082392"/>
          <c:h val="3.691399975053767E-2"/>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81378957716087"/>
          <c:y val="2.0784339186870976E-2"/>
          <c:w val="0.75571593159907025"/>
          <c:h val="0.69975122991706828"/>
        </c:manualLayout>
      </c:layout>
      <c:barChart>
        <c:barDir val="col"/>
        <c:grouping val="clustered"/>
        <c:varyColors val="0"/>
        <c:ser>
          <c:idx val="0"/>
          <c:order val="0"/>
          <c:tx>
            <c:strRef>
              <c:f>Sheet1!$A$4</c:f>
              <c:strCache>
                <c:ptCount val="1"/>
                <c:pt idx="0">
                  <c:v>Research</c:v>
                </c:pt>
              </c:strCache>
            </c:strRef>
          </c:tx>
          <c:spPr>
            <a:solidFill>
              <a:schemeClr val="accent1"/>
            </a:solidFill>
            <a:ln>
              <a:noFill/>
            </a:ln>
            <a:effectLst/>
          </c:spPr>
          <c:invertIfNegative val="0"/>
          <c:cat>
            <c:strRef>
              <c:f>Sheet1!$Q$3:$AB$3</c:f>
              <c:strCache>
                <c:ptCount val="11"/>
                <c:pt idx="0">
                  <c:v>FY 2017</c:v>
                </c:pt>
                <c:pt idx="1">
                  <c:v>FY 2018</c:v>
                </c:pt>
                <c:pt idx="2">
                  <c:v>FY 2019</c:v>
                </c:pt>
                <c:pt idx="3">
                  <c:v>FY 2020</c:v>
                </c:pt>
                <c:pt idx="4">
                  <c:v>FY 2021</c:v>
                </c:pt>
                <c:pt idx="5">
                  <c:v>FY 2022/ IRA</c:v>
                </c:pt>
                <c:pt idx="6">
                  <c:v>FY 2023</c:v>
                </c:pt>
                <c:pt idx="7">
                  <c:v>FY 2024</c:v>
                </c:pt>
                <c:pt idx="8">
                  <c:v>FY 2025/ OBBBA</c:v>
                </c:pt>
                <c:pt idx="9">
                  <c:v>FY 2026 Enacted</c:v>
                </c:pt>
                <c:pt idx="10">
                  <c:v>FY 2027 Request</c:v>
                </c:pt>
              </c:strCache>
              <c:extLst/>
            </c:strRef>
          </c:cat>
          <c:val>
            <c:numRef>
              <c:f>Sheet1!$Q$4:$AB$4</c:f>
              <c:numCache>
                <c:formatCode>_(* #,##0_);_(* \(#,##0\);_(* "-"??_);_(@_)</c:formatCode>
                <c:ptCount val="11"/>
                <c:pt idx="0">
                  <c:v>344043</c:v>
                </c:pt>
                <c:pt idx="1">
                  <c:v>359177</c:v>
                </c:pt>
                <c:pt idx="2">
                  <c:v>372629</c:v>
                </c:pt>
                <c:pt idx="3">
                  <c:v>389646.19982000004</c:v>
                </c:pt>
                <c:pt idx="4">
                  <c:v>408163</c:v>
                </c:pt>
                <c:pt idx="5">
                  <c:v>412272</c:v>
                </c:pt>
                <c:pt idx="6">
                  <c:v>453646</c:v>
                </c:pt>
                <c:pt idx="7">
                  <c:v>423914</c:v>
                </c:pt>
                <c:pt idx="8">
                  <c:v>444357</c:v>
                </c:pt>
                <c:pt idx="9">
                  <c:v>430616</c:v>
                </c:pt>
                <c:pt idx="10">
                  <c:v>282894</c:v>
                </c:pt>
              </c:numCache>
              <c:extLst/>
            </c:numRef>
          </c:val>
          <c:extLst>
            <c:ext xmlns:c16="http://schemas.microsoft.com/office/drawing/2014/chart" uri="{C3380CC4-5D6E-409C-BE32-E72D297353CC}">
              <c16:uniqueId val="{00000000-41F6-4CC1-BB9A-3B13A519EB43}"/>
            </c:ext>
          </c:extLst>
        </c:ser>
        <c:ser>
          <c:idx val="1"/>
          <c:order val="1"/>
          <c:tx>
            <c:strRef>
              <c:f>Sheet1!$A$5</c:f>
              <c:strCache>
                <c:ptCount val="1"/>
                <c:pt idx="0">
                  <c:v>Facilities/Operations</c:v>
                </c:pt>
              </c:strCache>
            </c:strRef>
          </c:tx>
          <c:spPr>
            <a:solidFill>
              <a:srgbClr val="C00000"/>
            </a:solidFill>
            <a:ln>
              <a:noFill/>
            </a:ln>
            <a:effectLst/>
          </c:spPr>
          <c:invertIfNegative val="0"/>
          <c:cat>
            <c:strRef>
              <c:f>Sheet1!$Q$3:$AB$3</c:f>
              <c:strCache>
                <c:ptCount val="11"/>
                <c:pt idx="0">
                  <c:v>FY 2017</c:v>
                </c:pt>
                <c:pt idx="1">
                  <c:v>FY 2018</c:v>
                </c:pt>
                <c:pt idx="2">
                  <c:v>FY 2019</c:v>
                </c:pt>
                <c:pt idx="3">
                  <c:v>FY 2020</c:v>
                </c:pt>
                <c:pt idx="4">
                  <c:v>FY 2021</c:v>
                </c:pt>
                <c:pt idx="5">
                  <c:v>FY 2022/ IRA</c:v>
                </c:pt>
                <c:pt idx="6">
                  <c:v>FY 2023</c:v>
                </c:pt>
                <c:pt idx="7">
                  <c:v>FY 2024</c:v>
                </c:pt>
                <c:pt idx="8">
                  <c:v>FY 2025/ OBBBA</c:v>
                </c:pt>
                <c:pt idx="9">
                  <c:v>FY 2026 Enacted</c:v>
                </c:pt>
                <c:pt idx="10">
                  <c:v>FY 2027 Request</c:v>
                </c:pt>
              </c:strCache>
              <c:extLst/>
            </c:strRef>
          </c:cat>
          <c:val>
            <c:numRef>
              <c:f>Sheet1!$Q$5:$AB$5</c:f>
              <c:numCache>
                <c:formatCode>_(* #,##0_);_(* \(#,##0\);_(* "-"??_);_(@_)</c:formatCode>
                <c:ptCount val="11"/>
                <c:pt idx="0">
                  <c:v>258696</c:v>
                </c:pt>
                <c:pt idx="1">
                  <c:v>270488</c:v>
                </c:pt>
                <c:pt idx="2">
                  <c:v>266556.48593949998</c:v>
                </c:pt>
                <c:pt idx="3">
                  <c:v>317309.75800000003</c:v>
                </c:pt>
                <c:pt idx="4">
                  <c:v>304337</c:v>
                </c:pt>
                <c:pt idx="5">
                  <c:v>299728</c:v>
                </c:pt>
                <c:pt idx="6">
                  <c:v>357354</c:v>
                </c:pt>
                <c:pt idx="7">
                  <c:v>354886</c:v>
                </c:pt>
                <c:pt idx="8">
                  <c:v>357138</c:v>
                </c:pt>
                <c:pt idx="9">
                  <c:v>392140</c:v>
                </c:pt>
                <c:pt idx="10">
                  <c:v>394752</c:v>
                </c:pt>
              </c:numCache>
              <c:extLst/>
            </c:numRef>
          </c:val>
          <c:extLst>
            <c:ext xmlns:c16="http://schemas.microsoft.com/office/drawing/2014/chart" uri="{C3380CC4-5D6E-409C-BE32-E72D297353CC}">
              <c16:uniqueId val="{00000001-41F6-4CC1-BB9A-3B13A519EB43}"/>
            </c:ext>
          </c:extLst>
        </c:ser>
        <c:ser>
          <c:idx val="2"/>
          <c:order val="2"/>
          <c:tx>
            <c:strRef>
              <c:f>Sheet1!$A$6</c:f>
              <c:strCache>
                <c:ptCount val="1"/>
                <c:pt idx="0">
                  <c:v>Projects</c:v>
                </c:pt>
              </c:strCache>
            </c:strRef>
          </c:tx>
          <c:spPr>
            <a:solidFill>
              <a:srgbClr val="00B050"/>
            </a:solidFill>
            <a:ln>
              <a:noFill/>
            </a:ln>
            <a:effectLst/>
          </c:spPr>
          <c:invertIfNegative val="0"/>
          <c:cat>
            <c:strRef>
              <c:f>Sheet1!$Q$3:$AB$3</c:f>
              <c:strCache>
                <c:ptCount val="11"/>
                <c:pt idx="0">
                  <c:v>FY 2017</c:v>
                </c:pt>
                <c:pt idx="1">
                  <c:v>FY 2018</c:v>
                </c:pt>
                <c:pt idx="2">
                  <c:v>FY 2019</c:v>
                </c:pt>
                <c:pt idx="3">
                  <c:v>FY 2020</c:v>
                </c:pt>
                <c:pt idx="4">
                  <c:v>FY 2021</c:v>
                </c:pt>
                <c:pt idx="5">
                  <c:v>FY 2022/ IRA</c:v>
                </c:pt>
                <c:pt idx="6">
                  <c:v>FY 2023</c:v>
                </c:pt>
                <c:pt idx="7">
                  <c:v>FY 2024</c:v>
                </c:pt>
                <c:pt idx="8">
                  <c:v>FY 2025/ OBBBA</c:v>
                </c:pt>
                <c:pt idx="9">
                  <c:v>FY 2026 Enacted</c:v>
                </c:pt>
                <c:pt idx="10">
                  <c:v>FY 2027 Request</c:v>
                </c:pt>
              </c:strCache>
              <c:extLst/>
            </c:strRef>
          </c:cat>
          <c:val>
            <c:numRef>
              <c:f>Sheet1!$Q$6:$AB$6</c:f>
              <c:numCache>
                <c:formatCode>_(* #,##0_);_(* \(#,##0\);_(* "-"??_);_(@_)</c:formatCode>
                <c:ptCount val="11"/>
                <c:pt idx="0">
                  <c:v>222261</c:v>
                </c:pt>
                <c:pt idx="1">
                  <c:v>278335</c:v>
                </c:pt>
                <c:pt idx="2">
                  <c:v>340815</c:v>
                </c:pt>
                <c:pt idx="3">
                  <c:v>338044</c:v>
                </c:pt>
                <c:pt idx="4">
                  <c:v>333500</c:v>
                </c:pt>
                <c:pt idx="5">
                  <c:v>366000</c:v>
                </c:pt>
                <c:pt idx="6">
                  <c:v>355000</c:v>
                </c:pt>
                <c:pt idx="7">
                  <c:v>421200</c:v>
                </c:pt>
                <c:pt idx="8">
                  <c:v>423075</c:v>
                </c:pt>
                <c:pt idx="9">
                  <c:v>412400</c:v>
                </c:pt>
                <c:pt idx="10">
                  <c:v>442812</c:v>
                </c:pt>
              </c:numCache>
              <c:extLst/>
            </c:numRef>
          </c:val>
          <c:extLst>
            <c:ext xmlns:c16="http://schemas.microsoft.com/office/drawing/2014/chart" uri="{C3380CC4-5D6E-409C-BE32-E72D297353CC}">
              <c16:uniqueId val="{00000002-41F6-4CC1-BB9A-3B13A519EB43}"/>
            </c:ext>
          </c:extLst>
        </c:ser>
        <c:ser>
          <c:idx val="3"/>
          <c:order val="3"/>
          <c:tx>
            <c:strRef>
              <c:f>Sheet1!$A$7</c:f>
              <c:strCache>
                <c:ptCount val="1"/>
                <c:pt idx="0">
                  <c:v>IRA 2022/ OBBBA 2025</c:v>
                </c:pt>
              </c:strCache>
            </c:strRef>
          </c:tx>
          <c:spPr>
            <a:solidFill>
              <a:srgbClr val="8064A2">
                <a:lumMod val="75000"/>
              </a:srgbClr>
            </a:solidFill>
            <a:ln>
              <a:noFill/>
            </a:ln>
            <a:effectLst/>
          </c:spPr>
          <c:invertIfNegative val="0"/>
          <c:cat>
            <c:strRef>
              <c:f>Sheet1!$Q$3:$AB$3</c:f>
              <c:strCache>
                <c:ptCount val="11"/>
                <c:pt idx="0">
                  <c:v>FY 2017</c:v>
                </c:pt>
                <c:pt idx="1">
                  <c:v>FY 2018</c:v>
                </c:pt>
                <c:pt idx="2">
                  <c:v>FY 2019</c:v>
                </c:pt>
                <c:pt idx="3">
                  <c:v>FY 2020</c:v>
                </c:pt>
                <c:pt idx="4">
                  <c:v>FY 2021</c:v>
                </c:pt>
                <c:pt idx="5">
                  <c:v>FY 2022/ IRA</c:v>
                </c:pt>
                <c:pt idx="6">
                  <c:v>FY 2023</c:v>
                </c:pt>
                <c:pt idx="7">
                  <c:v>FY 2024</c:v>
                </c:pt>
                <c:pt idx="8">
                  <c:v>FY 2025/ OBBBA</c:v>
                </c:pt>
                <c:pt idx="9">
                  <c:v>FY 2026 Enacted</c:v>
                </c:pt>
                <c:pt idx="10">
                  <c:v>FY 2027 Request</c:v>
                </c:pt>
              </c:strCache>
              <c:extLst/>
            </c:strRef>
          </c:cat>
          <c:val>
            <c:numRef>
              <c:f>Sheet1!$Q$7:$AB$7</c:f>
              <c:numCache>
                <c:formatCode>General</c:formatCode>
                <c:ptCount val="11"/>
                <c:pt idx="5" formatCode="_(* #,##0_);_(* \(#,##0\);_(* &quot;-&quot;??_);_(@_)">
                  <c:v>303656</c:v>
                </c:pt>
                <c:pt idx="8" formatCode="_(* #,##0_);_(* \(#,##0\);_(* &quot;-&quot;??_);_(@_)">
                  <c:v>10000</c:v>
                </c:pt>
              </c:numCache>
              <c:extLst/>
            </c:numRef>
          </c:val>
          <c:extLst>
            <c:ext xmlns:c16="http://schemas.microsoft.com/office/drawing/2014/chart" uri="{C3380CC4-5D6E-409C-BE32-E72D297353CC}">
              <c16:uniqueId val="{00000003-41F6-4CC1-BB9A-3B13A519EB43}"/>
            </c:ext>
          </c:extLst>
        </c:ser>
        <c:dLbls>
          <c:showLegendKey val="0"/>
          <c:showVal val="0"/>
          <c:showCatName val="0"/>
          <c:showSerName val="0"/>
          <c:showPercent val="0"/>
          <c:showBubbleSize val="0"/>
        </c:dLbls>
        <c:gapWidth val="219"/>
        <c:axId val="1009648920"/>
        <c:axId val="1009650720"/>
      </c:barChart>
      <c:lineChart>
        <c:grouping val="standard"/>
        <c:varyColors val="0"/>
        <c:ser>
          <c:idx val="4"/>
          <c:order val="4"/>
          <c:tx>
            <c:strRef>
              <c:f>Sheet1!$A$8</c:f>
              <c:strCache>
                <c:ptCount val="1"/>
                <c:pt idx="0">
                  <c:v>HEP Total</c:v>
                </c:pt>
              </c:strCache>
            </c:strRef>
          </c:tx>
          <c:spPr>
            <a:ln w="41275" cap="rnd">
              <a:solidFill>
                <a:sysClr val="windowText" lastClr="000000"/>
              </a:solidFill>
              <a:round/>
            </a:ln>
            <a:effectLst/>
          </c:spPr>
          <c:marker>
            <c:symbol val="none"/>
          </c:marker>
          <c:cat>
            <c:strRef>
              <c:f>Sheet1!$Q$3:$AB$3</c:f>
              <c:strCache>
                <c:ptCount val="11"/>
                <c:pt idx="0">
                  <c:v>FY 2017</c:v>
                </c:pt>
                <c:pt idx="1">
                  <c:v>FY 2018</c:v>
                </c:pt>
                <c:pt idx="2">
                  <c:v>FY 2019</c:v>
                </c:pt>
                <c:pt idx="3">
                  <c:v>FY 2020</c:v>
                </c:pt>
                <c:pt idx="4">
                  <c:v>FY 2021</c:v>
                </c:pt>
                <c:pt idx="5">
                  <c:v>FY 2022/ IRA</c:v>
                </c:pt>
                <c:pt idx="6">
                  <c:v>FY 2023</c:v>
                </c:pt>
                <c:pt idx="7">
                  <c:v>FY 2024</c:v>
                </c:pt>
                <c:pt idx="8">
                  <c:v>FY 2025/ OBBBA</c:v>
                </c:pt>
                <c:pt idx="9">
                  <c:v>FY 2026 Enacted</c:v>
                </c:pt>
                <c:pt idx="10">
                  <c:v>FY 2027 Request</c:v>
                </c:pt>
              </c:strCache>
              <c:extLst/>
            </c:strRef>
          </c:cat>
          <c:val>
            <c:numRef>
              <c:f>Sheet1!$Q$8:$AB$8</c:f>
              <c:numCache>
                <c:formatCode>_(* #,##0_);_(* \(#,##0\);_(* "-"??_);_(@_)</c:formatCode>
                <c:ptCount val="11"/>
                <c:pt idx="0">
                  <c:v>825000</c:v>
                </c:pt>
                <c:pt idx="1">
                  <c:v>908000</c:v>
                </c:pt>
                <c:pt idx="2">
                  <c:v>980000.48593949992</c:v>
                </c:pt>
                <c:pt idx="3">
                  <c:v>1044999.9578200001</c:v>
                </c:pt>
                <c:pt idx="4">
                  <c:v>1046000</c:v>
                </c:pt>
                <c:pt idx="5">
                  <c:v>1381656</c:v>
                </c:pt>
                <c:pt idx="6">
                  <c:v>1166000</c:v>
                </c:pt>
                <c:pt idx="7">
                  <c:v>1200000</c:v>
                </c:pt>
                <c:pt idx="8">
                  <c:v>1234570</c:v>
                </c:pt>
                <c:pt idx="9">
                  <c:v>1235156</c:v>
                </c:pt>
                <c:pt idx="10" formatCode="#,##0">
                  <c:v>1120458</c:v>
                </c:pt>
              </c:numCache>
              <c:extLst/>
            </c:numRef>
          </c:val>
          <c:smooth val="0"/>
          <c:extLst>
            <c:ext xmlns:c16="http://schemas.microsoft.com/office/drawing/2014/chart" uri="{C3380CC4-5D6E-409C-BE32-E72D297353CC}">
              <c16:uniqueId val="{00000004-41F6-4CC1-BB9A-3B13A519EB43}"/>
            </c:ext>
          </c:extLst>
        </c:ser>
        <c:ser>
          <c:idx val="5"/>
          <c:order val="5"/>
          <c:tx>
            <c:strRef>
              <c:f>Sheet1!$A$9</c:f>
              <c:strCache>
                <c:ptCount val="1"/>
              </c:strCache>
            </c:strRef>
          </c:tx>
          <c:spPr>
            <a:ln w="28575" cap="rnd">
              <a:solidFill>
                <a:schemeClr val="accent6"/>
              </a:solidFill>
              <a:round/>
            </a:ln>
            <a:effectLst/>
          </c:spPr>
          <c:marker>
            <c:symbol val="none"/>
          </c:marker>
          <c:cat>
            <c:strRef>
              <c:f>Sheet1!$Q$3:$AB$3</c:f>
              <c:strCache>
                <c:ptCount val="11"/>
                <c:pt idx="0">
                  <c:v>FY 2017</c:v>
                </c:pt>
                <c:pt idx="1">
                  <c:v>FY 2018</c:v>
                </c:pt>
                <c:pt idx="2">
                  <c:v>FY 2019</c:v>
                </c:pt>
                <c:pt idx="3">
                  <c:v>FY 2020</c:v>
                </c:pt>
                <c:pt idx="4">
                  <c:v>FY 2021</c:v>
                </c:pt>
                <c:pt idx="5">
                  <c:v>FY 2022/ IRA</c:v>
                </c:pt>
                <c:pt idx="6">
                  <c:v>FY 2023</c:v>
                </c:pt>
                <c:pt idx="7">
                  <c:v>FY 2024</c:v>
                </c:pt>
                <c:pt idx="8">
                  <c:v>FY 2025/ OBBBA</c:v>
                </c:pt>
                <c:pt idx="9">
                  <c:v>FY 2026 Enacted</c:v>
                </c:pt>
                <c:pt idx="10">
                  <c:v>FY 2027 Request</c:v>
                </c:pt>
              </c:strCache>
              <c:extLst/>
            </c:strRef>
          </c:cat>
          <c:val>
            <c:numRef>
              <c:f>Sheet1!$Q$9:$AB$9</c:f>
              <c:numCache>
                <c:formatCode>General</c:formatCode>
                <c:ptCount val="11"/>
              </c:numCache>
              <c:extLst/>
            </c:numRef>
          </c:val>
          <c:smooth val="0"/>
          <c:extLst>
            <c:ext xmlns:c16="http://schemas.microsoft.com/office/drawing/2014/chart" uri="{C3380CC4-5D6E-409C-BE32-E72D297353CC}">
              <c16:uniqueId val="{00000005-41F6-4CC1-BB9A-3B13A519EB43}"/>
            </c:ext>
          </c:extLst>
        </c:ser>
        <c:dLbls>
          <c:showLegendKey val="0"/>
          <c:showVal val="0"/>
          <c:showCatName val="0"/>
          <c:showSerName val="0"/>
          <c:showPercent val="0"/>
          <c:showBubbleSize val="0"/>
        </c:dLbls>
        <c:marker val="1"/>
        <c:smooth val="0"/>
        <c:axId val="1024558200"/>
        <c:axId val="1024565400"/>
      </c:lineChart>
      <c:catAx>
        <c:axId val="1009648920"/>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460000" spcFirstLastPara="1" vertOverflow="ellipsis"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009650720"/>
        <c:crosses val="autoZero"/>
        <c:auto val="1"/>
        <c:lblAlgn val="ctr"/>
        <c:lblOffset val="100"/>
        <c:noMultiLvlLbl val="0"/>
      </c:catAx>
      <c:valAx>
        <c:axId val="1009650720"/>
        <c:scaling>
          <c:orientation val="minMax"/>
          <c:min val="0.1"/>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dirty="0">
                    <a:latin typeface="Times New Roman" panose="02020603050405020304" pitchFamily="18" charset="0"/>
                  </a:rPr>
                  <a:t>Research, Facilities, and Projects </a:t>
                </a:r>
                <a:r>
                  <a:rPr lang="en-US" sz="1800" b="1" baseline="0" dirty="0">
                    <a:latin typeface="Times New Roman" panose="02020603050405020304" pitchFamily="18" charset="0"/>
                  </a:rPr>
                  <a:t>($k)</a:t>
                </a:r>
                <a:endParaRPr lang="en-US" sz="1800" b="1" dirty="0">
                  <a:latin typeface="Times New Roman" panose="02020603050405020304" pitchFamily="18" charset="0"/>
                </a:endParaRPr>
              </a:p>
            </c:rich>
          </c:tx>
          <c:layout>
            <c:manualLayout>
              <c:xMode val="edge"/>
              <c:yMode val="edge"/>
              <c:x val="9.3487766384076042E-3"/>
              <c:y val="1.030203727030472E-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1009648920"/>
        <c:crosses val="autoZero"/>
        <c:crossBetween val="between"/>
        <c:minorUnit val="10000"/>
      </c:valAx>
      <c:valAx>
        <c:axId val="1024565400"/>
        <c:scaling>
          <c:orientation val="minMax"/>
          <c:max val="1500000.1"/>
          <c:min val="0.1"/>
        </c:scaling>
        <c:delete val="0"/>
        <c:axPos val="r"/>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dirty="0">
                    <a:latin typeface="Times New Roman" panose="02020603050405020304" pitchFamily="18" charset="0"/>
                  </a:rPr>
                  <a:t>HEP</a:t>
                </a:r>
                <a:r>
                  <a:rPr lang="en-US" sz="2000" b="1" baseline="0" dirty="0">
                    <a:latin typeface="Times New Roman" panose="02020603050405020304" pitchFamily="18" charset="0"/>
                  </a:rPr>
                  <a:t> Total ($k)</a:t>
                </a:r>
                <a:endParaRPr lang="en-US" sz="2000" b="1" dirty="0">
                  <a:latin typeface="Times New Roman" panose="02020603050405020304" pitchFamily="18" charset="0"/>
                </a:endParaRPr>
              </a:p>
            </c:rich>
          </c:tx>
          <c:layout>
            <c:manualLayout>
              <c:xMode val="edge"/>
              <c:yMode val="edge"/>
              <c:x val="0.95939160685589941"/>
              <c:y val="0.25623514692040139"/>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1024558200"/>
        <c:crosses val="max"/>
        <c:crossBetween val="between"/>
      </c:valAx>
      <c:catAx>
        <c:axId val="102455820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024565400"/>
        <c:crosses val="autoZero"/>
        <c:auto val="1"/>
        <c:lblAlgn val="ctr"/>
        <c:lblOffset val="100"/>
        <c:noMultiLvlLbl val="0"/>
      </c:catAx>
      <c:spPr>
        <a:noFill/>
        <a:ln>
          <a:solidFill>
            <a:sysClr val="windowText" lastClr="000000"/>
          </a:solidFill>
        </a:ln>
        <a:effectLst/>
      </c:spPr>
    </c:plotArea>
    <c:legend>
      <c:legendPos val="b"/>
      <c:legendEntry>
        <c:idx val="5"/>
        <c:delete val="1"/>
      </c:legendEntry>
      <c:layout>
        <c:manualLayout>
          <c:xMode val="edge"/>
          <c:yMode val="edge"/>
          <c:x val="0.10514786418400876"/>
          <c:y val="0.89836470566690818"/>
          <c:w val="0.77047698338052695"/>
          <c:h val="6.1622737842221657E-2"/>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89898762654669"/>
          <c:y val="3.7656052260239173E-2"/>
          <c:w val="0.791051968503937"/>
          <c:h val="0.80462196369439032"/>
        </c:manualLayout>
      </c:layout>
      <c:barChart>
        <c:barDir val="col"/>
        <c:grouping val="clustered"/>
        <c:varyColors val="0"/>
        <c:ser>
          <c:idx val="1"/>
          <c:order val="0"/>
          <c:tx>
            <c:strRef>
              <c:f>'NP Funding Categories (2)'!$A$3</c:f>
              <c:strCache>
                <c:ptCount val="1"/>
                <c:pt idx="0">
                  <c:v>Research</c:v>
                </c:pt>
              </c:strCache>
            </c:strRef>
          </c:tx>
          <c:spPr>
            <a:solidFill>
              <a:schemeClr val="accent1"/>
            </a:solidFill>
            <a:ln>
              <a:noFill/>
            </a:ln>
            <a:effectLst/>
          </c:spPr>
          <c:invertIfNegative val="0"/>
          <c:cat>
            <c:strRef>
              <c:f>'NP Funding Categories (2)'!$B$1:$L$1</c:f>
              <c:strCache>
                <c:ptCount val="11"/>
                <c:pt idx="0">
                  <c:v>FY17</c:v>
                </c:pt>
                <c:pt idx="1">
                  <c:v>FY18</c:v>
                </c:pt>
                <c:pt idx="2">
                  <c:v>FY19</c:v>
                </c:pt>
                <c:pt idx="3">
                  <c:v>FY20</c:v>
                </c:pt>
                <c:pt idx="4">
                  <c:v>FY21</c:v>
                </c:pt>
                <c:pt idx="5">
                  <c:v>FY22</c:v>
                </c:pt>
                <c:pt idx="6">
                  <c:v>FY23</c:v>
                </c:pt>
                <c:pt idx="7">
                  <c:v>FY24</c:v>
                </c:pt>
                <c:pt idx="8">
                  <c:v>FY25</c:v>
                </c:pt>
                <c:pt idx="9">
                  <c:v>FY 26</c:v>
                </c:pt>
                <c:pt idx="10">
                  <c:v>FY27 PR</c:v>
                </c:pt>
              </c:strCache>
            </c:strRef>
          </c:cat>
          <c:val>
            <c:numRef>
              <c:f>'NP Funding Categories (2)'!$B$3:$L$3</c:f>
              <c:numCache>
                <c:formatCode>_(* #,##0_);_(* \(#,##0\);_(* "-"_);_(@_)</c:formatCode>
                <c:ptCount val="11"/>
                <c:pt idx="0">
                  <c:v>194267</c:v>
                </c:pt>
                <c:pt idx="1">
                  <c:v>212366</c:v>
                </c:pt>
                <c:pt idx="2">
                  <c:v>222359</c:v>
                </c:pt>
                <c:pt idx="3">
                  <c:v>214025</c:v>
                </c:pt>
                <c:pt idx="4">
                  <c:v>200144</c:v>
                </c:pt>
                <c:pt idx="5">
                  <c:v>247238</c:v>
                </c:pt>
                <c:pt idx="6">
                  <c:v>250756</c:v>
                </c:pt>
                <c:pt idx="7">
                  <c:v>245603</c:v>
                </c:pt>
                <c:pt idx="8">
                  <c:v>239603</c:v>
                </c:pt>
                <c:pt idx="9">
                  <c:v>209889</c:v>
                </c:pt>
                <c:pt idx="10">
                  <c:v>147816</c:v>
                </c:pt>
              </c:numCache>
            </c:numRef>
          </c:val>
          <c:extLst>
            <c:ext xmlns:c16="http://schemas.microsoft.com/office/drawing/2014/chart" uri="{C3380CC4-5D6E-409C-BE32-E72D297353CC}">
              <c16:uniqueId val="{00000000-081C-4075-8386-3CCAD3C6A350}"/>
            </c:ext>
          </c:extLst>
        </c:ser>
        <c:ser>
          <c:idx val="0"/>
          <c:order val="1"/>
          <c:tx>
            <c:strRef>
              <c:f>'NP Funding Categories (2)'!$A$2</c:f>
              <c:strCache>
                <c:ptCount val="1"/>
                <c:pt idx="0">
                  <c:v>Facilities/Operations</c:v>
                </c:pt>
              </c:strCache>
            </c:strRef>
          </c:tx>
          <c:spPr>
            <a:solidFill>
              <a:srgbClr val="C00000"/>
            </a:solidFill>
            <a:ln>
              <a:noFill/>
            </a:ln>
            <a:effectLst/>
          </c:spPr>
          <c:invertIfNegative val="0"/>
          <c:cat>
            <c:strRef>
              <c:f>'NP Funding Categories (2)'!$B$1:$L$1</c:f>
              <c:strCache>
                <c:ptCount val="11"/>
                <c:pt idx="0">
                  <c:v>FY17</c:v>
                </c:pt>
                <c:pt idx="1">
                  <c:v>FY18</c:v>
                </c:pt>
                <c:pt idx="2">
                  <c:v>FY19</c:v>
                </c:pt>
                <c:pt idx="3">
                  <c:v>FY20</c:v>
                </c:pt>
                <c:pt idx="4">
                  <c:v>FY21</c:v>
                </c:pt>
                <c:pt idx="5">
                  <c:v>FY22</c:v>
                </c:pt>
                <c:pt idx="6">
                  <c:v>FY23</c:v>
                </c:pt>
                <c:pt idx="7">
                  <c:v>FY24</c:v>
                </c:pt>
                <c:pt idx="8">
                  <c:v>FY25</c:v>
                </c:pt>
                <c:pt idx="9">
                  <c:v>FY 26</c:v>
                </c:pt>
                <c:pt idx="10">
                  <c:v>FY27 PR</c:v>
                </c:pt>
              </c:strCache>
            </c:strRef>
          </c:cat>
          <c:val>
            <c:numRef>
              <c:f>'NP Funding Categories (2)'!$B$2:$L$2</c:f>
              <c:numCache>
                <c:formatCode>_(* #,##0_);_(* \(#,##0\);_(* "-"_);_(@_)</c:formatCode>
                <c:ptCount val="11"/>
                <c:pt idx="0">
                  <c:v>297027</c:v>
                </c:pt>
                <c:pt idx="1">
                  <c:v>328534</c:v>
                </c:pt>
                <c:pt idx="2">
                  <c:v>336232</c:v>
                </c:pt>
                <c:pt idx="3">
                  <c:v>365601</c:v>
                </c:pt>
                <c:pt idx="4">
                  <c:v>364529</c:v>
                </c:pt>
                <c:pt idx="5">
                  <c:v>418349</c:v>
                </c:pt>
                <c:pt idx="6">
                  <c:v>460500</c:v>
                </c:pt>
                <c:pt idx="7">
                  <c:v>454547</c:v>
                </c:pt>
                <c:pt idx="8">
                  <c:v>467888</c:v>
                </c:pt>
                <c:pt idx="9">
                  <c:v>481402</c:v>
                </c:pt>
                <c:pt idx="10">
                  <c:v>443618</c:v>
                </c:pt>
              </c:numCache>
            </c:numRef>
          </c:val>
          <c:extLst>
            <c:ext xmlns:c16="http://schemas.microsoft.com/office/drawing/2014/chart" uri="{C3380CC4-5D6E-409C-BE32-E72D297353CC}">
              <c16:uniqueId val="{00000001-081C-4075-8386-3CCAD3C6A350}"/>
            </c:ext>
          </c:extLst>
        </c:ser>
        <c:ser>
          <c:idx val="2"/>
          <c:order val="2"/>
          <c:tx>
            <c:strRef>
              <c:f>'NP Funding Categories (2)'!$A$4</c:f>
              <c:strCache>
                <c:ptCount val="1"/>
                <c:pt idx="0">
                  <c:v>Projects</c:v>
                </c:pt>
              </c:strCache>
            </c:strRef>
          </c:tx>
          <c:spPr>
            <a:solidFill>
              <a:schemeClr val="accent6"/>
            </a:solidFill>
            <a:ln>
              <a:noFill/>
            </a:ln>
            <a:effectLst/>
          </c:spPr>
          <c:invertIfNegative val="0"/>
          <c:cat>
            <c:strRef>
              <c:f>'NP Funding Categories (2)'!$B$1:$L$1</c:f>
              <c:strCache>
                <c:ptCount val="11"/>
                <c:pt idx="0">
                  <c:v>FY17</c:v>
                </c:pt>
                <c:pt idx="1">
                  <c:v>FY18</c:v>
                </c:pt>
                <c:pt idx="2">
                  <c:v>FY19</c:v>
                </c:pt>
                <c:pt idx="3">
                  <c:v>FY20</c:v>
                </c:pt>
                <c:pt idx="4">
                  <c:v>FY21</c:v>
                </c:pt>
                <c:pt idx="5">
                  <c:v>FY22</c:v>
                </c:pt>
                <c:pt idx="6">
                  <c:v>FY23</c:v>
                </c:pt>
                <c:pt idx="7">
                  <c:v>FY24</c:v>
                </c:pt>
                <c:pt idx="8">
                  <c:v>FY25</c:v>
                </c:pt>
                <c:pt idx="9">
                  <c:v>FY 26</c:v>
                </c:pt>
                <c:pt idx="10">
                  <c:v>FY27 PR</c:v>
                </c:pt>
              </c:strCache>
            </c:strRef>
          </c:cat>
          <c:val>
            <c:numRef>
              <c:f>'NP Funding Categories (2)'!$B$4:$L$4</c:f>
              <c:numCache>
                <c:formatCode>_(* #,##0_);_(* \(#,##0\);_(* "-"_);_(@_)</c:formatCode>
                <c:ptCount val="11"/>
                <c:pt idx="0">
                  <c:v>101851</c:v>
                </c:pt>
                <c:pt idx="1">
                  <c:v>102400</c:v>
                </c:pt>
                <c:pt idx="2">
                  <c:v>87150</c:v>
                </c:pt>
                <c:pt idx="3">
                  <c:v>71124</c:v>
                </c:pt>
                <c:pt idx="4">
                  <c:v>56480</c:v>
                </c:pt>
                <c:pt idx="5">
                  <c:v>62413</c:v>
                </c:pt>
                <c:pt idx="6">
                  <c:v>93940</c:v>
                </c:pt>
                <c:pt idx="7">
                  <c:v>103850</c:v>
                </c:pt>
                <c:pt idx="8">
                  <c:v>118109</c:v>
                </c:pt>
                <c:pt idx="9">
                  <c:v>174950</c:v>
                </c:pt>
                <c:pt idx="10">
                  <c:v>200000</c:v>
                </c:pt>
              </c:numCache>
            </c:numRef>
          </c:val>
          <c:extLst>
            <c:ext xmlns:c16="http://schemas.microsoft.com/office/drawing/2014/chart" uri="{C3380CC4-5D6E-409C-BE32-E72D297353CC}">
              <c16:uniqueId val="{00000002-081C-4075-8386-3CCAD3C6A350}"/>
            </c:ext>
          </c:extLst>
        </c:ser>
        <c:ser>
          <c:idx val="4"/>
          <c:order val="3"/>
          <c:tx>
            <c:strRef>
              <c:f>'NP Funding Categories (2)'!$A$7</c:f>
              <c:strCache>
                <c:ptCount val="1"/>
                <c:pt idx="0">
                  <c:v>IRA 2022/OBBBA 2025</c:v>
                </c:pt>
              </c:strCache>
            </c:strRef>
          </c:tx>
          <c:spPr>
            <a:solidFill>
              <a:srgbClr val="7030A0"/>
            </a:solidFill>
            <a:ln>
              <a:noFill/>
            </a:ln>
            <a:effectLst/>
          </c:spPr>
          <c:invertIfNegative val="0"/>
          <c:cat>
            <c:strRef>
              <c:f>'NP Funding Categories (2)'!$B$1:$L$1</c:f>
              <c:strCache>
                <c:ptCount val="11"/>
                <c:pt idx="0">
                  <c:v>FY17</c:v>
                </c:pt>
                <c:pt idx="1">
                  <c:v>FY18</c:v>
                </c:pt>
                <c:pt idx="2">
                  <c:v>FY19</c:v>
                </c:pt>
                <c:pt idx="3">
                  <c:v>FY20</c:v>
                </c:pt>
                <c:pt idx="4">
                  <c:v>FY21</c:v>
                </c:pt>
                <c:pt idx="5">
                  <c:v>FY22</c:v>
                </c:pt>
                <c:pt idx="6">
                  <c:v>FY23</c:v>
                </c:pt>
                <c:pt idx="7">
                  <c:v>FY24</c:v>
                </c:pt>
                <c:pt idx="8">
                  <c:v>FY25</c:v>
                </c:pt>
                <c:pt idx="9">
                  <c:v>FY 26</c:v>
                </c:pt>
                <c:pt idx="10">
                  <c:v>FY27 PR</c:v>
                </c:pt>
              </c:strCache>
            </c:strRef>
          </c:cat>
          <c:val>
            <c:numRef>
              <c:f>'NP Funding Categories (2)'!$B$7:$K$7</c:f>
              <c:numCache>
                <c:formatCode>General</c:formatCode>
                <c:ptCount val="10"/>
                <c:pt idx="5" formatCode="_(* #,##0_);_(* \(#,##0\);_(* &quot;-&quot;_);_(@_)">
                  <c:v>217000</c:v>
                </c:pt>
                <c:pt idx="8" formatCode="_(* #,##0_);_(* \(#,##0\);_(* &quot;-&quot;_);_(@_)">
                  <c:v>10000</c:v>
                </c:pt>
              </c:numCache>
            </c:numRef>
          </c:val>
          <c:extLst>
            <c:ext xmlns:c16="http://schemas.microsoft.com/office/drawing/2014/chart" uri="{C3380CC4-5D6E-409C-BE32-E72D297353CC}">
              <c16:uniqueId val="{00000003-081C-4075-8386-3CCAD3C6A350}"/>
            </c:ext>
          </c:extLst>
        </c:ser>
        <c:dLbls>
          <c:showLegendKey val="0"/>
          <c:showVal val="0"/>
          <c:showCatName val="0"/>
          <c:showSerName val="0"/>
          <c:showPercent val="0"/>
          <c:showBubbleSize val="0"/>
        </c:dLbls>
        <c:gapWidth val="219"/>
        <c:axId val="801911743"/>
        <c:axId val="801910303"/>
      </c:barChart>
      <c:lineChart>
        <c:grouping val="standard"/>
        <c:varyColors val="0"/>
        <c:ser>
          <c:idx val="3"/>
          <c:order val="4"/>
          <c:tx>
            <c:strRef>
              <c:f>'NP Funding Categories (2)'!$A$6</c:f>
              <c:strCache>
                <c:ptCount val="1"/>
                <c:pt idx="0">
                  <c:v>NP Total</c:v>
                </c:pt>
              </c:strCache>
            </c:strRef>
          </c:tx>
          <c:spPr>
            <a:ln w="28575" cap="rnd">
              <a:solidFill>
                <a:schemeClr val="tx1"/>
              </a:solidFill>
              <a:round/>
            </a:ln>
            <a:effectLst/>
          </c:spPr>
          <c:marker>
            <c:symbol val="none"/>
          </c:marker>
          <c:cat>
            <c:strRef>
              <c:f>'NP Funding Categories (2)'!$B$1:$K$1</c:f>
              <c:strCache>
                <c:ptCount val="10"/>
                <c:pt idx="0">
                  <c:v>FY17</c:v>
                </c:pt>
                <c:pt idx="1">
                  <c:v>FY18</c:v>
                </c:pt>
                <c:pt idx="2">
                  <c:v>FY19</c:v>
                </c:pt>
                <c:pt idx="3">
                  <c:v>FY20</c:v>
                </c:pt>
                <c:pt idx="4">
                  <c:v>FY21</c:v>
                </c:pt>
                <c:pt idx="5">
                  <c:v>FY22</c:v>
                </c:pt>
                <c:pt idx="6">
                  <c:v>FY23</c:v>
                </c:pt>
                <c:pt idx="7">
                  <c:v>FY24</c:v>
                </c:pt>
                <c:pt idx="8">
                  <c:v>FY25</c:v>
                </c:pt>
                <c:pt idx="9">
                  <c:v>FY 26</c:v>
                </c:pt>
              </c:strCache>
            </c:strRef>
          </c:cat>
          <c:val>
            <c:numRef>
              <c:f>'NP Funding Categories (2)'!$B$6:$L$6</c:f>
              <c:numCache>
                <c:formatCode>_(* #,##0_);_(* \(#,##0\);_(* "-"_);_(@_)</c:formatCode>
                <c:ptCount val="11"/>
                <c:pt idx="0">
                  <c:v>593145</c:v>
                </c:pt>
                <c:pt idx="1">
                  <c:v>643300</c:v>
                </c:pt>
                <c:pt idx="2">
                  <c:v>645741</c:v>
                </c:pt>
                <c:pt idx="3">
                  <c:v>650750</c:v>
                </c:pt>
                <c:pt idx="4">
                  <c:v>621153</c:v>
                </c:pt>
                <c:pt idx="5">
                  <c:v>728000</c:v>
                </c:pt>
                <c:pt idx="6">
                  <c:v>805196</c:v>
                </c:pt>
                <c:pt idx="7">
                  <c:v>804000</c:v>
                </c:pt>
                <c:pt idx="8">
                  <c:v>825600</c:v>
                </c:pt>
                <c:pt idx="9">
                  <c:v>866241</c:v>
                </c:pt>
                <c:pt idx="10">
                  <c:v>791434</c:v>
                </c:pt>
              </c:numCache>
            </c:numRef>
          </c:val>
          <c:smooth val="0"/>
          <c:extLst>
            <c:ext xmlns:c16="http://schemas.microsoft.com/office/drawing/2014/chart" uri="{C3380CC4-5D6E-409C-BE32-E72D297353CC}">
              <c16:uniqueId val="{00000004-081C-4075-8386-3CCAD3C6A350}"/>
            </c:ext>
          </c:extLst>
        </c:ser>
        <c:dLbls>
          <c:showLegendKey val="0"/>
          <c:showVal val="0"/>
          <c:showCatName val="0"/>
          <c:showSerName val="0"/>
          <c:showPercent val="0"/>
          <c:showBubbleSize val="0"/>
        </c:dLbls>
        <c:marker val="1"/>
        <c:smooth val="0"/>
        <c:axId val="1154260431"/>
        <c:axId val="1154254671"/>
      </c:lineChart>
      <c:catAx>
        <c:axId val="801911743"/>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801910303"/>
        <c:crosses val="autoZero"/>
        <c:auto val="1"/>
        <c:lblAlgn val="ctr"/>
        <c:lblOffset val="100"/>
        <c:noMultiLvlLbl val="0"/>
      </c:catAx>
      <c:valAx>
        <c:axId val="801910303"/>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Research, Facilities, and Projects ($k)</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01911743"/>
        <c:crosses val="autoZero"/>
        <c:crossBetween val="between"/>
      </c:valAx>
      <c:valAx>
        <c:axId val="1154254671"/>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NP Total ($k)</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154260431"/>
        <c:crosses val="max"/>
        <c:crossBetween val="between"/>
      </c:valAx>
      <c:catAx>
        <c:axId val="1154260431"/>
        <c:scaling>
          <c:orientation val="minMax"/>
        </c:scaling>
        <c:delete val="1"/>
        <c:axPos val="b"/>
        <c:numFmt formatCode="General" sourceLinked="1"/>
        <c:majorTickMark val="out"/>
        <c:minorTickMark val="none"/>
        <c:tickLblPos val="nextTo"/>
        <c:crossAx val="1154254671"/>
        <c:crosses val="autoZero"/>
        <c:auto val="1"/>
        <c:lblAlgn val="ctr"/>
        <c:lblOffset val="100"/>
        <c:noMultiLvlLbl val="0"/>
      </c:catAx>
      <c:spPr>
        <a:noFill/>
        <a:ln>
          <a:noFill/>
        </a:ln>
        <a:effectLst/>
      </c:spPr>
    </c:plotArea>
    <c:legend>
      <c:legendPos val="b"/>
      <c:layout>
        <c:manualLayout>
          <c:xMode val="edge"/>
          <c:yMode val="edge"/>
          <c:x val="8.6797525309336321E-2"/>
          <c:y val="0.92220917653135059"/>
          <c:w val="0.70926209223847014"/>
          <c:h val="5.888793988585338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14767409333867E-2"/>
          <c:y val="3.5783285161559632E-2"/>
          <c:w val="0.89908873750331775"/>
          <c:h val="0.74847989503155543"/>
        </c:manualLayout>
      </c:layout>
      <c:lineChart>
        <c:grouping val="standard"/>
        <c:varyColors val="0"/>
        <c:ser>
          <c:idx val="0"/>
          <c:order val="0"/>
          <c:tx>
            <c:strRef>
              <c:f>Sheet1!$A$2</c:f>
              <c:strCache>
                <c:ptCount val="1"/>
                <c:pt idx="0">
                  <c:v>2014 P5 Scenario A</c:v>
                </c:pt>
              </c:strCache>
            </c:strRef>
          </c:tx>
          <c:spPr>
            <a:ln w="38100" cap="rnd">
              <a:solidFill>
                <a:srgbClr val="C00000"/>
              </a:solidFill>
              <a:round/>
            </a:ln>
            <a:effectLst/>
          </c:spPr>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Sheet1!$B$2:$X$2</c:f>
              <c:numCache>
                <c:formatCode>General</c:formatCode>
                <c:ptCount val="23"/>
                <c:pt idx="2" formatCode="&quot;$&quot;#,##0.000">
                  <c:v>0.74831400000000003</c:v>
                </c:pt>
                <c:pt idx="3" formatCode="&quot;$&quot;#,##0.000">
                  <c:v>0.74831400000000003</c:v>
                </c:pt>
                <c:pt idx="4" formatCode="&quot;$&quot;#,##0.000">
                  <c:v>0.74831400000000003</c:v>
                </c:pt>
                <c:pt idx="5" formatCode="&quot;$&quot;#,##0.000">
                  <c:v>0.76300000000000001</c:v>
                </c:pt>
                <c:pt idx="6" formatCode="&quot;$&quot;#,##0.000">
                  <c:v>0.77800000000000002</c:v>
                </c:pt>
                <c:pt idx="7" formatCode="&quot;$&quot;#,##0.000">
                  <c:v>0.79400000000000004</c:v>
                </c:pt>
                <c:pt idx="8" formatCode="&quot;$&quot;#,##0.000">
                  <c:v>0.81</c:v>
                </c:pt>
                <c:pt idx="9" formatCode="&quot;$&quot;#,##0.000">
                  <c:v>0.82599999999999996</c:v>
                </c:pt>
                <c:pt idx="10" formatCode="&quot;$&quot;#,##0.000">
                  <c:v>0.84299999999999997</c:v>
                </c:pt>
                <c:pt idx="11" formatCode="&quot;$&quot;#,##0.000">
                  <c:v>0.86</c:v>
                </c:pt>
              </c:numCache>
            </c:numRef>
          </c:val>
          <c:smooth val="0"/>
          <c:extLst>
            <c:ext xmlns:c16="http://schemas.microsoft.com/office/drawing/2014/chart" uri="{C3380CC4-5D6E-409C-BE32-E72D297353CC}">
              <c16:uniqueId val="{00000000-B455-4C44-9073-AC13C318F210}"/>
            </c:ext>
          </c:extLst>
        </c:ser>
        <c:ser>
          <c:idx val="1"/>
          <c:order val="1"/>
          <c:tx>
            <c:strRef>
              <c:f>Sheet1!$A$3</c:f>
              <c:strCache>
                <c:ptCount val="1"/>
                <c:pt idx="0">
                  <c:v>2014 P5 Scenario B</c:v>
                </c:pt>
              </c:strCache>
            </c:strRef>
          </c:tx>
          <c:spPr>
            <a:ln w="38100" cap="rnd">
              <a:solidFill>
                <a:schemeClr val="accent1"/>
              </a:solidFill>
              <a:round/>
            </a:ln>
            <a:effectLst/>
          </c:spPr>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Sheet1!$B$3:$X$3</c:f>
              <c:numCache>
                <c:formatCode>General</c:formatCode>
                <c:ptCount val="23"/>
                <c:pt idx="2" formatCode="&quot;$&quot;#,##0.000">
                  <c:v>0.77652100000000002</c:v>
                </c:pt>
                <c:pt idx="3" formatCode="&quot;$&quot;#,##0.000">
                  <c:v>0.77652100000000002</c:v>
                </c:pt>
                <c:pt idx="4" formatCode="&quot;$&quot;#,##0.000">
                  <c:v>0.77652100000000002</c:v>
                </c:pt>
                <c:pt idx="5" formatCode="&quot;$&quot;#,##0.000">
                  <c:v>0.8</c:v>
                </c:pt>
                <c:pt idx="6" formatCode="&quot;$&quot;#,##0.000">
                  <c:v>0.82399999999999995</c:v>
                </c:pt>
                <c:pt idx="7" formatCode="&quot;$&quot;#,##0.000">
                  <c:v>0.84899999999999998</c:v>
                </c:pt>
                <c:pt idx="8" formatCode="&quot;$&quot;#,##0.000">
                  <c:v>0.874</c:v>
                </c:pt>
                <c:pt idx="9" formatCode="&quot;$&quot;#,##0.000">
                  <c:v>0.9</c:v>
                </c:pt>
                <c:pt idx="10" formatCode="&quot;$&quot;#,##0.000">
                  <c:v>0.92700000000000005</c:v>
                </c:pt>
                <c:pt idx="11" formatCode="&quot;$&quot;#,##0.000">
                  <c:v>0.95499999999999996</c:v>
                </c:pt>
              </c:numCache>
            </c:numRef>
          </c:val>
          <c:smooth val="0"/>
          <c:extLst>
            <c:ext xmlns:c16="http://schemas.microsoft.com/office/drawing/2014/chart" uri="{C3380CC4-5D6E-409C-BE32-E72D297353CC}">
              <c16:uniqueId val="{00000001-B455-4C44-9073-AC13C318F210}"/>
            </c:ext>
          </c:extLst>
        </c:ser>
        <c:ser>
          <c:idx val="3"/>
          <c:order val="2"/>
          <c:tx>
            <c:strRef>
              <c:f>Sheet1!$A$5</c:f>
              <c:strCache>
                <c:ptCount val="1"/>
                <c:pt idx="0">
                  <c:v>Senate Mark</c:v>
                </c:pt>
              </c:strCache>
            </c:strRef>
          </c:tx>
          <c:marker>
            <c:symbol val="none"/>
          </c:marker>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Sheet1!$B$5:$X$5</c:f>
            </c:numRef>
          </c:val>
          <c:smooth val="0"/>
          <c:extLst xmlns:c15="http://schemas.microsoft.com/office/drawing/2012/chart">
            <c:ext xmlns:c16="http://schemas.microsoft.com/office/drawing/2014/chart" uri="{C3380CC4-5D6E-409C-BE32-E72D297353CC}">
              <c16:uniqueId val="{00000004-B455-4C44-9073-AC13C318F210}"/>
            </c:ext>
          </c:extLst>
        </c:ser>
        <c:ser>
          <c:idx val="5"/>
          <c:order val="3"/>
          <c:tx>
            <c:strRef>
              <c:f>Sheet1!$A$6</c:f>
              <c:strCache>
                <c:ptCount val="1"/>
                <c:pt idx="0">
                  <c:v>House Mark</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Sheet1!$B$6:$X$6</c:f>
            </c:numRef>
          </c:val>
          <c:smooth val="0"/>
          <c:extLst>
            <c:ext xmlns:c16="http://schemas.microsoft.com/office/drawing/2014/chart" uri="{C3380CC4-5D6E-409C-BE32-E72D297353CC}">
              <c16:uniqueId val="{00000001-6CF0-48AC-B6D9-76809F71A2E1}"/>
            </c:ext>
          </c:extLst>
        </c:ser>
        <c:ser>
          <c:idx val="4"/>
          <c:order val="4"/>
          <c:tx>
            <c:strRef>
              <c:f>Sheet1!$A$7</c:f>
              <c:strCache>
                <c:ptCount val="1"/>
                <c:pt idx="0">
                  <c:v>HEP Appropriation</c:v>
                </c:pt>
              </c:strCache>
            </c:strRef>
          </c:tx>
          <c:spPr>
            <a:ln>
              <a:noFill/>
            </a:ln>
          </c:spPr>
          <c:marker>
            <c:symbol val="diamond"/>
            <c:size val="12"/>
            <c:spPr>
              <a:solidFill>
                <a:srgbClr val="0000FF"/>
              </a:solidFill>
              <a:ln w="25400">
                <a:solidFill>
                  <a:srgbClr val="0000FF"/>
                </a:solidFill>
              </a:ln>
            </c:spPr>
          </c:marker>
          <c:dPt>
            <c:idx val="2"/>
            <c:bubble3D val="0"/>
            <c:extLst>
              <c:ext xmlns:c16="http://schemas.microsoft.com/office/drawing/2014/chart" uri="{C3380CC4-5D6E-409C-BE32-E72D297353CC}">
                <c16:uniqueId val="{00000006-6CF0-48AC-B6D9-76809F71A2E1}"/>
              </c:ext>
            </c:extLst>
          </c:dPt>
          <c:dLbls>
            <c:dLbl>
              <c:idx val="2"/>
              <c:layout>
                <c:manualLayout>
                  <c:x val="-3.966752189684157E-2"/>
                  <c:y val="-7.914705201419972E-2"/>
                </c:manualLayout>
              </c:layout>
              <c:spPr>
                <a:solidFill>
                  <a:schemeClr val="bg1"/>
                </a:solidFill>
                <a:ln>
                  <a:solidFill>
                    <a:schemeClr val="tx1"/>
                  </a:solidFill>
                </a:ln>
                <a:effectLst/>
              </c:spPr>
              <c:txPr>
                <a:bodyPr wrap="square" lIns="38100" tIns="19050" rIns="38100" bIns="19050" anchor="ctr">
                  <a:noAutofit/>
                </a:bodyPr>
                <a:lstStyle/>
                <a:p>
                  <a:pPr>
                    <a:defRPr sz="1200" b="1"/>
                  </a:pPr>
                  <a:endParaRPr lang="en-US"/>
                </a:p>
              </c:txPr>
              <c:showLegendKey val="0"/>
              <c:showVal val="1"/>
              <c:showCatName val="0"/>
              <c:showSerName val="0"/>
              <c:showPercent val="0"/>
              <c:showBubbleSize val="0"/>
              <c:extLst>
                <c:ext xmlns:c15="http://schemas.microsoft.com/office/drawing/2012/chart" uri="{CE6537A1-D6FC-4f65-9D91-7224C49458BB}">
                  <c15:layout>
                    <c:manualLayout>
                      <c:w val="6.3005662213571623E-2"/>
                      <c:h val="4.9105007693149141E-2"/>
                    </c:manualLayout>
                  </c15:layout>
                </c:ext>
                <c:ext xmlns:c16="http://schemas.microsoft.com/office/drawing/2014/chart" uri="{C3380CC4-5D6E-409C-BE32-E72D297353CC}">
                  <c16:uniqueId val="{00000006-6CF0-48AC-B6D9-76809F71A2E1}"/>
                </c:ext>
              </c:extLst>
            </c:dLbl>
            <c:dLbl>
              <c:idx val="7"/>
              <c:delete val="1"/>
              <c:extLst>
                <c:ext xmlns:c15="http://schemas.microsoft.com/office/drawing/2012/chart" uri="{CE6537A1-D6FC-4f65-9D91-7224C49458BB}">
                  <c15:layout>
                    <c:manualLayout>
                      <c:w val="7.1246217818278321E-2"/>
                      <c:h val="4.4869384140854486E-2"/>
                    </c:manualLayout>
                  </c15:layout>
                </c:ext>
                <c:ext xmlns:c16="http://schemas.microsoft.com/office/drawing/2014/chart" uri="{C3380CC4-5D6E-409C-BE32-E72D297353CC}">
                  <c16:uniqueId val="{00000001-1A79-4E98-B41C-D9AB4AB0BF4A}"/>
                </c:ext>
              </c:extLst>
            </c:dLbl>
            <c:dLbl>
              <c:idx val="8"/>
              <c:layout>
                <c:manualLayout>
                  <c:x val="-4.6820667079536409E-2"/>
                  <c:y val="-6.0317363361766491E-2"/>
                </c:manualLayout>
              </c:layout>
              <c:spPr>
                <a:solidFill>
                  <a:schemeClr val="bg1"/>
                </a:solidFill>
                <a:ln>
                  <a:solidFill>
                    <a:schemeClr val="tx1"/>
                  </a:solidFill>
                </a:ln>
                <a:effectLst/>
              </c:spPr>
              <c:txPr>
                <a:bodyPr wrap="square" lIns="38100" tIns="19050" rIns="38100" bIns="19050" anchor="ctr">
                  <a:noAutofit/>
                </a:bodyPr>
                <a:lstStyle/>
                <a:p>
                  <a:pPr>
                    <a:defRPr sz="1200" b="1"/>
                  </a:pPr>
                  <a:endParaRPr lang="en-US"/>
                </a:p>
              </c:txPr>
              <c:showLegendKey val="0"/>
              <c:showVal val="1"/>
              <c:showCatName val="0"/>
              <c:showSerName val="0"/>
              <c:showPercent val="0"/>
              <c:showBubbleSize val="0"/>
              <c:extLst>
                <c:ext xmlns:c15="http://schemas.microsoft.com/office/drawing/2012/chart" uri="{CE6537A1-D6FC-4f65-9D91-7224C49458BB}">
                  <c15:layout>
                    <c:manualLayout>
                      <c:w val="6.3504821728744582E-2"/>
                      <c:h val="4.9438963025775044E-2"/>
                    </c:manualLayout>
                  </c15:layout>
                </c:ext>
                <c:ext xmlns:c16="http://schemas.microsoft.com/office/drawing/2014/chart" uri="{C3380CC4-5D6E-409C-BE32-E72D297353CC}">
                  <c16:uniqueId val="{00000001-744E-4D75-AC14-29345432DA13}"/>
                </c:ext>
              </c:extLst>
            </c:dLbl>
            <c:dLbl>
              <c:idx val="9"/>
              <c:layout>
                <c:manualLayout>
                  <c:x val="-4.3013934353711571E-2"/>
                  <c:y val="-5.5229584809483763E-2"/>
                </c:manualLayout>
              </c:layout>
              <c:spPr>
                <a:solidFill>
                  <a:schemeClr val="bg1"/>
                </a:solidFill>
                <a:ln>
                  <a:solidFill>
                    <a:schemeClr val="tx1"/>
                  </a:solidFill>
                </a:ln>
                <a:effectLst/>
              </c:spPr>
              <c:txPr>
                <a:bodyPr wrap="square" lIns="38100" tIns="19050" rIns="38100" bIns="19050" anchor="ctr">
                  <a:noAutofit/>
                </a:bodyPr>
                <a:lstStyle/>
                <a:p>
                  <a:pPr>
                    <a:defRPr sz="1200" b="1" i="0"/>
                  </a:pPr>
                  <a:endParaRPr lang="en-US"/>
                </a:p>
              </c:txPr>
              <c:showLegendKey val="0"/>
              <c:showVal val="1"/>
              <c:showCatName val="0"/>
              <c:showSerName val="0"/>
              <c:showPercent val="0"/>
              <c:showBubbleSize val="0"/>
              <c:extLst>
                <c:ext xmlns:c15="http://schemas.microsoft.com/office/drawing/2012/chart" uri="{CE6537A1-D6FC-4f65-9D91-7224C49458BB}">
                  <c15:layout>
                    <c:manualLayout>
                      <c:w val="5.9533663629125003E-2"/>
                      <c:h val="4.71150491091996E-2"/>
                    </c:manualLayout>
                  </c15:layout>
                </c:ext>
                <c:ext xmlns:c16="http://schemas.microsoft.com/office/drawing/2014/chart" uri="{C3380CC4-5D6E-409C-BE32-E72D297353CC}">
                  <c16:uniqueId val="{00000002-F86A-42B2-A9E4-DFC3AB21AF55}"/>
                </c:ext>
              </c:extLst>
            </c:dLbl>
            <c:dLbl>
              <c:idx val="10"/>
              <c:layout>
                <c:manualLayout>
                  <c:x val="-4.6067415730337076E-2"/>
                  <c:y val="-3.6510070998610894E-2"/>
                </c:manualLayout>
              </c:layout>
              <c:spPr>
                <a:solidFill>
                  <a:schemeClr val="bg1"/>
                </a:solidFill>
                <a:ln>
                  <a:solidFill>
                    <a:schemeClr val="tx1"/>
                  </a:solidFill>
                </a:ln>
                <a:effectLst/>
              </c:spPr>
              <c:txPr>
                <a:bodyPr wrap="square" lIns="38100" tIns="19050" rIns="38100" bIns="19050" anchor="ctr">
                  <a:spAutoFit/>
                </a:bodyPr>
                <a:lstStyle/>
                <a:p>
                  <a:pPr>
                    <a:defRPr sz="1200" b="1"/>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4F-4B8E-B74D-F4BC2E8B9156}"/>
                </c:ext>
              </c:extLst>
            </c:dLbl>
            <c:spPr>
              <a:noFill/>
              <a:ln>
                <a:solidFill>
                  <a:schemeClr val="tx1"/>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Sheet1!$B$7:$X$7</c:f>
              <c:numCache>
                <c:formatCode>"$"#,##0.000</c:formatCode>
                <c:ptCount val="23"/>
                <c:pt idx="0">
                  <c:v>0.74831400000000003</c:v>
                </c:pt>
                <c:pt idx="1">
                  <c:v>0.79652100000000003</c:v>
                </c:pt>
                <c:pt idx="2">
                  <c:v>0.76600000000000001</c:v>
                </c:pt>
                <c:pt idx="3">
                  <c:v>0.79500000000000004</c:v>
                </c:pt>
                <c:pt idx="4">
                  <c:v>0.82499999999999996</c:v>
                </c:pt>
                <c:pt idx="5">
                  <c:v>0.90800000000000003</c:v>
                </c:pt>
                <c:pt idx="6">
                  <c:v>0.98</c:v>
                </c:pt>
                <c:pt idx="7">
                  <c:v>1.0449999999999999</c:v>
                </c:pt>
                <c:pt idx="8">
                  <c:v>1.046</c:v>
                </c:pt>
                <c:pt idx="9">
                  <c:v>1.381</c:v>
                </c:pt>
                <c:pt idx="10">
                  <c:v>1.1659999999999999</c:v>
                </c:pt>
              </c:numCache>
            </c:numRef>
          </c:val>
          <c:smooth val="0"/>
          <c:extLst>
            <c:ext xmlns:c16="http://schemas.microsoft.com/office/drawing/2014/chart" uri="{C3380CC4-5D6E-409C-BE32-E72D297353CC}">
              <c16:uniqueId val="{00000002-1A79-4E98-B41C-D9AB4AB0BF4A}"/>
            </c:ext>
          </c:extLst>
        </c:ser>
        <c:ser>
          <c:idx val="6"/>
          <c:order val="5"/>
          <c:tx>
            <c:strRef>
              <c:f>Sheet1!$A$8</c:f>
              <c:strCache>
                <c:ptCount val="1"/>
                <c:pt idx="0">
                  <c:v>House Mark</c:v>
                </c:pt>
              </c:strCache>
            </c:strRef>
          </c:tx>
          <c:spPr>
            <a:ln>
              <a:solidFill>
                <a:schemeClr val="accent1">
                  <a:lumMod val="60000"/>
                  <a:lumOff val="40000"/>
                </a:schemeClr>
              </a:solidFill>
            </a:ln>
          </c:spPr>
          <c:marker>
            <c:symbol val="circle"/>
            <c:size val="9"/>
            <c:spPr>
              <a:noFill/>
              <a:ln w="47625">
                <a:noFill/>
              </a:ln>
            </c:spPr>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Sheet1!$B$8:$X$8</c:f>
              <c:numCache>
                <c:formatCode>"$"#,##0.000</c:formatCode>
                <c:ptCount val="23"/>
                <c:pt idx="1">
                  <c:v>0.77300000000000002</c:v>
                </c:pt>
                <c:pt idx="2">
                  <c:v>0.77500000000000002</c:v>
                </c:pt>
                <c:pt idx="3">
                  <c:v>0.76600000000000001</c:v>
                </c:pt>
                <c:pt idx="4">
                  <c:v>0.82299999999999995</c:v>
                </c:pt>
                <c:pt idx="5">
                  <c:v>0.82499999999999996</c:v>
                </c:pt>
                <c:pt idx="6">
                  <c:v>1.0044999999999999</c:v>
                </c:pt>
                <c:pt idx="7">
                  <c:v>1.0449999999999999</c:v>
                </c:pt>
                <c:pt idx="8">
                  <c:v>1.05</c:v>
                </c:pt>
                <c:pt idx="9">
                  <c:v>1.0780000000000001</c:v>
                </c:pt>
                <c:pt idx="10">
                  <c:v>1.1579999999999999</c:v>
                </c:pt>
              </c:numCache>
            </c:numRef>
          </c:val>
          <c:smooth val="0"/>
          <c:extLst>
            <c:ext xmlns:c16="http://schemas.microsoft.com/office/drawing/2014/chart" uri="{C3380CC4-5D6E-409C-BE32-E72D297353CC}">
              <c16:uniqueId val="{00000000-1E33-46C3-BC2A-7266351D5810}"/>
            </c:ext>
          </c:extLst>
        </c:ser>
        <c:ser>
          <c:idx val="7"/>
          <c:order val="6"/>
          <c:tx>
            <c:strRef>
              <c:f>Sheet1!$A$9</c:f>
              <c:strCache>
                <c:ptCount val="1"/>
                <c:pt idx="0">
                  <c:v>Senate Mark</c:v>
                </c:pt>
              </c:strCache>
            </c:strRef>
          </c:tx>
          <c:marker>
            <c:symbol val="square"/>
            <c:size val="8"/>
            <c:spPr>
              <a:noFill/>
              <a:ln w="47625" cap="rnd">
                <a:noFill/>
              </a:ln>
            </c:spPr>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Sheet1!$B$9:$X$9</c:f>
              <c:numCache>
                <c:formatCode>"$"#,##0.000</c:formatCode>
                <c:ptCount val="23"/>
                <c:pt idx="1">
                  <c:v>0.80700000000000005</c:v>
                </c:pt>
                <c:pt idx="2">
                  <c:v>0.77400000000000002</c:v>
                </c:pt>
                <c:pt idx="3">
                  <c:v>0.78800000000000003</c:v>
                </c:pt>
                <c:pt idx="4">
                  <c:v>0.83299999999999996</c:v>
                </c:pt>
                <c:pt idx="5">
                  <c:v>0.86</c:v>
                </c:pt>
                <c:pt idx="6">
                  <c:v>1.01</c:v>
                </c:pt>
                <c:pt idx="7">
                  <c:v>1.0649999999999999</c:v>
                </c:pt>
                <c:pt idx="8">
                  <c:v>1.05</c:v>
                </c:pt>
                <c:pt idx="9">
                  <c:v>1.079</c:v>
                </c:pt>
                <c:pt idx="10">
                  <c:v>1.1679999999999999</c:v>
                </c:pt>
              </c:numCache>
            </c:numRef>
          </c:val>
          <c:smooth val="0"/>
          <c:extLst>
            <c:ext xmlns:c16="http://schemas.microsoft.com/office/drawing/2014/chart" uri="{C3380CC4-5D6E-409C-BE32-E72D297353CC}">
              <c16:uniqueId val="{00000001-1E33-46C3-BC2A-7266351D5810}"/>
            </c:ext>
          </c:extLst>
        </c:ser>
        <c:ser>
          <c:idx val="8"/>
          <c:order val="7"/>
          <c:tx>
            <c:strRef>
              <c:f>Sheet1!$A$10</c:f>
              <c:strCache>
                <c:ptCount val="1"/>
                <c:pt idx="0">
                  <c:v>2023 P5 Low</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Sheet1!$B$10:$X$10</c:f>
              <c:numCache>
                <c:formatCode>General</c:formatCode>
                <c:ptCount val="23"/>
                <c:pt idx="10" formatCode="&quot;$&quot;#,##0.000">
                  <c:v>1.1659999999999999</c:v>
                </c:pt>
                <c:pt idx="11" formatCode="&quot;$&quot;#,##0.000">
                  <c:v>1.226</c:v>
                </c:pt>
                <c:pt idx="12" formatCode="&quot;$&quot;#,##0.000">
                  <c:v>1.2509999999999999</c:v>
                </c:pt>
                <c:pt idx="13" formatCode="&quot;$&quot;#,##0.000">
                  <c:v>1.276</c:v>
                </c:pt>
                <c:pt idx="14" formatCode="&quot;$&quot;#,##0.000">
                  <c:v>1.3009999999999999</c:v>
                </c:pt>
                <c:pt idx="15" formatCode="&quot;$&quot;#,##0.000">
                  <c:v>1.327</c:v>
                </c:pt>
                <c:pt idx="16" formatCode="&quot;$&quot;#,##0.000">
                  <c:v>1.3540000000000001</c:v>
                </c:pt>
                <c:pt idx="17" formatCode="&quot;$&quot;#,##0.000">
                  <c:v>1.381</c:v>
                </c:pt>
                <c:pt idx="18" formatCode="&quot;$&quot;#,##0.000">
                  <c:v>1.409</c:v>
                </c:pt>
                <c:pt idx="19" formatCode="&quot;$&quot;#,##0.000">
                  <c:v>1.4370000000000001</c:v>
                </c:pt>
                <c:pt idx="20" formatCode="&quot;$&quot;#,##0.000">
                  <c:v>1.466</c:v>
                </c:pt>
                <c:pt idx="21" formatCode="&quot;$&quot;#,##0.000">
                  <c:v>1.4950000000000001</c:v>
                </c:pt>
                <c:pt idx="22" formatCode="&quot;$&quot;#,##0.000">
                  <c:v>1.5249999999999999</c:v>
                </c:pt>
              </c:numCache>
            </c:numRef>
          </c:val>
          <c:smooth val="0"/>
          <c:extLst>
            <c:ext xmlns:c16="http://schemas.microsoft.com/office/drawing/2014/chart" uri="{C3380CC4-5D6E-409C-BE32-E72D297353CC}">
              <c16:uniqueId val="{00000002-F012-42F2-9D95-CE0819F31DCD}"/>
            </c:ext>
          </c:extLst>
        </c:ser>
        <c:ser>
          <c:idx val="9"/>
          <c:order val="8"/>
          <c:tx>
            <c:strRef>
              <c:f>Sheet1!$A$11</c:f>
              <c:strCache>
                <c:ptCount val="1"/>
                <c:pt idx="0">
                  <c:v>2023 P5 High</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Sheet1!$B$11:$X$11</c:f>
              <c:numCache>
                <c:formatCode>General</c:formatCode>
                <c:ptCount val="23"/>
                <c:pt idx="10" formatCode="&quot;$&quot;#,##0.000">
                  <c:v>1.1599999999999999</c:v>
                </c:pt>
                <c:pt idx="11" formatCode="&quot;$&quot;#,##0.000">
                  <c:v>1.29</c:v>
                </c:pt>
                <c:pt idx="12" formatCode="&quot;$&quot;#,##0.000">
                  <c:v>1.4279999999999999</c:v>
                </c:pt>
                <c:pt idx="13" formatCode="&quot;$&quot;#,##0.000">
                  <c:v>1.5</c:v>
                </c:pt>
                <c:pt idx="14" formatCode="&quot;$&quot;#,##0.000">
                  <c:v>1.5549999999999999</c:v>
                </c:pt>
                <c:pt idx="15" formatCode="&quot;$&quot;#,##0.000">
                  <c:v>1.60152125</c:v>
                </c:pt>
                <c:pt idx="16" formatCode="&quot;$&quot;#,##0.000">
                  <c:v>1.6495668875</c:v>
                </c:pt>
                <c:pt idx="17" formatCode="&quot;$&quot;#,##0.000">
                  <c:v>1.6990538941250002</c:v>
                </c:pt>
                <c:pt idx="18" formatCode="&quot;$&quot;#,##0.000">
                  <c:v>1.7500255109487501</c:v>
                </c:pt>
                <c:pt idx="19" formatCode="&quot;$&quot;#,##0.000">
                  <c:v>1.8025262762772127</c:v>
                </c:pt>
                <c:pt idx="20" formatCode="&quot;$&quot;#,##0.000">
                  <c:v>1.856602064565529</c:v>
                </c:pt>
                <c:pt idx="21" formatCode="&quot;$&quot;#,##0.000">
                  <c:v>1.912300126502495</c:v>
                </c:pt>
                <c:pt idx="22" formatCode="&quot;$&quot;#,##0.000">
                  <c:v>1.9690000000000001</c:v>
                </c:pt>
              </c:numCache>
            </c:numRef>
          </c:val>
          <c:smooth val="0"/>
          <c:extLst>
            <c:ext xmlns:c16="http://schemas.microsoft.com/office/drawing/2014/chart" uri="{C3380CC4-5D6E-409C-BE32-E72D297353CC}">
              <c16:uniqueId val="{00000001-9A81-41D3-8878-6A86E6B34272}"/>
            </c:ext>
          </c:extLst>
        </c:ser>
        <c:ser>
          <c:idx val="10"/>
          <c:order val="9"/>
          <c:tx>
            <c:strRef>
              <c:f>Sheet1!$A$12</c:f>
              <c:strCache>
                <c:ptCount val="1"/>
                <c:pt idx="0">
                  <c:v>2023 P5 Overtop</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Sheet1!$B$12:$X$12</c:f>
              <c:numCache>
                <c:formatCode>General</c:formatCode>
                <c:ptCount val="23"/>
                <c:pt idx="10" formatCode="&quot;$&quot;#,##0.000">
                  <c:v>1.1599999999999999</c:v>
                </c:pt>
                <c:pt idx="11" formatCode="&quot;$&quot;#,##0.000">
                  <c:v>1.29</c:v>
                </c:pt>
                <c:pt idx="12" formatCode="&quot;$&quot;#,##0.000">
                  <c:v>1.4279999999999999</c:v>
                </c:pt>
                <c:pt idx="13" formatCode="&quot;$&quot;#,##0.000">
                  <c:v>1.5</c:v>
                </c:pt>
                <c:pt idx="14" formatCode="&quot;$&quot;#,##0.000">
                  <c:v>1.5549999999999999</c:v>
                </c:pt>
                <c:pt idx="15" formatCode="&quot;$&quot;#,##0.000">
                  <c:v>1.6439999999999999</c:v>
                </c:pt>
                <c:pt idx="16" formatCode="&quot;$&quot;#,##0.000">
                  <c:v>1.7370000000000001</c:v>
                </c:pt>
                <c:pt idx="17" formatCode="&quot;$&quot;#,##0.000">
                  <c:v>1.8360000000000001</c:v>
                </c:pt>
                <c:pt idx="18" formatCode="&quot;$&quot;#,##0.000">
                  <c:v>1.9410000000000001</c:v>
                </c:pt>
                <c:pt idx="19" formatCode="&quot;$&quot;#,##0.000">
                  <c:v>2.0510000000000002</c:v>
                </c:pt>
                <c:pt idx="20" formatCode="&quot;$&quot;#,##0.000">
                  <c:v>2.1680000000000001</c:v>
                </c:pt>
                <c:pt idx="21" formatCode="&quot;$&quot;#,##0.000">
                  <c:v>2.2919999999999998</c:v>
                </c:pt>
                <c:pt idx="22" formatCode="&quot;$&quot;#,##0.000">
                  <c:v>2.423</c:v>
                </c:pt>
              </c:numCache>
            </c:numRef>
          </c:val>
          <c:smooth val="0"/>
          <c:extLst>
            <c:ext xmlns:c16="http://schemas.microsoft.com/office/drawing/2014/chart" uri="{C3380CC4-5D6E-409C-BE32-E72D297353CC}">
              <c16:uniqueId val="{00000001-BBDA-48CA-8BF6-958E08E61254}"/>
            </c:ext>
          </c:extLst>
        </c:ser>
        <c:dLbls>
          <c:showLegendKey val="0"/>
          <c:showVal val="0"/>
          <c:showCatName val="0"/>
          <c:showSerName val="0"/>
          <c:showPercent val="0"/>
          <c:showBubbleSize val="0"/>
        </c:dLbls>
        <c:smooth val="0"/>
        <c:axId val="788465320"/>
        <c:axId val="788470808"/>
        <c:extLst/>
      </c:lineChart>
      <c:catAx>
        <c:axId val="788465320"/>
        <c:scaling>
          <c:orientation val="minMax"/>
        </c:scaling>
        <c:delete val="0"/>
        <c:axPos val="b"/>
        <c:majorGridlines/>
        <c:numFmt formatCode="General" sourceLinked="1"/>
        <c:majorTickMark val="in"/>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88470808"/>
        <c:crosses val="autoZero"/>
        <c:auto val="0"/>
        <c:lblAlgn val="ctr"/>
        <c:lblOffset val="100"/>
        <c:noMultiLvlLbl val="0"/>
      </c:catAx>
      <c:valAx>
        <c:axId val="788470808"/>
        <c:scaling>
          <c:orientation val="minMax"/>
          <c:max val="2.6"/>
          <c:min val="0.60000000000000009"/>
        </c:scaling>
        <c:delete val="0"/>
        <c:axPos val="l"/>
        <c:majorGridlines>
          <c:spPr>
            <a:ln w="15875" cap="flat" cmpd="sng" algn="ctr">
              <a:solidFill>
                <a:schemeClr val="tx1">
                  <a:lumMod val="15000"/>
                  <a:lumOff val="85000"/>
                </a:schemeClr>
              </a:solidFill>
              <a:round/>
            </a:ln>
            <a:effectLst/>
          </c:spPr>
        </c:majorGridlines>
        <c:minorGridlines>
          <c:spPr>
            <a:ln w="3175">
              <a:solidFill>
                <a:schemeClr val="tx1">
                  <a:tint val="50000"/>
                  <a:alpha val="88000"/>
                </a:schemeClr>
              </a:solidFill>
            </a:ln>
          </c:spPr>
        </c:minorGridlines>
        <c:numFmt formatCode="0.00" sourceLinked="0"/>
        <c:majorTickMark val="in"/>
        <c:minorTickMark val="in"/>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88465320"/>
        <c:crosses val="autoZero"/>
        <c:crossBetween val="between"/>
        <c:minorUnit val="2.0000000000000004E-2"/>
      </c:valAx>
      <c:spPr>
        <a:noFill/>
        <a:ln>
          <a:solidFill>
            <a:schemeClr val="tx1"/>
          </a:solidFill>
        </a:ln>
        <a:effectLst/>
      </c:spPr>
    </c:plotArea>
    <c:legend>
      <c:legendPos val="b"/>
      <c:layout>
        <c:manualLayout>
          <c:xMode val="edge"/>
          <c:yMode val="edge"/>
          <c:x val="7.520074316553127E-2"/>
          <c:y val="0.87892341436077559"/>
          <c:w val="0.87637866053260194"/>
          <c:h val="0.1210765550239234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14767409333867E-2"/>
          <c:y val="3.5783285161559632E-2"/>
          <c:w val="0.89908873750331775"/>
          <c:h val="0.74847989503155543"/>
        </c:manualLayout>
      </c:layout>
      <c:lineChart>
        <c:grouping val="standard"/>
        <c:varyColors val="0"/>
        <c:ser>
          <c:idx val="0"/>
          <c:order val="0"/>
          <c:tx>
            <c:strRef>
              <c:f>Sheet1!$A$2</c:f>
              <c:strCache>
                <c:ptCount val="1"/>
                <c:pt idx="0">
                  <c:v>2014 P5 Scenario A</c:v>
                </c:pt>
              </c:strCache>
            </c:strRef>
          </c:tx>
          <c:spPr>
            <a:ln w="38100" cap="rnd">
              <a:solidFill>
                <a:srgbClr val="C00000"/>
              </a:solidFill>
              <a:round/>
            </a:ln>
            <a:effectLst/>
          </c:spPr>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Sheet1!$B$2:$X$2</c:f>
              <c:numCache>
                <c:formatCode>General</c:formatCode>
                <c:ptCount val="23"/>
                <c:pt idx="2" formatCode="&quot;$&quot;#,##0.000">
                  <c:v>0.74831400000000003</c:v>
                </c:pt>
                <c:pt idx="3" formatCode="&quot;$&quot;#,##0.000">
                  <c:v>0.74831400000000003</c:v>
                </c:pt>
                <c:pt idx="4" formatCode="&quot;$&quot;#,##0.000">
                  <c:v>0.74831400000000003</c:v>
                </c:pt>
                <c:pt idx="5" formatCode="&quot;$&quot;#,##0.000">
                  <c:v>0.76300000000000001</c:v>
                </c:pt>
                <c:pt idx="6" formatCode="&quot;$&quot;#,##0.000">
                  <c:v>0.77800000000000002</c:v>
                </c:pt>
                <c:pt idx="7" formatCode="&quot;$&quot;#,##0.000">
                  <c:v>0.79400000000000004</c:v>
                </c:pt>
                <c:pt idx="8" formatCode="&quot;$&quot;#,##0.000">
                  <c:v>0.81</c:v>
                </c:pt>
                <c:pt idx="9" formatCode="&quot;$&quot;#,##0.000">
                  <c:v>0.82599999999999996</c:v>
                </c:pt>
                <c:pt idx="10" formatCode="&quot;$&quot;#,##0.000">
                  <c:v>0.84299999999999997</c:v>
                </c:pt>
                <c:pt idx="11" formatCode="&quot;$&quot;#,##0.000">
                  <c:v>0.86</c:v>
                </c:pt>
              </c:numCache>
            </c:numRef>
          </c:val>
          <c:smooth val="0"/>
          <c:extLst>
            <c:ext xmlns:c16="http://schemas.microsoft.com/office/drawing/2014/chart" uri="{C3380CC4-5D6E-409C-BE32-E72D297353CC}">
              <c16:uniqueId val="{00000000-B455-4C44-9073-AC13C318F210}"/>
            </c:ext>
          </c:extLst>
        </c:ser>
        <c:ser>
          <c:idx val="1"/>
          <c:order val="1"/>
          <c:tx>
            <c:strRef>
              <c:f>Sheet1!$A$3</c:f>
              <c:strCache>
                <c:ptCount val="1"/>
                <c:pt idx="0">
                  <c:v>2014 P5 Scenario B</c:v>
                </c:pt>
              </c:strCache>
            </c:strRef>
          </c:tx>
          <c:spPr>
            <a:ln w="38100" cap="rnd">
              <a:solidFill>
                <a:schemeClr val="accent1"/>
              </a:solidFill>
              <a:round/>
            </a:ln>
            <a:effectLst/>
          </c:spPr>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Sheet1!$B$3:$X$3</c:f>
              <c:numCache>
                <c:formatCode>General</c:formatCode>
                <c:ptCount val="23"/>
                <c:pt idx="2" formatCode="&quot;$&quot;#,##0.000">
                  <c:v>0.77652100000000002</c:v>
                </c:pt>
                <c:pt idx="3" formatCode="&quot;$&quot;#,##0.000">
                  <c:v>0.77652100000000002</c:v>
                </c:pt>
                <c:pt idx="4" formatCode="&quot;$&quot;#,##0.000">
                  <c:v>0.77652100000000002</c:v>
                </c:pt>
                <c:pt idx="5" formatCode="&quot;$&quot;#,##0.000">
                  <c:v>0.8</c:v>
                </c:pt>
                <c:pt idx="6" formatCode="&quot;$&quot;#,##0.000">
                  <c:v>0.82399999999999995</c:v>
                </c:pt>
                <c:pt idx="7" formatCode="&quot;$&quot;#,##0.000">
                  <c:v>0.84899999999999998</c:v>
                </c:pt>
                <c:pt idx="8" formatCode="&quot;$&quot;#,##0.000">
                  <c:v>0.874</c:v>
                </c:pt>
                <c:pt idx="9" formatCode="&quot;$&quot;#,##0.000">
                  <c:v>0.9</c:v>
                </c:pt>
                <c:pt idx="10" formatCode="&quot;$&quot;#,##0.000">
                  <c:v>0.92700000000000005</c:v>
                </c:pt>
                <c:pt idx="11" formatCode="&quot;$&quot;#,##0.000">
                  <c:v>0.95499999999999996</c:v>
                </c:pt>
              </c:numCache>
            </c:numRef>
          </c:val>
          <c:smooth val="0"/>
          <c:extLst>
            <c:ext xmlns:c16="http://schemas.microsoft.com/office/drawing/2014/chart" uri="{C3380CC4-5D6E-409C-BE32-E72D297353CC}">
              <c16:uniqueId val="{00000001-B455-4C44-9073-AC13C318F210}"/>
            </c:ext>
          </c:extLst>
        </c:ser>
        <c:ser>
          <c:idx val="2"/>
          <c:order val="2"/>
          <c:tx>
            <c:strRef>
              <c:f>Sheet1!$A$4</c:f>
              <c:strCache>
                <c:ptCount val="1"/>
                <c:pt idx="0">
                  <c:v>HEP Budget Request</c:v>
                </c:pt>
              </c:strCache>
            </c:strRef>
          </c:tx>
          <c:spPr>
            <a:ln w="28575" cap="rnd">
              <a:noFill/>
              <a:round/>
            </a:ln>
            <a:effectLst/>
          </c:spPr>
          <c:marker>
            <c:symbol val="diamond"/>
            <c:size val="12"/>
            <c:spPr>
              <a:solidFill>
                <a:schemeClr val="tx1"/>
              </a:solidFill>
              <a:ln w="19050" cap="sq">
                <a:solidFill>
                  <a:srgbClr val="7030A0"/>
                </a:solidFill>
              </a:ln>
              <a:effectLst/>
            </c:spPr>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Sheet1!$B$4:$X$4</c:f>
              <c:numCache>
                <c:formatCode>"$"#,##0.000</c:formatCode>
                <c:ptCount val="23"/>
                <c:pt idx="0">
                  <c:v>0.77700000000000002</c:v>
                </c:pt>
                <c:pt idx="1">
                  <c:v>0.77700000000000002</c:v>
                </c:pt>
                <c:pt idx="2">
                  <c:v>0.74399999999999999</c:v>
                </c:pt>
                <c:pt idx="3">
                  <c:v>0.78800000000000003</c:v>
                </c:pt>
                <c:pt idx="4">
                  <c:v>0.81799999999999995</c:v>
                </c:pt>
                <c:pt idx="5">
                  <c:v>0.67300000000000004</c:v>
                </c:pt>
                <c:pt idx="6">
                  <c:v>0.77</c:v>
                </c:pt>
                <c:pt idx="7">
                  <c:v>0.76800000000000002</c:v>
                </c:pt>
                <c:pt idx="8">
                  <c:v>0.81799999999999995</c:v>
                </c:pt>
                <c:pt idx="9">
                  <c:v>1.0609999999999999</c:v>
                </c:pt>
                <c:pt idx="10">
                  <c:v>1.1220000000000001</c:v>
                </c:pt>
                <c:pt idx="11">
                  <c:v>1.226</c:v>
                </c:pt>
              </c:numCache>
            </c:numRef>
          </c:val>
          <c:smooth val="0"/>
          <c:extLst>
            <c:ext xmlns:c16="http://schemas.microsoft.com/office/drawing/2014/chart" uri="{C3380CC4-5D6E-409C-BE32-E72D297353CC}">
              <c16:uniqueId val="{00000002-B455-4C44-9073-AC13C318F210}"/>
            </c:ext>
          </c:extLst>
        </c:ser>
        <c:ser>
          <c:idx val="3"/>
          <c:order val="3"/>
          <c:tx>
            <c:strRef>
              <c:f>Sheet1!$A$5</c:f>
              <c:strCache>
                <c:ptCount val="1"/>
                <c:pt idx="0">
                  <c:v>Senate Mark</c:v>
                </c:pt>
              </c:strCache>
            </c:strRef>
          </c:tx>
          <c:marker>
            <c:symbol val="none"/>
          </c:marker>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Sheet1!$B$5:$X$5</c:f>
            </c:numRef>
          </c:val>
          <c:smooth val="0"/>
          <c:extLst xmlns:c15="http://schemas.microsoft.com/office/drawing/2012/chart">
            <c:ext xmlns:c16="http://schemas.microsoft.com/office/drawing/2014/chart" uri="{C3380CC4-5D6E-409C-BE32-E72D297353CC}">
              <c16:uniqueId val="{00000004-B455-4C44-9073-AC13C318F210}"/>
            </c:ext>
          </c:extLst>
        </c:ser>
        <c:ser>
          <c:idx val="5"/>
          <c:order val="4"/>
          <c:tx>
            <c:strRef>
              <c:f>Sheet1!$A$6</c:f>
              <c:strCache>
                <c:ptCount val="1"/>
                <c:pt idx="0">
                  <c:v>House Mark</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Sheet1!$B$6:$X$6</c:f>
            </c:numRef>
          </c:val>
          <c:smooth val="0"/>
          <c:extLst>
            <c:ext xmlns:c16="http://schemas.microsoft.com/office/drawing/2014/chart" uri="{C3380CC4-5D6E-409C-BE32-E72D297353CC}">
              <c16:uniqueId val="{00000001-6CF0-48AC-B6D9-76809F71A2E1}"/>
            </c:ext>
          </c:extLst>
        </c:ser>
        <c:ser>
          <c:idx val="4"/>
          <c:order val="5"/>
          <c:tx>
            <c:strRef>
              <c:f>Sheet1!$A$7</c:f>
              <c:strCache>
                <c:ptCount val="1"/>
                <c:pt idx="0">
                  <c:v>HEP Appropriation</c:v>
                </c:pt>
              </c:strCache>
            </c:strRef>
          </c:tx>
          <c:spPr>
            <a:ln>
              <a:noFill/>
            </a:ln>
          </c:spPr>
          <c:marker>
            <c:symbol val="diamond"/>
            <c:size val="12"/>
            <c:spPr>
              <a:solidFill>
                <a:srgbClr val="0000FF"/>
              </a:solidFill>
              <a:ln w="25400">
                <a:solidFill>
                  <a:srgbClr val="0000FF"/>
                </a:solidFill>
              </a:ln>
            </c:spPr>
          </c:marker>
          <c:dPt>
            <c:idx val="2"/>
            <c:bubble3D val="0"/>
            <c:extLst>
              <c:ext xmlns:c16="http://schemas.microsoft.com/office/drawing/2014/chart" uri="{C3380CC4-5D6E-409C-BE32-E72D297353CC}">
                <c16:uniqueId val="{00000006-6CF0-48AC-B6D9-76809F71A2E1}"/>
              </c:ext>
            </c:extLst>
          </c:dPt>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Sheet1!$B$7:$X$7</c:f>
              <c:numCache>
                <c:formatCode>"$"#,##0.000</c:formatCode>
                <c:ptCount val="23"/>
                <c:pt idx="0">
                  <c:v>0.74831400000000003</c:v>
                </c:pt>
                <c:pt idx="1">
                  <c:v>0.79652100000000003</c:v>
                </c:pt>
                <c:pt idx="2">
                  <c:v>0.76600000000000001</c:v>
                </c:pt>
                <c:pt idx="3">
                  <c:v>0.79500000000000004</c:v>
                </c:pt>
                <c:pt idx="4">
                  <c:v>0.82499999999999996</c:v>
                </c:pt>
                <c:pt idx="5">
                  <c:v>0.90800000000000003</c:v>
                </c:pt>
                <c:pt idx="6">
                  <c:v>0.98</c:v>
                </c:pt>
                <c:pt idx="7">
                  <c:v>1.0449999999999999</c:v>
                </c:pt>
                <c:pt idx="8">
                  <c:v>1.046</c:v>
                </c:pt>
                <c:pt idx="9">
                  <c:v>1.381</c:v>
                </c:pt>
                <c:pt idx="10">
                  <c:v>1.1659999999999999</c:v>
                </c:pt>
              </c:numCache>
            </c:numRef>
          </c:val>
          <c:smooth val="0"/>
          <c:extLst>
            <c:ext xmlns:c16="http://schemas.microsoft.com/office/drawing/2014/chart" uri="{C3380CC4-5D6E-409C-BE32-E72D297353CC}">
              <c16:uniqueId val="{00000002-1A79-4E98-B41C-D9AB4AB0BF4A}"/>
            </c:ext>
          </c:extLst>
        </c:ser>
        <c:ser>
          <c:idx val="6"/>
          <c:order val="6"/>
          <c:tx>
            <c:strRef>
              <c:f>Sheet1!$A$8</c:f>
              <c:strCache>
                <c:ptCount val="1"/>
                <c:pt idx="0">
                  <c:v>House Mark</c:v>
                </c:pt>
              </c:strCache>
            </c:strRef>
          </c:tx>
          <c:spPr>
            <a:ln>
              <a:solidFill>
                <a:schemeClr val="accent1">
                  <a:lumMod val="60000"/>
                  <a:lumOff val="40000"/>
                </a:schemeClr>
              </a:solidFill>
            </a:ln>
          </c:spPr>
          <c:marker>
            <c:symbol val="circle"/>
            <c:size val="9"/>
            <c:spPr>
              <a:noFill/>
              <a:ln w="47625">
                <a:noFill/>
              </a:ln>
            </c:spPr>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Sheet1!$B$8:$X$8</c:f>
              <c:numCache>
                <c:formatCode>"$"#,##0.000</c:formatCode>
                <c:ptCount val="23"/>
                <c:pt idx="1">
                  <c:v>0.77300000000000002</c:v>
                </c:pt>
                <c:pt idx="2">
                  <c:v>0.77500000000000002</c:v>
                </c:pt>
                <c:pt idx="3">
                  <c:v>0.76600000000000001</c:v>
                </c:pt>
                <c:pt idx="4">
                  <c:v>0.82299999999999995</c:v>
                </c:pt>
                <c:pt idx="5">
                  <c:v>0.82499999999999996</c:v>
                </c:pt>
                <c:pt idx="6">
                  <c:v>1.0044999999999999</c:v>
                </c:pt>
                <c:pt idx="7">
                  <c:v>1.0449999999999999</c:v>
                </c:pt>
                <c:pt idx="8">
                  <c:v>1.05</c:v>
                </c:pt>
                <c:pt idx="9">
                  <c:v>1.0780000000000001</c:v>
                </c:pt>
                <c:pt idx="10">
                  <c:v>1.1579999999999999</c:v>
                </c:pt>
              </c:numCache>
            </c:numRef>
          </c:val>
          <c:smooth val="0"/>
          <c:extLst>
            <c:ext xmlns:c16="http://schemas.microsoft.com/office/drawing/2014/chart" uri="{C3380CC4-5D6E-409C-BE32-E72D297353CC}">
              <c16:uniqueId val="{00000000-1E33-46C3-BC2A-7266351D5810}"/>
            </c:ext>
          </c:extLst>
        </c:ser>
        <c:ser>
          <c:idx val="7"/>
          <c:order val="7"/>
          <c:tx>
            <c:strRef>
              <c:f>Sheet1!$A$9</c:f>
              <c:strCache>
                <c:ptCount val="1"/>
                <c:pt idx="0">
                  <c:v>Senate Mark</c:v>
                </c:pt>
              </c:strCache>
            </c:strRef>
          </c:tx>
          <c:marker>
            <c:symbol val="square"/>
            <c:size val="8"/>
            <c:spPr>
              <a:noFill/>
              <a:ln w="47625" cap="rnd">
                <a:noFill/>
              </a:ln>
            </c:spPr>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Sheet1!$B$9:$X$9</c:f>
              <c:numCache>
                <c:formatCode>"$"#,##0.000</c:formatCode>
                <c:ptCount val="23"/>
                <c:pt idx="1">
                  <c:v>0.80700000000000005</c:v>
                </c:pt>
                <c:pt idx="2">
                  <c:v>0.77400000000000002</c:v>
                </c:pt>
                <c:pt idx="3">
                  <c:v>0.78800000000000003</c:v>
                </c:pt>
                <c:pt idx="4">
                  <c:v>0.83299999999999996</c:v>
                </c:pt>
                <c:pt idx="5">
                  <c:v>0.86</c:v>
                </c:pt>
                <c:pt idx="6">
                  <c:v>1.01</c:v>
                </c:pt>
                <c:pt idx="7">
                  <c:v>1.0649999999999999</c:v>
                </c:pt>
                <c:pt idx="8">
                  <c:v>1.05</c:v>
                </c:pt>
                <c:pt idx="9">
                  <c:v>1.079</c:v>
                </c:pt>
                <c:pt idx="10">
                  <c:v>1.1679999999999999</c:v>
                </c:pt>
              </c:numCache>
            </c:numRef>
          </c:val>
          <c:smooth val="0"/>
          <c:extLst>
            <c:ext xmlns:c16="http://schemas.microsoft.com/office/drawing/2014/chart" uri="{C3380CC4-5D6E-409C-BE32-E72D297353CC}">
              <c16:uniqueId val="{00000001-1E33-46C3-BC2A-7266351D5810}"/>
            </c:ext>
          </c:extLst>
        </c:ser>
        <c:ser>
          <c:idx val="8"/>
          <c:order val="8"/>
          <c:tx>
            <c:strRef>
              <c:f>Sheet1!$A$10</c:f>
              <c:strCache>
                <c:ptCount val="1"/>
                <c:pt idx="0">
                  <c:v>2023 P5 Low</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Sheet1!$B$10:$X$10</c:f>
              <c:numCache>
                <c:formatCode>General</c:formatCode>
                <c:ptCount val="23"/>
                <c:pt idx="10" formatCode="&quot;$&quot;#,##0.000">
                  <c:v>1.1659999999999999</c:v>
                </c:pt>
                <c:pt idx="11" formatCode="&quot;$&quot;#,##0.000">
                  <c:v>1.226</c:v>
                </c:pt>
                <c:pt idx="12" formatCode="&quot;$&quot;#,##0.000">
                  <c:v>1.2509999999999999</c:v>
                </c:pt>
                <c:pt idx="13" formatCode="&quot;$&quot;#,##0.000">
                  <c:v>1.276</c:v>
                </c:pt>
                <c:pt idx="14" formatCode="&quot;$&quot;#,##0.000">
                  <c:v>1.3009999999999999</c:v>
                </c:pt>
                <c:pt idx="15" formatCode="&quot;$&quot;#,##0.000">
                  <c:v>1.327</c:v>
                </c:pt>
                <c:pt idx="16" formatCode="&quot;$&quot;#,##0.000">
                  <c:v>1.3540000000000001</c:v>
                </c:pt>
                <c:pt idx="17" formatCode="&quot;$&quot;#,##0.000">
                  <c:v>1.381</c:v>
                </c:pt>
                <c:pt idx="18" formatCode="&quot;$&quot;#,##0.000">
                  <c:v>1.409</c:v>
                </c:pt>
                <c:pt idx="19" formatCode="&quot;$&quot;#,##0.000">
                  <c:v>1.4370000000000001</c:v>
                </c:pt>
                <c:pt idx="20" formatCode="&quot;$&quot;#,##0.000">
                  <c:v>1.466</c:v>
                </c:pt>
                <c:pt idx="21" formatCode="&quot;$&quot;#,##0.000">
                  <c:v>1.4950000000000001</c:v>
                </c:pt>
                <c:pt idx="22" formatCode="&quot;$&quot;#,##0.000">
                  <c:v>1.5249999999999999</c:v>
                </c:pt>
              </c:numCache>
            </c:numRef>
          </c:val>
          <c:smooth val="0"/>
          <c:extLst>
            <c:ext xmlns:c16="http://schemas.microsoft.com/office/drawing/2014/chart" uri="{C3380CC4-5D6E-409C-BE32-E72D297353CC}">
              <c16:uniqueId val="{00000002-F012-42F2-9D95-CE0819F31DCD}"/>
            </c:ext>
          </c:extLst>
        </c:ser>
        <c:ser>
          <c:idx val="9"/>
          <c:order val="9"/>
          <c:tx>
            <c:strRef>
              <c:f>Sheet1!$A$11</c:f>
              <c:strCache>
                <c:ptCount val="1"/>
                <c:pt idx="0">
                  <c:v>2023 P5 High</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Sheet1!$B$11:$X$11</c:f>
              <c:numCache>
                <c:formatCode>General</c:formatCode>
                <c:ptCount val="23"/>
                <c:pt idx="10" formatCode="&quot;$&quot;#,##0.000">
                  <c:v>1.1599999999999999</c:v>
                </c:pt>
                <c:pt idx="11" formatCode="&quot;$&quot;#,##0.000">
                  <c:v>1.29</c:v>
                </c:pt>
                <c:pt idx="12" formatCode="&quot;$&quot;#,##0.000">
                  <c:v>1.4279999999999999</c:v>
                </c:pt>
                <c:pt idx="13" formatCode="&quot;$&quot;#,##0.000">
                  <c:v>1.5</c:v>
                </c:pt>
                <c:pt idx="14" formatCode="&quot;$&quot;#,##0.000">
                  <c:v>1.5549999999999999</c:v>
                </c:pt>
                <c:pt idx="15" formatCode="&quot;$&quot;#,##0.000">
                  <c:v>1.60152125</c:v>
                </c:pt>
                <c:pt idx="16" formatCode="&quot;$&quot;#,##0.000">
                  <c:v>1.6495668875</c:v>
                </c:pt>
                <c:pt idx="17" formatCode="&quot;$&quot;#,##0.000">
                  <c:v>1.6990538941250002</c:v>
                </c:pt>
                <c:pt idx="18" formatCode="&quot;$&quot;#,##0.000">
                  <c:v>1.7500255109487501</c:v>
                </c:pt>
                <c:pt idx="19" formatCode="&quot;$&quot;#,##0.000">
                  <c:v>1.8025262762772127</c:v>
                </c:pt>
                <c:pt idx="20" formatCode="&quot;$&quot;#,##0.000">
                  <c:v>1.856602064565529</c:v>
                </c:pt>
                <c:pt idx="21" formatCode="&quot;$&quot;#,##0.000">
                  <c:v>1.912300126502495</c:v>
                </c:pt>
                <c:pt idx="22" formatCode="&quot;$&quot;#,##0.000">
                  <c:v>1.9690000000000001</c:v>
                </c:pt>
              </c:numCache>
            </c:numRef>
          </c:val>
          <c:smooth val="0"/>
          <c:extLst>
            <c:ext xmlns:c16="http://schemas.microsoft.com/office/drawing/2014/chart" uri="{C3380CC4-5D6E-409C-BE32-E72D297353CC}">
              <c16:uniqueId val="{00000001-9A81-41D3-8878-6A86E6B34272}"/>
            </c:ext>
          </c:extLst>
        </c:ser>
        <c:ser>
          <c:idx val="10"/>
          <c:order val="10"/>
          <c:tx>
            <c:strRef>
              <c:f>Sheet1!$A$12</c:f>
              <c:strCache>
                <c:ptCount val="1"/>
                <c:pt idx="0">
                  <c:v>2023 P5 Overtop</c:v>
                </c:pt>
              </c:strCache>
            </c:strRef>
          </c:tx>
          <c:marker>
            <c:symbol val="none"/>
          </c:marker>
          <c:cat>
            <c:strRef>
              <c:f>Sheet1!$B$1:$X$1</c:f>
              <c:strCache>
                <c:ptCount val="23"/>
                <c:pt idx="0">
                  <c:v>FY 2013</c:v>
                </c:pt>
                <c:pt idx="1">
                  <c:v>FY 2014</c:v>
                </c:pt>
                <c:pt idx="2">
                  <c:v>FY 2015</c:v>
                </c:pt>
                <c:pt idx="3">
                  <c:v>FY 2016</c:v>
                </c:pt>
                <c:pt idx="4">
                  <c:v>FY 2017</c:v>
                </c:pt>
                <c:pt idx="5">
                  <c:v>FY 2018</c:v>
                </c:pt>
                <c:pt idx="6">
                  <c:v>FY 2019</c:v>
                </c:pt>
                <c:pt idx="7">
                  <c:v>FY 2020</c:v>
                </c:pt>
                <c:pt idx="8">
                  <c:v>FY 2021</c:v>
                </c:pt>
                <c:pt idx="9">
                  <c:v>FY 2022</c:v>
                </c:pt>
                <c:pt idx="10">
                  <c:v>FY 2023</c:v>
                </c:pt>
                <c:pt idx="11">
                  <c:v>FY 2024</c:v>
                </c:pt>
                <c:pt idx="12">
                  <c:v>FY 2025</c:v>
                </c:pt>
                <c:pt idx="13">
                  <c:v>FY 2026</c:v>
                </c:pt>
                <c:pt idx="14">
                  <c:v>FY 2027</c:v>
                </c:pt>
                <c:pt idx="15">
                  <c:v>FY 2028</c:v>
                </c:pt>
                <c:pt idx="16">
                  <c:v>FY 2029</c:v>
                </c:pt>
                <c:pt idx="17">
                  <c:v>FY 2030</c:v>
                </c:pt>
                <c:pt idx="18">
                  <c:v>FY 2031</c:v>
                </c:pt>
                <c:pt idx="19">
                  <c:v>FY 2032</c:v>
                </c:pt>
                <c:pt idx="20">
                  <c:v>FY 2033</c:v>
                </c:pt>
                <c:pt idx="21">
                  <c:v>FY 2034</c:v>
                </c:pt>
                <c:pt idx="22">
                  <c:v>FY 2035</c:v>
                </c:pt>
              </c:strCache>
            </c:strRef>
          </c:cat>
          <c:val>
            <c:numRef>
              <c:f>Sheet1!$B$12:$X$12</c:f>
              <c:numCache>
                <c:formatCode>General</c:formatCode>
                <c:ptCount val="23"/>
                <c:pt idx="10" formatCode="&quot;$&quot;#,##0.000">
                  <c:v>1.1599999999999999</c:v>
                </c:pt>
                <c:pt idx="11" formatCode="&quot;$&quot;#,##0.000">
                  <c:v>1.29</c:v>
                </c:pt>
                <c:pt idx="12" formatCode="&quot;$&quot;#,##0.000">
                  <c:v>1.4279999999999999</c:v>
                </c:pt>
                <c:pt idx="13" formatCode="&quot;$&quot;#,##0.000">
                  <c:v>1.5</c:v>
                </c:pt>
                <c:pt idx="14" formatCode="&quot;$&quot;#,##0.000">
                  <c:v>1.5549999999999999</c:v>
                </c:pt>
                <c:pt idx="15" formatCode="&quot;$&quot;#,##0.000">
                  <c:v>1.6439999999999999</c:v>
                </c:pt>
                <c:pt idx="16" formatCode="&quot;$&quot;#,##0.000">
                  <c:v>1.7370000000000001</c:v>
                </c:pt>
                <c:pt idx="17" formatCode="&quot;$&quot;#,##0.000">
                  <c:v>1.8360000000000001</c:v>
                </c:pt>
                <c:pt idx="18" formatCode="&quot;$&quot;#,##0.000">
                  <c:v>1.9410000000000001</c:v>
                </c:pt>
                <c:pt idx="19" formatCode="&quot;$&quot;#,##0.000">
                  <c:v>2.0510000000000002</c:v>
                </c:pt>
                <c:pt idx="20" formatCode="&quot;$&quot;#,##0.000">
                  <c:v>2.1680000000000001</c:v>
                </c:pt>
                <c:pt idx="21" formatCode="&quot;$&quot;#,##0.000">
                  <c:v>2.2919999999999998</c:v>
                </c:pt>
                <c:pt idx="22" formatCode="&quot;$&quot;#,##0.000">
                  <c:v>2.423</c:v>
                </c:pt>
              </c:numCache>
            </c:numRef>
          </c:val>
          <c:smooth val="0"/>
          <c:extLst>
            <c:ext xmlns:c16="http://schemas.microsoft.com/office/drawing/2014/chart" uri="{C3380CC4-5D6E-409C-BE32-E72D297353CC}">
              <c16:uniqueId val="{00000001-BBDA-48CA-8BF6-958E08E61254}"/>
            </c:ext>
          </c:extLst>
        </c:ser>
        <c:dLbls>
          <c:showLegendKey val="0"/>
          <c:showVal val="0"/>
          <c:showCatName val="0"/>
          <c:showSerName val="0"/>
          <c:showPercent val="0"/>
          <c:showBubbleSize val="0"/>
        </c:dLbls>
        <c:smooth val="0"/>
        <c:axId val="788465320"/>
        <c:axId val="788470808"/>
        <c:extLst/>
      </c:lineChart>
      <c:catAx>
        <c:axId val="788465320"/>
        <c:scaling>
          <c:orientation val="minMax"/>
        </c:scaling>
        <c:delete val="0"/>
        <c:axPos val="b"/>
        <c:majorGridlines/>
        <c:numFmt formatCode="General" sourceLinked="1"/>
        <c:majorTickMark val="in"/>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88470808"/>
        <c:crosses val="autoZero"/>
        <c:auto val="0"/>
        <c:lblAlgn val="ctr"/>
        <c:lblOffset val="100"/>
        <c:noMultiLvlLbl val="0"/>
      </c:catAx>
      <c:valAx>
        <c:axId val="788470808"/>
        <c:scaling>
          <c:orientation val="minMax"/>
          <c:max val="2.6"/>
          <c:min val="0.60000000000000009"/>
        </c:scaling>
        <c:delete val="0"/>
        <c:axPos val="l"/>
        <c:majorGridlines>
          <c:spPr>
            <a:ln w="15875" cap="flat" cmpd="sng" algn="ctr">
              <a:solidFill>
                <a:schemeClr val="tx1">
                  <a:lumMod val="15000"/>
                  <a:lumOff val="85000"/>
                </a:schemeClr>
              </a:solidFill>
              <a:round/>
            </a:ln>
            <a:effectLst/>
          </c:spPr>
        </c:majorGridlines>
        <c:minorGridlines>
          <c:spPr>
            <a:ln w="3175">
              <a:solidFill>
                <a:schemeClr val="tx1">
                  <a:tint val="50000"/>
                  <a:alpha val="88000"/>
                </a:schemeClr>
              </a:solidFill>
            </a:ln>
          </c:spPr>
        </c:minorGridlines>
        <c:numFmt formatCode="0.00" sourceLinked="0"/>
        <c:majorTickMark val="in"/>
        <c:minorTickMark val="in"/>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88465320"/>
        <c:crosses val="autoZero"/>
        <c:crossBetween val="between"/>
        <c:minorUnit val="2.0000000000000004E-2"/>
      </c:valAx>
      <c:spPr>
        <a:noFill/>
        <a:ln>
          <a:solidFill>
            <a:schemeClr val="tx1"/>
          </a:solidFill>
        </a:ln>
        <a:effectLst/>
      </c:spPr>
    </c:plotArea>
    <c:legend>
      <c:legendPos val="b"/>
      <c:layout>
        <c:manualLayout>
          <c:xMode val="edge"/>
          <c:yMode val="edge"/>
          <c:x val="7.520074316553127E-2"/>
          <c:y val="0.87892341436077559"/>
          <c:w val="0.87637866053260194"/>
          <c:h val="0.1210765550239234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HEP – FY26 :</a:t>
            </a:r>
            <a:r>
              <a:rPr lang="en-US" sz="2000" baseline="0" dirty="0"/>
              <a:t> $1,235 M </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HEP</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0D7-4E23-A9F9-7E629FD2AE0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0D7-4E23-A9F9-7E629FD2AE0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0D7-4E23-A9F9-7E629FD2AE08}"/>
              </c:ext>
            </c:extLst>
          </c:dPt>
          <c:cat>
            <c:strRef>
              <c:f>Sheet1!$A$2:$A$4</c:f>
              <c:strCache>
                <c:ptCount val="3"/>
                <c:pt idx="0">
                  <c:v>Research</c:v>
                </c:pt>
                <c:pt idx="1">
                  <c:v>Facilities</c:v>
                </c:pt>
                <c:pt idx="2">
                  <c:v>Projects</c:v>
                </c:pt>
              </c:strCache>
            </c:strRef>
          </c:cat>
          <c:val>
            <c:numRef>
              <c:f>Sheet1!$B$2:$B$4</c:f>
              <c:numCache>
                <c:formatCode>0%</c:formatCode>
                <c:ptCount val="3"/>
                <c:pt idx="0">
                  <c:v>0.35</c:v>
                </c:pt>
                <c:pt idx="1">
                  <c:v>0.32</c:v>
                </c:pt>
                <c:pt idx="2">
                  <c:v>0.33</c:v>
                </c:pt>
              </c:numCache>
            </c:numRef>
          </c:val>
          <c:extLst>
            <c:ext xmlns:c16="http://schemas.microsoft.com/office/drawing/2014/chart" uri="{C3380CC4-5D6E-409C-BE32-E72D297353CC}">
              <c16:uniqueId val="{00000006-80D7-4E23-A9F9-7E629FD2AE0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NP – FY26 : $866M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Sheet1!$B$16</c:f>
              <c:strCache>
                <c:ptCount val="1"/>
                <c:pt idx="0">
                  <c:v>NP</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C71-432A-BDD4-45BB115BFF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C71-432A-BDD4-45BB115BFF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71-432A-BDD4-45BB115BFF8C}"/>
              </c:ext>
            </c:extLst>
          </c:dPt>
          <c:cat>
            <c:strRef>
              <c:f>Sheet1!$A$17:$A$19</c:f>
              <c:strCache>
                <c:ptCount val="3"/>
                <c:pt idx="0">
                  <c:v>Research</c:v>
                </c:pt>
                <c:pt idx="1">
                  <c:v>Facilities</c:v>
                </c:pt>
                <c:pt idx="2">
                  <c:v>Projects</c:v>
                </c:pt>
              </c:strCache>
            </c:strRef>
          </c:cat>
          <c:val>
            <c:numRef>
              <c:f>Sheet1!$B$17:$B$19</c:f>
              <c:numCache>
                <c:formatCode>0%</c:formatCode>
                <c:ptCount val="3"/>
                <c:pt idx="0">
                  <c:v>0.24</c:v>
                </c:pt>
                <c:pt idx="1">
                  <c:v>0.56000000000000005</c:v>
                </c:pt>
                <c:pt idx="2">
                  <c:v>0.2</c:v>
                </c:pt>
              </c:numCache>
            </c:numRef>
          </c:val>
          <c:extLst>
            <c:ext xmlns:c16="http://schemas.microsoft.com/office/drawing/2014/chart" uri="{C3380CC4-5D6E-409C-BE32-E72D297353CC}">
              <c16:uniqueId val="{00000006-4C71-432A-BDD4-45BB115BFF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FY26</a:t>
            </a:r>
            <a:r>
              <a:rPr lang="en-US" baseline="0" dirty="0"/>
              <a:t> HEP Facility Operations</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cat>
            <c:strRef>
              <c:f>Facilities!$G$124:$G$132</c:f>
              <c:strCache>
                <c:ptCount val="9"/>
                <c:pt idx="0">
                  <c:v>ARDAP ATF</c:v>
                </c:pt>
                <c:pt idx="1">
                  <c:v>DUNE Operations</c:v>
                </c:pt>
                <c:pt idx="2">
                  <c:v>Other Facilities and Operations</c:v>
                </c:pt>
                <c:pt idx="3">
                  <c:v>GARD Facilities</c:v>
                </c:pt>
                <c:pt idx="4">
                  <c:v>SURF</c:v>
                </c:pt>
                <c:pt idx="5">
                  <c:v>LHC Operations</c:v>
                </c:pt>
                <c:pt idx="6">
                  <c:v>Cosmic Facilities and Operations</c:v>
                </c:pt>
                <c:pt idx="7">
                  <c:v>FNAL Det &amp; Computing</c:v>
                </c:pt>
                <c:pt idx="8">
                  <c:v>Fermilab Acc Complex</c:v>
                </c:pt>
              </c:strCache>
            </c:strRef>
          </c:cat>
          <c:val>
            <c:numRef>
              <c:f>Facilities!$H$124:$H$132</c:f>
              <c:numCache>
                <c:formatCode>_(* #,##0_);_(* \(#,##0\);_(* "-"??_);_(@_)</c:formatCode>
                <c:ptCount val="9"/>
                <c:pt idx="0">
                  <c:v>4347000</c:v>
                </c:pt>
                <c:pt idx="1">
                  <c:v>13500000</c:v>
                </c:pt>
                <c:pt idx="2">
                  <c:v>24851000</c:v>
                </c:pt>
                <c:pt idx="3">
                  <c:v>24547000</c:v>
                </c:pt>
                <c:pt idx="4">
                  <c:v>44000000</c:v>
                </c:pt>
                <c:pt idx="5">
                  <c:v>50400000</c:v>
                </c:pt>
                <c:pt idx="6">
                  <c:v>52543000</c:v>
                </c:pt>
                <c:pt idx="7">
                  <c:v>56000000</c:v>
                </c:pt>
                <c:pt idx="8">
                  <c:v>97000000</c:v>
                </c:pt>
              </c:numCache>
            </c:numRef>
          </c:val>
          <c:extLst>
            <c:ext xmlns:c16="http://schemas.microsoft.com/office/drawing/2014/chart" uri="{C3380CC4-5D6E-409C-BE32-E72D297353CC}">
              <c16:uniqueId val="{00000000-9FC2-401B-971D-BF2FC23E4FBC}"/>
            </c:ext>
          </c:extLst>
        </c:ser>
        <c:dLbls>
          <c:showLegendKey val="0"/>
          <c:showVal val="0"/>
          <c:showCatName val="0"/>
          <c:showSerName val="0"/>
          <c:showPercent val="0"/>
          <c:showBubbleSize val="0"/>
        </c:dLbls>
        <c:gapWidth val="182"/>
        <c:axId val="141261552"/>
        <c:axId val="141266352"/>
      </c:barChart>
      <c:catAx>
        <c:axId val="14126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266352"/>
        <c:crosses val="autoZero"/>
        <c:auto val="1"/>
        <c:lblAlgn val="ctr"/>
        <c:lblOffset val="100"/>
        <c:noMultiLvlLbl val="0"/>
      </c:catAx>
      <c:valAx>
        <c:axId val="141266352"/>
        <c:scaling>
          <c:orientation val="minMax"/>
        </c:scaling>
        <c:delete val="1"/>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crossAx val="141261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Cosmic</a:t>
            </a:r>
            <a:r>
              <a:rPr lang="en-US" baseline="0"/>
              <a:t> Operations FY26 : $53M</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0CE-41AD-B530-0DB98FABCAD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0CE-41AD-B530-0DB98FABCAD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0CE-41AD-B530-0DB98FABCAD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0CE-41AD-B530-0DB98FABCAD6}"/>
              </c:ext>
            </c:extLst>
          </c:dPt>
          <c:cat>
            <c:strRef>
              <c:f>Facilities!$G$138:$G$141</c:f>
              <c:strCache>
                <c:ptCount val="4"/>
                <c:pt idx="0">
                  <c:v>DESI</c:v>
                </c:pt>
                <c:pt idx="1">
                  <c:v>LZ</c:v>
                </c:pt>
                <c:pt idx="2">
                  <c:v>Rubin</c:v>
                </c:pt>
                <c:pt idx="3">
                  <c:v>Other Cosmic Operations</c:v>
                </c:pt>
              </c:strCache>
            </c:strRef>
          </c:cat>
          <c:val>
            <c:numRef>
              <c:f>Facilities!$H$138:$H$141</c:f>
              <c:numCache>
                <c:formatCode>#,##0</c:formatCode>
                <c:ptCount val="4"/>
                <c:pt idx="0" formatCode="_(* #,##0_);_(* \(#,##0\);_(* &quot;-&quot;??_);_(@_)">
                  <c:v>12000000</c:v>
                </c:pt>
                <c:pt idx="1">
                  <c:v>4500000</c:v>
                </c:pt>
                <c:pt idx="2">
                  <c:v>27500000</c:v>
                </c:pt>
                <c:pt idx="3">
                  <c:v>8543000</c:v>
                </c:pt>
              </c:numCache>
            </c:numRef>
          </c:val>
          <c:extLst>
            <c:ext xmlns:c16="http://schemas.microsoft.com/office/drawing/2014/chart" uri="{C3380CC4-5D6E-409C-BE32-E72D297353CC}">
              <c16:uniqueId val="{00000008-A0CE-41AD-B530-0DB98FABCAD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NP</a:t>
            </a:r>
            <a:r>
              <a:rPr lang="en-US" baseline="0"/>
              <a:t> Facility Operations ($K)</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cat>
            <c:strRef>
              <c:f>Sheet1!$A$33:$A$37</c:f>
              <c:strCache>
                <c:ptCount val="5"/>
                <c:pt idx="0">
                  <c:v>88"@LBNL</c:v>
                </c:pt>
                <c:pt idx="1">
                  <c:v>ATLAS@ANL</c:v>
                </c:pt>
                <c:pt idx="2">
                  <c:v>FRIB@MSU</c:v>
                </c:pt>
                <c:pt idx="3">
                  <c:v>TJNAF</c:v>
                </c:pt>
                <c:pt idx="4">
                  <c:v>RHIC@BNL</c:v>
                </c:pt>
              </c:strCache>
            </c:strRef>
          </c:cat>
          <c:val>
            <c:numRef>
              <c:f>Sheet1!$B$33:$B$37</c:f>
              <c:numCache>
                <c:formatCode>"$"#,##0</c:formatCode>
                <c:ptCount val="5"/>
                <c:pt idx="0">
                  <c:v>7487</c:v>
                </c:pt>
                <c:pt idx="1">
                  <c:v>23110</c:v>
                </c:pt>
                <c:pt idx="2">
                  <c:v>110000</c:v>
                </c:pt>
                <c:pt idx="3">
                  <c:v>155000</c:v>
                </c:pt>
                <c:pt idx="4">
                  <c:v>182805</c:v>
                </c:pt>
              </c:numCache>
            </c:numRef>
          </c:val>
          <c:extLst>
            <c:ext xmlns:c16="http://schemas.microsoft.com/office/drawing/2014/chart" uri="{C3380CC4-5D6E-409C-BE32-E72D297353CC}">
              <c16:uniqueId val="{00000000-0FF1-4057-B3D3-C5118359FD32}"/>
            </c:ext>
          </c:extLst>
        </c:ser>
        <c:dLbls>
          <c:showLegendKey val="0"/>
          <c:showVal val="0"/>
          <c:showCatName val="0"/>
          <c:showSerName val="0"/>
          <c:showPercent val="0"/>
          <c:showBubbleSize val="0"/>
        </c:dLbls>
        <c:gapWidth val="182"/>
        <c:axId val="1957316367"/>
        <c:axId val="1957313487"/>
      </c:barChart>
      <c:catAx>
        <c:axId val="195731636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7313487"/>
        <c:crosses val="autoZero"/>
        <c:auto val="1"/>
        <c:lblAlgn val="ctr"/>
        <c:lblOffset val="100"/>
        <c:noMultiLvlLbl val="0"/>
      </c:catAx>
      <c:valAx>
        <c:axId val="1957313487"/>
        <c:scaling>
          <c:orientation val="minMax"/>
        </c:scaling>
        <c:delete val="0"/>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73163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52BFEE-0CB8-4BCA-B2CB-FA64B9A47763}" type="doc">
      <dgm:prSet loTypeId="urn:microsoft.com/office/officeart/2005/8/layout/pList1" loCatId="list" qsTypeId="urn:microsoft.com/office/officeart/2005/8/quickstyle/simple4" qsCatId="simple" csTypeId="urn:microsoft.com/office/officeart/2005/8/colors/accent0_2" csCatId="mainScheme" phldr="1"/>
      <dgm:spPr/>
      <dgm:t>
        <a:bodyPr/>
        <a:lstStyle/>
        <a:p>
          <a:endParaRPr lang="en-US"/>
        </a:p>
      </dgm:t>
    </dgm:pt>
    <dgm:pt modelId="{07320597-12DD-4D08-B1FA-EB976F9E6C6F}" type="parTrans" cxnId="{0D0014C1-52FA-409B-8502-A420F6F8E548}">
      <dgm:prSet/>
      <dgm:spPr/>
      <dgm:t>
        <a:bodyPr/>
        <a:lstStyle/>
        <a:p>
          <a:endParaRPr lang="en-US"/>
        </a:p>
      </dgm:t>
    </dgm:pt>
    <dgm:pt modelId="{249E49CB-265C-4A21-893C-14646B25D044}">
      <dgm:prSet phldrT="[Text]" custT="1"/>
      <dgm:spPr>
        <a:noFill/>
        <a:ln>
          <a:noFill/>
        </a:ln>
      </dgm:spPr>
      <dgm:t>
        <a:bodyPr/>
        <a:lstStyle/>
        <a:p>
          <a:r>
            <a:rPr lang="en-US" sz="1100" b="0" i="0"/>
            <a:t>As the largest funder of particle physics in the U.S. (</a:t>
          </a:r>
          <a:r>
            <a:rPr lang="en-US" sz="1100" b="1" i="0"/>
            <a:t>~85%</a:t>
          </a:r>
          <a:r>
            <a:rPr lang="en-US" sz="1100" b="0" i="0"/>
            <a:t>), HEP also supports international experiments in Canada, Chile, Japan, and Switzerland</a:t>
          </a:r>
          <a:endParaRPr lang="en-US" sz="1100"/>
        </a:p>
      </dgm:t>
    </dgm:pt>
    <dgm:pt modelId="{C08EAA47-9730-4C22-9CAD-357F2DD856F9}" type="sibTrans" cxnId="{0D0014C1-52FA-409B-8502-A420F6F8E548}">
      <dgm:prSet/>
      <dgm:spPr/>
      <dgm:t>
        <a:bodyPr/>
        <a:lstStyle/>
        <a:p>
          <a:endParaRPr lang="en-US"/>
        </a:p>
      </dgm:t>
    </dgm:pt>
    <dgm:pt modelId="{DCA04124-013F-425D-8014-3680A4C6BE05}" type="parTrans" cxnId="{CB8C78F9-8F57-4993-966A-CFB46EC1FB41}">
      <dgm:prSet/>
      <dgm:spPr/>
      <dgm:t>
        <a:bodyPr/>
        <a:lstStyle/>
        <a:p>
          <a:endParaRPr lang="en-US"/>
        </a:p>
      </dgm:t>
    </dgm:pt>
    <dgm:pt modelId="{4C79043D-9F32-49B4-BE01-A4F69D69EF20}">
      <dgm:prSet phldrT="[Text]" custT="1"/>
      <dgm:spPr>
        <a:noFill/>
        <a:ln>
          <a:noFill/>
        </a:ln>
      </dgm:spPr>
      <dgm:t>
        <a:bodyPr/>
        <a:lstStyle/>
        <a:p>
          <a:r>
            <a:rPr lang="en-US" sz="1400"/>
            <a:t>Research: </a:t>
          </a:r>
          <a:r>
            <a:rPr lang="en-US" sz="1400" b="1"/>
            <a:t>35%, $430.6M</a:t>
          </a:r>
        </a:p>
      </dgm:t>
    </dgm:pt>
    <dgm:pt modelId="{267A23E4-0966-4D2D-9A17-C778DBFCAFD9}" type="sibTrans" cxnId="{CB8C78F9-8F57-4993-966A-CFB46EC1FB41}">
      <dgm:prSet/>
      <dgm:spPr/>
      <dgm:t>
        <a:bodyPr/>
        <a:lstStyle/>
        <a:p>
          <a:endParaRPr lang="en-US"/>
        </a:p>
      </dgm:t>
    </dgm:pt>
    <dgm:pt modelId="{F7CBD069-8297-4597-A6FD-548E085E2849}" type="parTrans" cxnId="{98ED1D1F-9AE6-4531-B341-AB87DAE5BE0D}">
      <dgm:prSet/>
      <dgm:spPr/>
      <dgm:t>
        <a:bodyPr/>
        <a:lstStyle/>
        <a:p>
          <a:endParaRPr lang="en-US"/>
        </a:p>
      </dgm:t>
    </dgm:pt>
    <dgm:pt modelId="{AD4E326D-3D55-444C-BE04-DCD181758BC8}">
      <dgm:prSet phldrT="[Text]" custT="1"/>
      <dgm:spPr>
        <a:noFill/>
        <a:ln>
          <a:noFill/>
        </a:ln>
      </dgm:spPr>
      <dgm:t>
        <a:bodyPr/>
        <a:lstStyle/>
        <a:p>
          <a:r>
            <a:rPr lang="en-US" sz="1400" b="1"/>
            <a:t>~30% </a:t>
          </a:r>
          <a:r>
            <a:rPr lang="en-US" sz="1400"/>
            <a:t>of Research to Universities</a:t>
          </a:r>
        </a:p>
      </dgm:t>
    </dgm:pt>
    <dgm:pt modelId="{0F97742F-D7CA-4C32-860E-3CB9127EE84D}" type="sibTrans" cxnId="{98ED1D1F-9AE6-4531-B341-AB87DAE5BE0D}">
      <dgm:prSet/>
      <dgm:spPr/>
      <dgm:t>
        <a:bodyPr/>
        <a:lstStyle/>
        <a:p>
          <a:endParaRPr lang="en-US"/>
        </a:p>
      </dgm:t>
    </dgm:pt>
    <dgm:pt modelId="{5A24AEF2-D16D-43D4-8F03-AA9BC5AFB761}" type="parTrans" cxnId="{289EFE3C-FC31-4866-8189-0B7A44C55C0C}">
      <dgm:prSet/>
      <dgm:spPr/>
      <dgm:t>
        <a:bodyPr/>
        <a:lstStyle/>
        <a:p>
          <a:endParaRPr lang="en-US"/>
        </a:p>
      </dgm:t>
    </dgm:pt>
    <dgm:pt modelId="{6B4D2D8F-5AE6-4511-9E21-C74D6DD472E7}">
      <dgm:prSet phldrT="[Text]" custT="1"/>
      <dgm:spPr>
        <a:noFill/>
        <a:ln>
          <a:noFill/>
        </a:ln>
      </dgm:spPr>
      <dgm:t>
        <a:bodyPr/>
        <a:lstStyle/>
        <a:p>
          <a:endParaRPr lang="en-US" sz="500" b="0" i="0"/>
        </a:p>
        <a:p>
          <a:r>
            <a:rPr lang="en-US" sz="1100" b="0" i="1"/>
            <a:t>Snowmass 2022</a:t>
          </a:r>
        </a:p>
        <a:p>
          <a:r>
            <a:rPr lang="en-US" sz="1100" b="1"/>
            <a:t>1,003</a:t>
          </a:r>
          <a:r>
            <a:rPr lang="en-US" sz="1100" b="0"/>
            <a:t> Ph.D. Scientists and </a:t>
          </a:r>
          <a:br>
            <a:rPr lang="en-US" sz="1100" b="0"/>
          </a:br>
          <a:r>
            <a:rPr lang="en-US" sz="1100" b="1"/>
            <a:t>448</a:t>
          </a:r>
          <a:r>
            <a:rPr lang="en-US" sz="1100" b="0"/>
            <a:t> Grad Students </a:t>
          </a:r>
          <a:r>
            <a:rPr lang="en-US" sz="1100"/>
            <a:t>Supported</a:t>
          </a:r>
        </a:p>
      </dgm:t>
    </dgm:pt>
    <dgm:pt modelId="{611B002F-BBE6-4FB0-8C90-19D37893897B}" type="sibTrans" cxnId="{289EFE3C-FC31-4866-8189-0B7A44C55C0C}">
      <dgm:prSet/>
      <dgm:spPr/>
      <dgm:t>
        <a:bodyPr/>
        <a:lstStyle/>
        <a:p>
          <a:endParaRPr lang="en-US"/>
        </a:p>
      </dgm:t>
    </dgm:pt>
    <dgm:pt modelId="{F5A51EFC-EF58-45FD-80A1-1384DA0A3A88}" type="parTrans" cxnId="{0DAA6EDB-CC0B-4B07-8C83-D7197A4C73D6}">
      <dgm:prSet/>
      <dgm:spPr/>
      <dgm:t>
        <a:bodyPr/>
        <a:lstStyle/>
        <a:p>
          <a:endParaRPr lang="en-US"/>
        </a:p>
      </dgm:t>
    </dgm:pt>
    <dgm:pt modelId="{AB01F0B3-9B82-46DA-AEB8-5A91C9BE9B28}">
      <dgm:prSet phldrT="[Text]" custT="1"/>
      <dgm:spPr>
        <a:noFill/>
        <a:ln>
          <a:noFill/>
        </a:ln>
      </dgm:spPr>
      <dgm:t>
        <a:bodyPr/>
        <a:lstStyle/>
        <a:p>
          <a:pPr>
            <a:spcAft>
              <a:spcPct val="0"/>
            </a:spcAft>
          </a:pPr>
          <a:r>
            <a:rPr lang="en-US" sz="1100"/>
            <a:t>Funding at </a:t>
          </a:r>
          <a:r>
            <a:rPr lang="en-US" sz="1100" b="1"/>
            <a:t>12</a:t>
          </a:r>
          <a:r>
            <a:rPr lang="en-US" sz="1100"/>
            <a:t> DOE National Labs, and </a:t>
          </a:r>
          <a:r>
            <a:rPr lang="en-US" sz="1100" b="1"/>
            <a:t>&gt;175 </a:t>
          </a:r>
          <a:r>
            <a:rPr lang="en-US" sz="1100" b="0"/>
            <a:t>Academic Institutions, Small Businesses, Non-Profits, and Other Federal Agencies</a:t>
          </a:r>
          <a:endParaRPr lang="en-US" sz="1100"/>
        </a:p>
      </dgm:t>
    </dgm:pt>
    <dgm:pt modelId="{F0609EA8-3B5E-4CAB-906D-B4E7A9C8FDDC}" type="sibTrans" cxnId="{0DAA6EDB-CC0B-4B07-8C83-D7197A4C73D6}">
      <dgm:prSet/>
      <dgm:spPr/>
      <dgm:t>
        <a:bodyPr/>
        <a:lstStyle/>
        <a:p>
          <a:endParaRPr lang="en-US"/>
        </a:p>
      </dgm:t>
    </dgm:pt>
    <dgm:pt modelId="{A8A3692D-7E35-45C5-8370-4BFDE4E0C470}" type="parTrans" cxnId="{3A1FCDD6-5095-41EE-A9FC-11AB04656771}">
      <dgm:prSet/>
      <dgm:spPr/>
      <dgm:t>
        <a:bodyPr/>
        <a:lstStyle/>
        <a:p>
          <a:endParaRPr lang="en-US"/>
        </a:p>
      </dgm:t>
    </dgm:pt>
    <dgm:pt modelId="{19E201A5-B510-47F9-9FFF-172CB98EBEEE}">
      <dgm:prSet phldrT="[Text]" custT="1"/>
      <dgm:spPr>
        <a:noFill/>
        <a:ln>
          <a:noFill/>
        </a:ln>
      </dgm:spPr>
      <dgm:t>
        <a:bodyPr/>
        <a:lstStyle/>
        <a:p>
          <a:r>
            <a:rPr lang="en-US" sz="1200" i="1"/>
            <a:t>VCR Operations in Chile</a:t>
          </a:r>
        </a:p>
        <a:p>
          <a:r>
            <a:rPr lang="en-US" sz="1400"/>
            <a:t>Facility Operations:  32</a:t>
          </a:r>
          <a:r>
            <a:rPr lang="en-US" sz="1400" b="1"/>
            <a:t>%, $392.1M </a:t>
          </a:r>
        </a:p>
      </dgm:t>
    </dgm:pt>
    <dgm:pt modelId="{7F28C141-EEF0-4092-884E-E23EA16AFB23}" type="sibTrans" cxnId="{3A1FCDD6-5095-41EE-A9FC-11AB04656771}">
      <dgm:prSet/>
      <dgm:spPr/>
      <dgm:t>
        <a:bodyPr/>
        <a:lstStyle/>
        <a:p>
          <a:endParaRPr lang="en-US"/>
        </a:p>
      </dgm:t>
    </dgm:pt>
    <dgm:pt modelId="{23AC6F9B-AF29-4F14-AD75-0E716F0EA18D}" type="parTrans" cxnId="{5BE50507-87C2-4EB7-963A-E613A54C9842}">
      <dgm:prSet/>
      <dgm:spPr/>
      <dgm:t>
        <a:bodyPr/>
        <a:lstStyle/>
        <a:p>
          <a:endParaRPr lang="en-US"/>
        </a:p>
      </dgm:t>
    </dgm:pt>
    <dgm:pt modelId="{28690A5E-98DF-4762-8D21-67E3F27EBF0D}">
      <dgm:prSet custT="1"/>
      <dgm:spPr>
        <a:noFill/>
        <a:ln>
          <a:noFill/>
        </a:ln>
      </dgm:spPr>
      <dgm:t>
        <a:bodyPr/>
        <a:lstStyle/>
        <a:p>
          <a:pPr>
            <a:lnSpc>
              <a:spcPct val="90000"/>
            </a:lnSpc>
            <a:spcAft>
              <a:spcPts val="600"/>
            </a:spcAft>
          </a:pPr>
          <a:r>
            <a:rPr lang="en-US" sz="1100" i="1"/>
            <a:t>Outfitting of DUNE caverns at SURF for first far detector cryostat</a:t>
          </a:r>
        </a:p>
        <a:p>
          <a:pPr>
            <a:lnSpc>
              <a:spcPct val="90000"/>
            </a:lnSpc>
            <a:spcAft>
              <a:spcPts val="600"/>
            </a:spcAft>
          </a:pPr>
          <a:r>
            <a:rPr lang="en-US" sz="1400"/>
            <a:t>Projects:  </a:t>
          </a:r>
          <a:r>
            <a:rPr lang="en-US" sz="1400" b="1"/>
            <a:t>33%, $</a:t>
          </a:r>
          <a:r>
            <a:rPr lang="en-US" sz="1400" b="1">
              <a:latin typeface="AvenirNext LT Pro Bold"/>
              <a:cs typeface="Arial"/>
            </a:rPr>
            <a:t>412.4M</a:t>
          </a:r>
          <a:endParaRPr lang="en-US" sz="1400" b="1"/>
        </a:p>
      </dgm:t>
    </dgm:pt>
    <dgm:pt modelId="{D8F51E35-9152-4F39-8596-601332636811}" type="sibTrans" cxnId="{5BE50507-87C2-4EB7-963A-E613A54C9842}">
      <dgm:prSet/>
      <dgm:spPr/>
      <dgm:t>
        <a:bodyPr/>
        <a:lstStyle/>
        <a:p>
          <a:endParaRPr lang="en-US"/>
        </a:p>
      </dgm:t>
    </dgm:pt>
    <dgm:pt modelId="{E9212CC1-93FA-4EB3-A977-FD2D3E05257F}" type="parTrans" cxnId="{B974CF07-B599-42B1-9FAF-7F96FACA6818}">
      <dgm:prSet/>
      <dgm:spPr/>
      <dgm:t>
        <a:bodyPr/>
        <a:lstStyle/>
        <a:p>
          <a:endParaRPr lang="en-US"/>
        </a:p>
      </dgm:t>
    </dgm:pt>
    <dgm:pt modelId="{D7BB1294-C578-42A0-AA1F-68E4EE6424BA}">
      <dgm:prSet phldrT="[Text]" custT="1"/>
      <dgm:spPr>
        <a:noFill/>
        <a:ln>
          <a:noFill/>
        </a:ln>
      </dgm:spPr>
      <dgm:t>
        <a:bodyPr/>
        <a:lstStyle/>
        <a:p>
          <a:r>
            <a:rPr lang="en-US" sz="1100" b="0"/>
            <a:t>HEP supports </a:t>
          </a:r>
          <a:r>
            <a:rPr lang="en-US" sz="1100" b="1"/>
            <a:t>3</a:t>
          </a:r>
          <a:r>
            <a:rPr lang="en-US" sz="1100" b="0"/>
            <a:t> SC User Facilities and </a:t>
          </a:r>
          <a:r>
            <a:rPr lang="en-US" sz="1100" b="1"/>
            <a:t>2387</a:t>
          </a:r>
          <a:r>
            <a:rPr lang="en-US" sz="1100" b="0"/>
            <a:t> Users at BNL, FNAL, and SLAC</a:t>
          </a:r>
          <a:endParaRPr lang="en-US" sz="1100"/>
        </a:p>
      </dgm:t>
    </dgm:pt>
    <dgm:pt modelId="{D4816EA7-4F8F-46E6-B3F8-F7B327BC12A7}" type="sibTrans" cxnId="{B974CF07-B599-42B1-9FAF-7F96FACA6818}">
      <dgm:prSet/>
      <dgm:spPr/>
      <dgm:t>
        <a:bodyPr/>
        <a:lstStyle/>
        <a:p>
          <a:endParaRPr lang="en-US"/>
        </a:p>
      </dgm:t>
    </dgm:pt>
    <dgm:pt modelId="{275C096C-B3D7-41F7-990C-DF7EB625FD8E}" type="pres">
      <dgm:prSet presAssocID="{BE52BFEE-0CB8-4BCA-B2CB-FA64B9A47763}" presName="Name0" presStyleCnt="0">
        <dgm:presLayoutVars>
          <dgm:dir/>
          <dgm:resizeHandles val="exact"/>
        </dgm:presLayoutVars>
      </dgm:prSet>
      <dgm:spPr/>
    </dgm:pt>
    <dgm:pt modelId="{5AD5E4C0-A5FF-459D-96DC-01603AA19B0D}" type="pres">
      <dgm:prSet presAssocID="{249E49CB-265C-4A21-893C-14646B25D044}" presName="compNode" presStyleCnt="0"/>
      <dgm:spPr/>
    </dgm:pt>
    <dgm:pt modelId="{08546702-CBB8-412D-AAE2-D07712DFF752}" type="pres">
      <dgm:prSet presAssocID="{249E49CB-265C-4A21-893C-14646B25D044}" presName="pictRect" presStyleLbl="node1" presStyleIdx="0" presStyleCnt="8" custScaleX="110679" custScaleY="110675" custLinFactNeighborX="-12416" custLinFactNeighborY="6447"/>
      <dgm:spPr>
        <a:blipFill rotWithShape="1">
          <a:blip xmlns:r="http://schemas.openxmlformats.org/officeDocument/2006/relationships" r:embed="rId1"/>
          <a:stretch>
            <a:fillRect l="-5000" r="-5000"/>
          </a:stretch>
        </a:blipFill>
        <a:ln>
          <a:noFill/>
        </a:ln>
      </dgm:spPr>
    </dgm:pt>
    <dgm:pt modelId="{7219E861-3FC7-49EB-8399-6577724D0840}" type="pres">
      <dgm:prSet presAssocID="{249E49CB-265C-4A21-893C-14646B25D044}" presName="textRect" presStyleLbl="revTx" presStyleIdx="0" presStyleCnt="8" custLinFactNeighborX="-12804" custLinFactNeighborY="26236">
        <dgm:presLayoutVars>
          <dgm:bulletEnabled val="1"/>
        </dgm:presLayoutVars>
      </dgm:prSet>
      <dgm:spPr/>
    </dgm:pt>
    <dgm:pt modelId="{DA2E7F7E-17EA-4EF5-9EA2-D2474C33853F}" type="pres">
      <dgm:prSet presAssocID="{C08EAA47-9730-4C22-9CAD-357F2DD856F9}" presName="sibTrans" presStyleLbl="sibTrans2D1" presStyleIdx="0" presStyleCnt="0"/>
      <dgm:spPr/>
    </dgm:pt>
    <dgm:pt modelId="{C30FAD17-1C6D-4170-A9A4-F8B22BF7C547}" type="pres">
      <dgm:prSet presAssocID="{4C79043D-9F32-49B4-BE01-A4F69D69EF20}" presName="compNode" presStyleCnt="0"/>
      <dgm:spPr/>
    </dgm:pt>
    <dgm:pt modelId="{973D72ED-1E88-4FA7-A201-BC7FB8A7EF7C}" type="pres">
      <dgm:prSet presAssocID="{4C79043D-9F32-49B4-BE01-A4F69D69EF20}" presName="pictRect" presStyleLbl="node1" presStyleIdx="1" presStyleCnt="8" custScaleY="111431" custLinFactY="73217" custLinFactNeighborX="-6964" custLinFactNeighborY="100000"/>
      <dgm:spPr>
        <a:ln>
          <a:noFill/>
        </a:ln>
      </dgm:spPr>
    </dgm:pt>
    <dgm:pt modelId="{248A0C1D-2144-4195-B29D-4587DF849927}" type="pres">
      <dgm:prSet presAssocID="{4C79043D-9F32-49B4-BE01-A4F69D69EF20}" presName="textRect" presStyleLbl="revTx" presStyleIdx="1" presStyleCnt="8" custScaleY="62317" custLinFactY="113284" custLinFactNeighborX="-5575" custLinFactNeighborY="200000">
        <dgm:presLayoutVars>
          <dgm:bulletEnabled val="1"/>
        </dgm:presLayoutVars>
      </dgm:prSet>
      <dgm:spPr/>
    </dgm:pt>
    <dgm:pt modelId="{03AE63F2-3A0F-4B07-8E27-C9BC86F5780F}" type="pres">
      <dgm:prSet presAssocID="{267A23E4-0966-4D2D-9A17-C778DBFCAFD9}" presName="sibTrans" presStyleLbl="sibTrans2D1" presStyleIdx="0" presStyleCnt="0"/>
      <dgm:spPr/>
    </dgm:pt>
    <dgm:pt modelId="{1FA5061B-9806-4A11-9489-E0AAB9E23878}" type="pres">
      <dgm:prSet presAssocID="{AD4E326D-3D55-444C-BE04-DCD181758BC8}" presName="compNode" presStyleCnt="0"/>
      <dgm:spPr/>
    </dgm:pt>
    <dgm:pt modelId="{AEBB4AA3-B2B8-455F-A169-77F9138E1B43}" type="pres">
      <dgm:prSet presAssocID="{AD4E326D-3D55-444C-BE04-DCD181758BC8}" presName="pictRect" presStyleLbl="node1" presStyleIdx="2" presStyleCnt="8" custScaleX="101112" custScaleY="110180" custLinFactX="-100000" custLinFactY="71339" custLinFactNeighborX="-135148" custLinFactNeighborY="100000"/>
      <dgm:spPr>
        <a:blipFill rotWithShape="1">
          <a:blip xmlns:r="http://schemas.openxmlformats.org/officeDocument/2006/relationships" r:embed="rId2"/>
          <a:srcRect/>
          <a:stretch>
            <a:fillRect l="-5000" r="-5000"/>
          </a:stretch>
        </a:blipFill>
        <a:ln>
          <a:noFill/>
        </a:ln>
      </dgm:spPr>
    </dgm:pt>
    <dgm:pt modelId="{9850B54B-31F8-496E-AD17-1D5A60D8D926}" type="pres">
      <dgm:prSet presAssocID="{AD4E326D-3D55-444C-BE04-DCD181758BC8}" presName="textRect" presStyleLbl="revTx" presStyleIdx="2" presStyleCnt="8" custScaleY="55035" custLinFactX="-100000" custLinFactY="108629" custLinFactNeighborX="-135023" custLinFactNeighborY="200000">
        <dgm:presLayoutVars>
          <dgm:bulletEnabled val="1"/>
        </dgm:presLayoutVars>
      </dgm:prSet>
      <dgm:spPr/>
    </dgm:pt>
    <dgm:pt modelId="{86B56303-5D29-4E5A-9E74-991F6E7AA93E}" type="pres">
      <dgm:prSet presAssocID="{0F97742F-D7CA-4C32-860E-3CB9127EE84D}" presName="sibTrans" presStyleLbl="sibTrans2D1" presStyleIdx="0" presStyleCnt="0"/>
      <dgm:spPr/>
    </dgm:pt>
    <dgm:pt modelId="{BEA33FDF-ACF0-40B9-BE93-9635D082E660}" type="pres">
      <dgm:prSet presAssocID="{6B4D2D8F-5AE6-4511-9E21-C74D6DD472E7}" presName="compNode" presStyleCnt="0"/>
      <dgm:spPr/>
    </dgm:pt>
    <dgm:pt modelId="{BD79A1A1-63EB-4265-89D1-C054D7B063DB}" type="pres">
      <dgm:prSet presAssocID="{6B4D2D8F-5AE6-4511-9E21-C74D6DD472E7}" presName="pictRect" presStyleLbl="node1" presStyleIdx="3" presStyleCnt="8" custScaleX="110679" custScaleY="112990" custLinFactX="-9671" custLinFactNeighborX="-100000" custLinFactNeighborY="3306"/>
      <dgm:spPr>
        <a:blipFill rotWithShape="1">
          <a:blip xmlns:r="http://schemas.openxmlformats.org/officeDocument/2006/relationships" r:embed="rId3"/>
          <a:srcRect/>
          <a:stretch>
            <a:fillRect/>
          </a:stretch>
        </a:blipFill>
        <a:ln>
          <a:noFill/>
        </a:ln>
      </dgm:spPr>
    </dgm:pt>
    <dgm:pt modelId="{1C933CE6-5BE1-4FC2-96AD-55F36083DB4A}" type="pres">
      <dgm:prSet presAssocID="{6B4D2D8F-5AE6-4511-9E21-C74D6DD472E7}" presName="textRect" presStyleLbl="revTx" presStyleIdx="3" presStyleCnt="8" custScaleY="76288" custLinFactX="-9981" custLinFactNeighborX="-100000" custLinFactNeighborY="4183">
        <dgm:presLayoutVars>
          <dgm:bulletEnabled val="1"/>
        </dgm:presLayoutVars>
      </dgm:prSet>
      <dgm:spPr/>
    </dgm:pt>
    <dgm:pt modelId="{3B6D587E-9DC6-41BF-84E9-66B406E261CC}" type="pres">
      <dgm:prSet presAssocID="{611B002F-BBE6-4FB0-8C90-19D37893897B}" presName="sibTrans" presStyleLbl="sibTrans2D1" presStyleIdx="0" presStyleCnt="0"/>
      <dgm:spPr/>
    </dgm:pt>
    <dgm:pt modelId="{9B655680-0C75-445E-818F-B38AE52019D5}" type="pres">
      <dgm:prSet presAssocID="{AB01F0B3-9B82-46DA-AEB8-5A91C9BE9B28}" presName="compNode" presStyleCnt="0"/>
      <dgm:spPr/>
    </dgm:pt>
    <dgm:pt modelId="{973836BA-3915-419B-B809-1EA9DEEB7602}" type="pres">
      <dgm:prSet presAssocID="{AB01F0B3-9B82-46DA-AEB8-5A91C9BE9B28}" presName="pictRect" presStyleLbl="node1" presStyleIdx="4" presStyleCnt="8" custScaleX="110679" custScaleY="109365" custLinFactX="19006" custLinFactY="-68301" custLinFactNeighborX="100000" custLinFactNeighborY="-100000"/>
      <dgm:spPr>
        <a:blipFill rotWithShape="1">
          <a:blip xmlns:r="http://schemas.openxmlformats.org/officeDocument/2006/relationships" r:embed="rId4">
            <a:extLst>
              <a:ext uri="{28A0092B-C50C-407E-A947-70E740481C1C}">
                <a14:useLocalDpi xmlns:a14="http://schemas.microsoft.com/office/drawing/2010/main"/>
              </a:ext>
            </a:extLst>
          </a:blip>
          <a:stretch>
            <a:fillRect/>
          </a:stretch>
        </a:blipFill>
        <a:ln>
          <a:noFill/>
        </a:ln>
      </dgm:spPr>
    </dgm:pt>
    <dgm:pt modelId="{7B8B2B6E-617B-42A7-8E29-F83EDCD5678F}" type="pres">
      <dgm:prSet presAssocID="{AB01F0B3-9B82-46DA-AEB8-5A91C9BE9B28}" presName="textRect" presStyleLbl="revTx" presStyleIdx="4" presStyleCnt="8" custScaleX="120896" custScaleY="71833" custLinFactX="17145" custLinFactY="-107724" custLinFactNeighborX="100000" custLinFactNeighborY="-200000">
        <dgm:presLayoutVars>
          <dgm:bulletEnabled val="1"/>
        </dgm:presLayoutVars>
      </dgm:prSet>
      <dgm:spPr/>
    </dgm:pt>
    <dgm:pt modelId="{784D2EA2-39E4-458A-9307-C622D2A4C7B4}" type="pres">
      <dgm:prSet presAssocID="{F0609EA8-3B5E-4CAB-906D-B4E7A9C8FDDC}" presName="sibTrans" presStyleLbl="sibTrans2D1" presStyleIdx="0" presStyleCnt="0"/>
      <dgm:spPr/>
    </dgm:pt>
    <dgm:pt modelId="{D8241511-8454-4768-A1AE-4A176D34CF30}" type="pres">
      <dgm:prSet presAssocID="{19E201A5-B510-47F9-9FFF-172CB98EBEEE}" presName="compNode" presStyleCnt="0"/>
      <dgm:spPr/>
    </dgm:pt>
    <dgm:pt modelId="{62CB5424-AE72-4D33-892D-3D40D106393C}" type="pres">
      <dgm:prSet presAssocID="{19E201A5-B510-47F9-9FFF-172CB98EBEEE}" presName="pictRect" presStyleLbl="node1" presStyleIdx="5" presStyleCnt="8" custScaleX="102184" custScaleY="110423" custLinFactX="16739" custLinFactNeighborX="100000" custLinFactNeighborY="-560"/>
      <dgm:spPr>
        <a:blipFill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4000" r="-4000"/>
          </a:stretch>
        </a:blipFill>
        <a:ln>
          <a:noFill/>
        </a:ln>
      </dgm:spPr>
    </dgm:pt>
    <dgm:pt modelId="{8B8F8671-5D43-4588-B3EB-069B432C2846}" type="pres">
      <dgm:prSet presAssocID="{19E201A5-B510-47F9-9FFF-172CB98EBEEE}" presName="textRect" presStyleLbl="revTx" presStyleIdx="5" presStyleCnt="8" custScaleX="114567" custScaleY="79890" custLinFactX="15520" custLinFactNeighborX="100000" custLinFactNeighborY="439">
        <dgm:presLayoutVars>
          <dgm:bulletEnabled val="1"/>
        </dgm:presLayoutVars>
      </dgm:prSet>
      <dgm:spPr/>
    </dgm:pt>
    <dgm:pt modelId="{34E4A000-ECF6-441E-AE58-72A2B3B2827B}" type="pres">
      <dgm:prSet presAssocID="{7F28C141-EEF0-4092-884E-E23EA16AFB23}" presName="sibTrans" presStyleLbl="sibTrans2D1" presStyleIdx="0" presStyleCnt="0"/>
      <dgm:spPr/>
    </dgm:pt>
    <dgm:pt modelId="{16A43EA4-6CE0-438C-80B1-213912FD5075}" type="pres">
      <dgm:prSet presAssocID="{28690A5E-98DF-4762-8D21-67E3F27EBF0D}" presName="compNode" presStyleCnt="0"/>
      <dgm:spPr/>
    </dgm:pt>
    <dgm:pt modelId="{B3082CB3-9805-4AAE-96D2-B965F1FAE3FF}" type="pres">
      <dgm:prSet presAssocID="{28690A5E-98DF-4762-8D21-67E3F27EBF0D}" presName="pictRect" presStyleLbl="node1" presStyleIdx="6" presStyleCnt="8" custScaleX="105312" custScaleY="110689" custLinFactX="16599" custLinFactNeighborX="100000" custLinFactNeighborY="-2359"/>
      <dgm:spPr>
        <a:blipFill>
          <a:blip xmlns:r="http://schemas.openxmlformats.org/officeDocument/2006/relationships" r:embed="rId6"/>
          <a:srcRect/>
          <a:stretch>
            <a:fillRect t="-5000" b="-5000"/>
          </a:stretch>
        </a:blipFill>
        <a:ln>
          <a:noFill/>
        </a:ln>
      </dgm:spPr>
    </dgm:pt>
    <dgm:pt modelId="{C8339BED-DB7C-43A9-B944-82C8E02D34B2}" type="pres">
      <dgm:prSet presAssocID="{28690A5E-98DF-4762-8D21-67E3F27EBF0D}" presName="textRect" presStyleLbl="revTx" presStyleIdx="6" presStyleCnt="8" custScaleX="109386" custScaleY="79144" custLinFactX="17951" custLinFactNeighborX="100000" custLinFactNeighborY="1827">
        <dgm:presLayoutVars>
          <dgm:bulletEnabled val="1"/>
        </dgm:presLayoutVars>
      </dgm:prSet>
      <dgm:spPr/>
    </dgm:pt>
    <dgm:pt modelId="{4C39CDEC-9D0B-49A8-BE9F-D7616533E164}" type="pres">
      <dgm:prSet presAssocID="{D8F51E35-9152-4F39-8596-601332636811}" presName="sibTrans" presStyleLbl="sibTrans2D1" presStyleIdx="0" presStyleCnt="0"/>
      <dgm:spPr/>
    </dgm:pt>
    <dgm:pt modelId="{76C61950-23BE-4FA7-8E9B-BE0EF296C724}" type="pres">
      <dgm:prSet presAssocID="{D7BB1294-C578-42A0-AA1F-68E4EE6424BA}" presName="compNode" presStyleCnt="0"/>
      <dgm:spPr/>
    </dgm:pt>
    <dgm:pt modelId="{B5A957FE-9AE4-44E4-893F-37DE9EFC80EB}" type="pres">
      <dgm:prSet presAssocID="{D7BB1294-C578-42A0-AA1F-68E4EE6424BA}" presName="pictRect" presStyleLbl="node1" presStyleIdx="7" presStyleCnt="8" custScaleX="110679" custScaleY="110251" custLinFactY="-68918" custLinFactNeighborX="1342" custLinFactNeighborY="-100000"/>
      <dgm:spPr>
        <a:blipFill rotWithShape="1">
          <a:blip xmlns:r="http://schemas.openxmlformats.org/officeDocument/2006/relationships" r:embed="rId7"/>
          <a:srcRect/>
          <a:stretch>
            <a:fillRect l="-16000" r="-16000"/>
          </a:stretch>
        </a:blipFill>
        <a:ln>
          <a:noFill/>
        </a:ln>
      </dgm:spPr>
    </dgm:pt>
    <dgm:pt modelId="{037E7AA9-3714-4BDD-9F6F-762B3AB1A238}" type="pres">
      <dgm:prSet presAssocID="{D7BB1294-C578-42A0-AA1F-68E4EE6424BA}" presName="textRect" presStyleLbl="revTx" presStyleIdx="7" presStyleCnt="8" custScaleY="98410" custLinFactY="-107038" custLinFactNeighborX="4844" custLinFactNeighborY="-200000">
        <dgm:presLayoutVars>
          <dgm:bulletEnabled val="1"/>
        </dgm:presLayoutVars>
      </dgm:prSet>
      <dgm:spPr/>
    </dgm:pt>
  </dgm:ptLst>
  <dgm:cxnLst>
    <dgm:cxn modelId="{5BE50507-87C2-4EB7-963A-E613A54C9842}" srcId="{BE52BFEE-0CB8-4BCA-B2CB-FA64B9A47763}" destId="{28690A5E-98DF-4762-8D21-67E3F27EBF0D}" srcOrd="6" destOrd="0" parTransId="{23AC6F9B-AF29-4F14-AD75-0E716F0EA18D}" sibTransId="{D8F51E35-9152-4F39-8596-601332636811}"/>
    <dgm:cxn modelId="{B974CF07-B599-42B1-9FAF-7F96FACA6818}" srcId="{BE52BFEE-0CB8-4BCA-B2CB-FA64B9A47763}" destId="{D7BB1294-C578-42A0-AA1F-68E4EE6424BA}" srcOrd="7" destOrd="0" parTransId="{E9212CC1-93FA-4EB3-A977-FD2D3E05257F}" sibTransId="{D4816EA7-4F8F-46E6-B3F8-F7B327BC12A7}"/>
    <dgm:cxn modelId="{EE320A19-A6A0-4EC2-A67B-AC3E4CBBD672}" type="presOf" srcId="{6B4D2D8F-5AE6-4511-9E21-C74D6DD472E7}" destId="{1C933CE6-5BE1-4FC2-96AD-55F36083DB4A}" srcOrd="0" destOrd="0" presId="urn:microsoft.com/office/officeart/2005/8/layout/pList1"/>
    <dgm:cxn modelId="{06F2421B-B662-4BD5-9305-AC60BD27A8B1}" type="presOf" srcId="{19E201A5-B510-47F9-9FFF-172CB98EBEEE}" destId="{8B8F8671-5D43-4588-B3EB-069B432C2846}" srcOrd="0" destOrd="0" presId="urn:microsoft.com/office/officeart/2005/8/layout/pList1"/>
    <dgm:cxn modelId="{9DF2561B-F15F-4856-8E1C-C5257E995112}" type="presOf" srcId="{D8F51E35-9152-4F39-8596-601332636811}" destId="{4C39CDEC-9D0B-49A8-BE9F-D7616533E164}" srcOrd="0" destOrd="0" presId="urn:microsoft.com/office/officeart/2005/8/layout/pList1"/>
    <dgm:cxn modelId="{98ED1D1F-9AE6-4531-B341-AB87DAE5BE0D}" srcId="{BE52BFEE-0CB8-4BCA-B2CB-FA64B9A47763}" destId="{AD4E326D-3D55-444C-BE04-DCD181758BC8}" srcOrd="2" destOrd="0" parTransId="{F7CBD069-8297-4597-A6FD-548E085E2849}" sibTransId="{0F97742F-D7CA-4C32-860E-3CB9127EE84D}"/>
    <dgm:cxn modelId="{289EFE3C-FC31-4866-8189-0B7A44C55C0C}" srcId="{BE52BFEE-0CB8-4BCA-B2CB-FA64B9A47763}" destId="{6B4D2D8F-5AE6-4511-9E21-C74D6DD472E7}" srcOrd="3" destOrd="0" parTransId="{5A24AEF2-D16D-43D4-8F03-AA9BC5AFB761}" sibTransId="{611B002F-BBE6-4FB0-8C90-19D37893897B}"/>
    <dgm:cxn modelId="{919A5A3F-4330-4C96-896E-EF6A5FC585A4}" type="presOf" srcId="{F0609EA8-3B5E-4CAB-906D-B4E7A9C8FDDC}" destId="{784D2EA2-39E4-458A-9307-C622D2A4C7B4}" srcOrd="0" destOrd="0" presId="urn:microsoft.com/office/officeart/2005/8/layout/pList1"/>
    <dgm:cxn modelId="{2C34B671-8BE5-41C6-AB0C-73B87B6252F7}" type="presOf" srcId="{AB01F0B3-9B82-46DA-AEB8-5A91C9BE9B28}" destId="{7B8B2B6E-617B-42A7-8E29-F83EDCD5678F}" srcOrd="0" destOrd="0" presId="urn:microsoft.com/office/officeart/2005/8/layout/pList1"/>
    <dgm:cxn modelId="{E4DDAC73-C719-4BA1-AD83-BF7F690E3906}" type="presOf" srcId="{0F97742F-D7CA-4C32-860E-3CB9127EE84D}" destId="{86B56303-5D29-4E5A-9E74-991F6E7AA93E}" srcOrd="0" destOrd="0" presId="urn:microsoft.com/office/officeart/2005/8/layout/pList1"/>
    <dgm:cxn modelId="{CE2C6478-32E1-45DF-8206-11D25F13E138}" type="presOf" srcId="{BE52BFEE-0CB8-4BCA-B2CB-FA64B9A47763}" destId="{275C096C-B3D7-41F7-990C-DF7EB625FD8E}" srcOrd="0" destOrd="0" presId="urn:microsoft.com/office/officeart/2005/8/layout/pList1"/>
    <dgm:cxn modelId="{77465EA5-2157-43E5-BD70-5E775C9C8E30}" type="presOf" srcId="{249E49CB-265C-4A21-893C-14646B25D044}" destId="{7219E861-3FC7-49EB-8399-6577724D0840}" srcOrd="0" destOrd="0" presId="urn:microsoft.com/office/officeart/2005/8/layout/pList1"/>
    <dgm:cxn modelId="{C2955CAB-F454-400E-923B-51AAC9547F51}" type="presOf" srcId="{611B002F-BBE6-4FB0-8C90-19D37893897B}" destId="{3B6D587E-9DC6-41BF-84E9-66B406E261CC}" srcOrd="0" destOrd="0" presId="urn:microsoft.com/office/officeart/2005/8/layout/pList1"/>
    <dgm:cxn modelId="{0C37D2B9-F07B-4C86-8B28-6EE756F580B8}" type="presOf" srcId="{D7BB1294-C578-42A0-AA1F-68E4EE6424BA}" destId="{037E7AA9-3714-4BDD-9F6F-762B3AB1A238}" srcOrd="0" destOrd="0" presId="urn:microsoft.com/office/officeart/2005/8/layout/pList1"/>
    <dgm:cxn modelId="{0D0014C1-52FA-409B-8502-A420F6F8E548}" srcId="{BE52BFEE-0CB8-4BCA-B2CB-FA64B9A47763}" destId="{249E49CB-265C-4A21-893C-14646B25D044}" srcOrd="0" destOrd="0" parTransId="{07320597-12DD-4D08-B1FA-EB976F9E6C6F}" sibTransId="{C08EAA47-9730-4C22-9CAD-357F2DD856F9}"/>
    <dgm:cxn modelId="{F91F5AD1-5D90-4FBD-AFD9-26A870F248F2}" type="presOf" srcId="{267A23E4-0966-4D2D-9A17-C778DBFCAFD9}" destId="{03AE63F2-3A0F-4B07-8E27-C9BC86F5780F}" srcOrd="0" destOrd="0" presId="urn:microsoft.com/office/officeart/2005/8/layout/pList1"/>
    <dgm:cxn modelId="{3A1FCDD6-5095-41EE-A9FC-11AB04656771}" srcId="{BE52BFEE-0CB8-4BCA-B2CB-FA64B9A47763}" destId="{19E201A5-B510-47F9-9FFF-172CB98EBEEE}" srcOrd="5" destOrd="0" parTransId="{A8A3692D-7E35-45C5-8370-4BFDE4E0C470}" sibTransId="{7F28C141-EEF0-4092-884E-E23EA16AFB23}"/>
    <dgm:cxn modelId="{66F2F5D8-696E-4FBE-AF9E-58D80F4857A9}" type="presOf" srcId="{AD4E326D-3D55-444C-BE04-DCD181758BC8}" destId="{9850B54B-31F8-496E-AD17-1D5A60D8D926}" srcOrd="0" destOrd="0" presId="urn:microsoft.com/office/officeart/2005/8/layout/pList1"/>
    <dgm:cxn modelId="{0DAA6EDB-CC0B-4B07-8C83-D7197A4C73D6}" srcId="{BE52BFEE-0CB8-4BCA-B2CB-FA64B9A47763}" destId="{AB01F0B3-9B82-46DA-AEB8-5A91C9BE9B28}" srcOrd="4" destOrd="0" parTransId="{F5A51EFC-EF58-45FD-80A1-1384DA0A3A88}" sibTransId="{F0609EA8-3B5E-4CAB-906D-B4E7A9C8FDDC}"/>
    <dgm:cxn modelId="{FAD1ABE4-3F42-41D9-98D8-00708B6C7838}" type="presOf" srcId="{7F28C141-EEF0-4092-884E-E23EA16AFB23}" destId="{34E4A000-ECF6-441E-AE58-72A2B3B2827B}" srcOrd="0" destOrd="0" presId="urn:microsoft.com/office/officeart/2005/8/layout/pList1"/>
    <dgm:cxn modelId="{B6F151F1-1845-43B7-B1AA-0CCBF3E43CC3}" type="presOf" srcId="{4C79043D-9F32-49B4-BE01-A4F69D69EF20}" destId="{248A0C1D-2144-4195-B29D-4587DF849927}" srcOrd="0" destOrd="0" presId="urn:microsoft.com/office/officeart/2005/8/layout/pList1"/>
    <dgm:cxn modelId="{7F3691F6-CA59-4438-8C46-44E0BE340C2C}" type="presOf" srcId="{28690A5E-98DF-4762-8D21-67E3F27EBF0D}" destId="{C8339BED-DB7C-43A9-B944-82C8E02D34B2}" srcOrd="0" destOrd="0" presId="urn:microsoft.com/office/officeart/2005/8/layout/pList1"/>
    <dgm:cxn modelId="{6DABABF7-6F5C-4BD9-B5A6-313CED39D31B}" type="presOf" srcId="{C08EAA47-9730-4C22-9CAD-357F2DD856F9}" destId="{DA2E7F7E-17EA-4EF5-9EA2-D2474C33853F}" srcOrd="0" destOrd="0" presId="urn:microsoft.com/office/officeart/2005/8/layout/pList1"/>
    <dgm:cxn modelId="{CB8C78F9-8F57-4993-966A-CFB46EC1FB41}" srcId="{BE52BFEE-0CB8-4BCA-B2CB-FA64B9A47763}" destId="{4C79043D-9F32-49B4-BE01-A4F69D69EF20}" srcOrd="1" destOrd="0" parTransId="{DCA04124-013F-425D-8014-3680A4C6BE05}" sibTransId="{267A23E4-0966-4D2D-9A17-C778DBFCAFD9}"/>
    <dgm:cxn modelId="{F05347EB-C756-4FA7-A065-DFC2DAFC01A7}" type="presParOf" srcId="{275C096C-B3D7-41F7-990C-DF7EB625FD8E}" destId="{5AD5E4C0-A5FF-459D-96DC-01603AA19B0D}" srcOrd="0" destOrd="0" presId="urn:microsoft.com/office/officeart/2005/8/layout/pList1"/>
    <dgm:cxn modelId="{2E93ECCA-847D-414C-B6F8-4163B60D4D75}" type="presParOf" srcId="{5AD5E4C0-A5FF-459D-96DC-01603AA19B0D}" destId="{08546702-CBB8-412D-AAE2-D07712DFF752}" srcOrd="0" destOrd="0" presId="urn:microsoft.com/office/officeart/2005/8/layout/pList1"/>
    <dgm:cxn modelId="{6B7D1F80-82F9-4304-B4B9-2766077B06D1}" type="presParOf" srcId="{5AD5E4C0-A5FF-459D-96DC-01603AA19B0D}" destId="{7219E861-3FC7-49EB-8399-6577724D0840}" srcOrd="1" destOrd="0" presId="urn:microsoft.com/office/officeart/2005/8/layout/pList1"/>
    <dgm:cxn modelId="{E4082EAC-B604-4808-997B-4252821FA09F}" type="presParOf" srcId="{275C096C-B3D7-41F7-990C-DF7EB625FD8E}" destId="{DA2E7F7E-17EA-4EF5-9EA2-D2474C33853F}" srcOrd="1" destOrd="0" presId="urn:microsoft.com/office/officeart/2005/8/layout/pList1"/>
    <dgm:cxn modelId="{105124B2-43B6-4ABE-80C7-EDAD71166D0F}" type="presParOf" srcId="{275C096C-B3D7-41F7-990C-DF7EB625FD8E}" destId="{C30FAD17-1C6D-4170-A9A4-F8B22BF7C547}" srcOrd="2" destOrd="0" presId="urn:microsoft.com/office/officeart/2005/8/layout/pList1"/>
    <dgm:cxn modelId="{4FFDA92E-780E-4F9F-9CCD-FDD9AA22B3A7}" type="presParOf" srcId="{C30FAD17-1C6D-4170-A9A4-F8B22BF7C547}" destId="{973D72ED-1E88-4FA7-A201-BC7FB8A7EF7C}" srcOrd="0" destOrd="0" presId="urn:microsoft.com/office/officeart/2005/8/layout/pList1"/>
    <dgm:cxn modelId="{C39407D8-A09A-4682-A7FB-43A01C02EE4A}" type="presParOf" srcId="{C30FAD17-1C6D-4170-A9A4-F8B22BF7C547}" destId="{248A0C1D-2144-4195-B29D-4587DF849927}" srcOrd="1" destOrd="0" presId="urn:microsoft.com/office/officeart/2005/8/layout/pList1"/>
    <dgm:cxn modelId="{CA2F1C3A-C8D1-440C-A798-007019BFBF62}" type="presParOf" srcId="{275C096C-B3D7-41F7-990C-DF7EB625FD8E}" destId="{03AE63F2-3A0F-4B07-8E27-C9BC86F5780F}" srcOrd="3" destOrd="0" presId="urn:microsoft.com/office/officeart/2005/8/layout/pList1"/>
    <dgm:cxn modelId="{C6F841E9-7D6B-4B35-B045-95B040A37253}" type="presParOf" srcId="{275C096C-B3D7-41F7-990C-DF7EB625FD8E}" destId="{1FA5061B-9806-4A11-9489-E0AAB9E23878}" srcOrd="4" destOrd="0" presId="urn:microsoft.com/office/officeart/2005/8/layout/pList1"/>
    <dgm:cxn modelId="{6DE9F789-3EED-4A1B-BDC7-5A22E3C7882D}" type="presParOf" srcId="{1FA5061B-9806-4A11-9489-E0AAB9E23878}" destId="{AEBB4AA3-B2B8-455F-A169-77F9138E1B43}" srcOrd="0" destOrd="0" presId="urn:microsoft.com/office/officeart/2005/8/layout/pList1"/>
    <dgm:cxn modelId="{41D72920-7B46-4ADE-BE7C-63A24B32CAF1}" type="presParOf" srcId="{1FA5061B-9806-4A11-9489-E0AAB9E23878}" destId="{9850B54B-31F8-496E-AD17-1D5A60D8D926}" srcOrd="1" destOrd="0" presId="urn:microsoft.com/office/officeart/2005/8/layout/pList1"/>
    <dgm:cxn modelId="{09BB35FC-D490-427B-AA50-2DA55A6B06DD}" type="presParOf" srcId="{275C096C-B3D7-41F7-990C-DF7EB625FD8E}" destId="{86B56303-5D29-4E5A-9E74-991F6E7AA93E}" srcOrd="5" destOrd="0" presId="urn:microsoft.com/office/officeart/2005/8/layout/pList1"/>
    <dgm:cxn modelId="{E7001787-413B-4706-A259-EDE55DAA2744}" type="presParOf" srcId="{275C096C-B3D7-41F7-990C-DF7EB625FD8E}" destId="{BEA33FDF-ACF0-40B9-BE93-9635D082E660}" srcOrd="6" destOrd="0" presId="urn:microsoft.com/office/officeart/2005/8/layout/pList1"/>
    <dgm:cxn modelId="{78E9EB4F-B427-444D-9F65-21B05F7132FF}" type="presParOf" srcId="{BEA33FDF-ACF0-40B9-BE93-9635D082E660}" destId="{BD79A1A1-63EB-4265-89D1-C054D7B063DB}" srcOrd="0" destOrd="0" presId="urn:microsoft.com/office/officeart/2005/8/layout/pList1"/>
    <dgm:cxn modelId="{3378A380-1F76-432C-9169-F041ABA19B0B}" type="presParOf" srcId="{BEA33FDF-ACF0-40B9-BE93-9635D082E660}" destId="{1C933CE6-5BE1-4FC2-96AD-55F36083DB4A}" srcOrd="1" destOrd="0" presId="urn:microsoft.com/office/officeart/2005/8/layout/pList1"/>
    <dgm:cxn modelId="{E14A869F-566C-4324-B9FC-AB943E7F4534}" type="presParOf" srcId="{275C096C-B3D7-41F7-990C-DF7EB625FD8E}" destId="{3B6D587E-9DC6-41BF-84E9-66B406E261CC}" srcOrd="7" destOrd="0" presId="urn:microsoft.com/office/officeart/2005/8/layout/pList1"/>
    <dgm:cxn modelId="{8999CB5D-5710-447B-A00C-9336524C2877}" type="presParOf" srcId="{275C096C-B3D7-41F7-990C-DF7EB625FD8E}" destId="{9B655680-0C75-445E-818F-B38AE52019D5}" srcOrd="8" destOrd="0" presId="urn:microsoft.com/office/officeart/2005/8/layout/pList1"/>
    <dgm:cxn modelId="{355D672D-8D8C-44AA-94B6-113017BDF4B2}" type="presParOf" srcId="{9B655680-0C75-445E-818F-B38AE52019D5}" destId="{973836BA-3915-419B-B809-1EA9DEEB7602}" srcOrd="0" destOrd="0" presId="urn:microsoft.com/office/officeart/2005/8/layout/pList1"/>
    <dgm:cxn modelId="{3DDBB68B-5511-4156-871A-08881CDB907F}" type="presParOf" srcId="{9B655680-0C75-445E-818F-B38AE52019D5}" destId="{7B8B2B6E-617B-42A7-8E29-F83EDCD5678F}" srcOrd="1" destOrd="0" presId="urn:microsoft.com/office/officeart/2005/8/layout/pList1"/>
    <dgm:cxn modelId="{543A8834-E336-4C34-8C8D-FE47D7C093FB}" type="presParOf" srcId="{275C096C-B3D7-41F7-990C-DF7EB625FD8E}" destId="{784D2EA2-39E4-458A-9307-C622D2A4C7B4}" srcOrd="9" destOrd="0" presId="urn:microsoft.com/office/officeart/2005/8/layout/pList1"/>
    <dgm:cxn modelId="{8A1B70A3-F4B7-44A1-AF92-D1705C84A779}" type="presParOf" srcId="{275C096C-B3D7-41F7-990C-DF7EB625FD8E}" destId="{D8241511-8454-4768-A1AE-4A176D34CF30}" srcOrd="10" destOrd="0" presId="urn:microsoft.com/office/officeart/2005/8/layout/pList1"/>
    <dgm:cxn modelId="{75B40FF8-6B63-45E7-9F8E-CEC1EAD84167}" type="presParOf" srcId="{D8241511-8454-4768-A1AE-4A176D34CF30}" destId="{62CB5424-AE72-4D33-892D-3D40D106393C}" srcOrd="0" destOrd="0" presId="urn:microsoft.com/office/officeart/2005/8/layout/pList1"/>
    <dgm:cxn modelId="{CCB1E0F2-432A-48E7-B5A6-32E9FFD64771}" type="presParOf" srcId="{D8241511-8454-4768-A1AE-4A176D34CF30}" destId="{8B8F8671-5D43-4588-B3EB-069B432C2846}" srcOrd="1" destOrd="0" presId="urn:microsoft.com/office/officeart/2005/8/layout/pList1"/>
    <dgm:cxn modelId="{C40CA96F-2C63-412E-937A-ED55E4CEBD4E}" type="presParOf" srcId="{275C096C-B3D7-41F7-990C-DF7EB625FD8E}" destId="{34E4A000-ECF6-441E-AE58-72A2B3B2827B}" srcOrd="11" destOrd="0" presId="urn:microsoft.com/office/officeart/2005/8/layout/pList1"/>
    <dgm:cxn modelId="{04289E02-B66F-41C1-8D1D-8FD5273E3B8C}" type="presParOf" srcId="{275C096C-B3D7-41F7-990C-DF7EB625FD8E}" destId="{16A43EA4-6CE0-438C-80B1-213912FD5075}" srcOrd="12" destOrd="0" presId="urn:microsoft.com/office/officeart/2005/8/layout/pList1"/>
    <dgm:cxn modelId="{2F0FA412-C4C7-43DE-9FF4-7B25A09A11A3}" type="presParOf" srcId="{16A43EA4-6CE0-438C-80B1-213912FD5075}" destId="{B3082CB3-9805-4AAE-96D2-B965F1FAE3FF}" srcOrd="0" destOrd="0" presId="urn:microsoft.com/office/officeart/2005/8/layout/pList1"/>
    <dgm:cxn modelId="{9C794F91-4C47-4010-B8A1-3203A02EF116}" type="presParOf" srcId="{16A43EA4-6CE0-438C-80B1-213912FD5075}" destId="{C8339BED-DB7C-43A9-B944-82C8E02D34B2}" srcOrd="1" destOrd="0" presId="urn:microsoft.com/office/officeart/2005/8/layout/pList1"/>
    <dgm:cxn modelId="{67D995BD-B5B0-4BEA-80C3-57E8B5A219EE}" type="presParOf" srcId="{275C096C-B3D7-41F7-990C-DF7EB625FD8E}" destId="{4C39CDEC-9D0B-49A8-BE9F-D7616533E164}" srcOrd="13" destOrd="0" presId="urn:microsoft.com/office/officeart/2005/8/layout/pList1"/>
    <dgm:cxn modelId="{5AC77ED1-6461-42C5-88B3-E36FD38A2206}" type="presParOf" srcId="{275C096C-B3D7-41F7-990C-DF7EB625FD8E}" destId="{76C61950-23BE-4FA7-8E9B-BE0EF296C724}" srcOrd="14" destOrd="0" presId="urn:microsoft.com/office/officeart/2005/8/layout/pList1"/>
    <dgm:cxn modelId="{0DB4809F-8A0F-4EDE-B965-26FA62F41342}" type="presParOf" srcId="{76C61950-23BE-4FA7-8E9B-BE0EF296C724}" destId="{B5A957FE-9AE4-44E4-893F-37DE9EFC80EB}" srcOrd="0" destOrd="0" presId="urn:microsoft.com/office/officeart/2005/8/layout/pList1"/>
    <dgm:cxn modelId="{114FDE3E-719F-438B-86E8-7182AFBCA719}" type="presParOf" srcId="{76C61950-23BE-4FA7-8E9B-BE0EF296C724}" destId="{037E7AA9-3714-4BDD-9F6F-762B3AB1A238}" srcOrd="1" destOrd="0" presId="urn:microsoft.com/office/officeart/2005/8/layout/pList1"/>
  </dgm:cxnLst>
  <dgm:bg>
    <a:noFill/>
  </dgm:bg>
  <dgm:whole/>
  <dgm:extLst>
    <a:ext uri="http://schemas.microsoft.com/office/drawing/2008/diagram">
      <dsp:dataModelExt xmlns:dsp="http://schemas.microsoft.com/office/drawing/2008/diagram" relId="rId7" minVer="http://schemas.openxmlformats.org/drawingml/2006/main"/>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46702-CBB8-412D-AAE2-D07712DFF752}">
      <dsp:nvSpPr>
        <dsp:cNvPr id="0" name=""/>
        <dsp:cNvSpPr/>
      </dsp:nvSpPr>
      <dsp:spPr>
        <a:xfrm>
          <a:off x="275972" y="107860"/>
          <a:ext cx="2653996" cy="1828537"/>
        </a:xfrm>
        <a:prstGeom prst="roundRect">
          <a:avLst/>
        </a:prstGeom>
        <a:blipFill rotWithShape="1">
          <a:blip xmlns:r="http://schemas.openxmlformats.org/officeDocument/2006/relationships" r:embed="rId1"/>
          <a:stretch>
            <a:fillRect l="-5000" r="-5000"/>
          </a:stretch>
        </a:blipFill>
        <a:ln>
          <a:noFill/>
        </a:ln>
        <a:effectLst/>
      </dsp:spPr>
      <dsp:style>
        <a:lnRef idx="0">
          <a:scrgbClr r="0" g="0" b="0"/>
        </a:lnRef>
        <a:fillRef idx="3">
          <a:scrgbClr r="0" g="0" b="0"/>
        </a:fillRef>
        <a:effectRef idx="2">
          <a:scrgbClr r="0" g="0" b="0"/>
        </a:effectRef>
        <a:fontRef idx="minor">
          <a:schemeClr val="lt1"/>
        </a:fontRef>
      </dsp:style>
    </dsp:sp>
    <dsp:sp modelId="{7219E861-3FC7-49EB-8399-6577724D0840}">
      <dsp:nvSpPr>
        <dsp:cNvPr id="0" name=""/>
        <dsp:cNvSpPr/>
      </dsp:nvSpPr>
      <dsp:spPr>
        <a:xfrm>
          <a:off x="394705" y="1975101"/>
          <a:ext cx="2397922" cy="889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lang="en-US" sz="1100" b="0" i="0" kern="1200"/>
            <a:t>As the largest funder of particle physics in the U.S. (</a:t>
          </a:r>
          <a:r>
            <a:rPr lang="en-US" sz="1100" b="1" i="0" kern="1200"/>
            <a:t>~85%</a:t>
          </a:r>
          <a:r>
            <a:rPr lang="en-US" sz="1100" b="0" i="0" kern="1200"/>
            <a:t>), HEP also supports international experiments in Canada, Chile, Japan, and Switzerland</a:t>
          </a:r>
          <a:endParaRPr lang="en-US" sz="1100" kern="1200"/>
        </a:p>
      </dsp:txBody>
      <dsp:txXfrm>
        <a:off x="394705" y="1975101"/>
        <a:ext cx="2397922" cy="889629"/>
      </dsp:txXfrm>
    </dsp:sp>
    <dsp:sp modelId="{973D72ED-1E88-4FA7-A201-BC7FB8A7EF7C}">
      <dsp:nvSpPr>
        <dsp:cNvPr id="0" name=""/>
        <dsp:cNvSpPr/>
      </dsp:nvSpPr>
      <dsp:spPr>
        <a:xfrm>
          <a:off x="3300596" y="2943869"/>
          <a:ext cx="2397922" cy="1841027"/>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48A0C1D-2144-4195-B29D-4587DF849927}">
      <dsp:nvSpPr>
        <dsp:cNvPr id="0" name=""/>
        <dsp:cNvSpPr/>
      </dsp:nvSpPr>
      <dsp:spPr>
        <a:xfrm>
          <a:off x="3333903" y="4783315"/>
          <a:ext cx="2397922" cy="554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kern="1200"/>
            <a:t>Research: </a:t>
          </a:r>
          <a:r>
            <a:rPr lang="en-US" sz="1400" b="1" kern="1200"/>
            <a:t>35%, $430.6M</a:t>
          </a:r>
        </a:p>
      </dsp:txBody>
      <dsp:txXfrm>
        <a:off x="3333903" y="4783315"/>
        <a:ext cx="2397922" cy="554390"/>
      </dsp:txXfrm>
    </dsp:sp>
    <dsp:sp modelId="{AEBB4AA3-B2B8-455F-A169-77F9138E1B43}">
      <dsp:nvSpPr>
        <dsp:cNvPr id="0" name=""/>
        <dsp:cNvSpPr/>
      </dsp:nvSpPr>
      <dsp:spPr>
        <a:xfrm>
          <a:off x="466736" y="2934204"/>
          <a:ext cx="2424586" cy="1820359"/>
        </a:xfrm>
        <a:prstGeom prst="roundRect">
          <a:avLst/>
        </a:prstGeom>
        <a:blipFill rotWithShape="1">
          <a:blip xmlns:r="http://schemas.openxmlformats.org/officeDocument/2006/relationships" r:embed="rId2"/>
          <a:srcRect/>
          <a:stretch>
            <a:fillRect l="-5000" r="-5000"/>
          </a:stretch>
        </a:blipFill>
        <a:ln>
          <a:noFill/>
        </a:ln>
        <a:effectLst/>
      </dsp:spPr>
      <dsp:style>
        <a:lnRef idx="0">
          <a:scrgbClr r="0" g="0" b="0"/>
        </a:lnRef>
        <a:fillRef idx="3">
          <a:scrgbClr r="0" g="0" b="0"/>
        </a:fillRef>
        <a:effectRef idx="2">
          <a:scrgbClr r="0" g="0" b="0"/>
        </a:effectRef>
        <a:fontRef idx="minor">
          <a:schemeClr val="lt1"/>
        </a:fontRef>
      </dsp:style>
    </dsp:sp>
    <dsp:sp modelId="{9850B54B-31F8-496E-AD17-1D5A60D8D926}">
      <dsp:nvSpPr>
        <dsp:cNvPr id="0" name=""/>
        <dsp:cNvSpPr/>
      </dsp:nvSpPr>
      <dsp:spPr>
        <a:xfrm>
          <a:off x="483066" y="4785323"/>
          <a:ext cx="2397922" cy="489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b="1" kern="1200"/>
            <a:t>~30% </a:t>
          </a:r>
          <a:r>
            <a:rPr lang="en-US" sz="1400" kern="1200"/>
            <a:t>of Research to Universities</a:t>
          </a:r>
        </a:p>
      </dsp:txBody>
      <dsp:txXfrm>
        <a:off x="483066" y="4785323"/>
        <a:ext cx="2397922" cy="489607"/>
      </dsp:txXfrm>
    </dsp:sp>
    <dsp:sp modelId="{BD79A1A1-63EB-4265-89D1-C054D7B063DB}">
      <dsp:nvSpPr>
        <dsp:cNvPr id="0" name=""/>
        <dsp:cNvSpPr/>
      </dsp:nvSpPr>
      <dsp:spPr>
        <a:xfrm>
          <a:off x="6140057" y="99141"/>
          <a:ext cx="2653996" cy="1866784"/>
        </a:xfrm>
        <a:prstGeom prst="roundRect">
          <a:avLst/>
        </a:prstGeom>
        <a:blipFill rotWithShape="1">
          <a:blip xmlns:r="http://schemas.openxmlformats.org/officeDocument/2006/relationships" r:embed="rId3"/>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C933CE6-5BE1-4FC2-96AD-55F36083DB4A}">
      <dsp:nvSpPr>
        <dsp:cNvPr id="0" name=""/>
        <dsp:cNvSpPr/>
      </dsp:nvSpPr>
      <dsp:spPr>
        <a:xfrm>
          <a:off x="6260660" y="1946685"/>
          <a:ext cx="2397922" cy="678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0" numCol="1" spcCol="1270" anchor="t" anchorCtr="0">
          <a:noAutofit/>
        </a:bodyPr>
        <a:lstStyle/>
        <a:p>
          <a:pPr marL="0" lvl="0" indent="0" algn="ctr" defTabSz="222250">
            <a:lnSpc>
              <a:spcPct val="90000"/>
            </a:lnSpc>
            <a:spcBef>
              <a:spcPct val="0"/>
            </a:spcBef>
            <a:spcAft>
              <a:spcPct val="35000"/>
            </a:spcAft>
            <a:buNone/>
          </a:pPr>
          <a:endParaRPr lang="en-US" sz="500" b="0" i="0" kern="1200"/>
        </a:p>
        <a:p>
          <a:pPr marL="0" lvl="0" indent="0" algn="ctr" defTabSz="222250">
            <a:lnSpc>
              <a:spcPct val="90000"/>
            </a:lnSpc>
            <a:spcBef>
              <a:spcPct val="0"/>
            </a:spcBef>
            <a:spcAft>
              <a:spcPct val="35000"/>
            </a:spcAft>
            <a:buNone/>
          </a:pPr>
          <a:r>
            <a:rPr lang="en-US" sz="1100" b="0" i="1" kern="1200"/>
            <a:t>Snowmass 2022</a:t>
          </a:r>
        </a:p>
        <a:p>
          <a:pPr marL="0" lvl="0" indent="0" algn="ctr" defTabSz="222250">
            <a:lnSpc>
              <a:spcPct val="90000"/>
            </a:lnSpc>
            <a:spcBef>
              <a:spcPct val="0"/>
            </a:spcBef>
            <a:spcAft>
              <a:spcPct val="35000"/>
            </a:spcAft>
            <a:buNone/>
          </a:pPr>
          <a:r>
            <a:rPr lang="en-US" sz="1100" b="1" kern="1200"/>
            <a:t>1,003</a:t>
          </a:r>
          <a:r>
            <a:rPr lang="en-US" sz="1100" b="0" kern="1200"/>
            <a:t> Ph.D. Scientists and </a:t>
          </a:r>
          <a:br>
            <a:rPr lang="en-US" sz="1100" b="0" kern="1200"/>
          </a:br>
          <a:r>
            <a:rPr lang="en-US" sz="1100" b="1" kern="1200"/>
            <a:t>448</a:t>
          </a:r>
          <a:r>
            <a:rPr lang="en-US" sz="1100" b="0" kern="1200"/>
            <a:t> Grad Students </a:t>
          </a:r>
          <a:r>
            <a:rPr lang="en-US" sz="1100" kern="1200"/>
            <a:t>Supported</a:t>
          </a:r>
        </a:p>
      </dsp:txBody>
      <dsp:txXfrm>
        <a:off x="6260660" y="1946685"/>
        <a:ext cx="2397922" cy="678680"/>
      </dsp:txXfrm>
    </dsp:sp>
    <dsp:sp modelId="{973836BA-3915-419B-B809-1EA9DEEB7602}">
      <dsp:nvSpPr>
        <dsp:cNvPr id="0" name=""/>
        <dsp:cNvSpPr/>
      </dsp:nvSpPr>
      <dsp:spPr>
        <a:xfrm>
          <a:off x="3153514" y="153272"/>
          <a:ext cx="2653996" cy="1806893"/>
        </a:xfrm>
        <a:prstGeom prst="roundRect">
          <a:avLst/>
        </a:prstGeom>
        <a:blipFill rotWithShape="1">
          <a:blip xmlns:r="http://schemas.openxmlformats.org/officeDocument/2006/relationships" r:embed="rId4">
            <a:extLst>
              <a:ext uri="{28A0092B-C50C-407E-A947-70E740481C1C}">
                <a14:useLocalDpi xmlns:a14="http://schemas.microsoft.com/office/drawing/2010/main"/>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B8B2B6E-617B-42A7-8E29-F83EDCD5678F}">
      <dsp:nvSpPr>
        <dsp:cNvPr id="0" name=""/>
        <dsp:cNvSpPr/>
      </dsp:nvSpPr>
      <dsp:spPr>
        <a:xfrm>
          <a:off x="2986391" y="2051108"/>
          <a:ext cx="2898991" cy="639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0"/>
            </a:spcAft>
            <a:buNone/>
          </a:pPr>
          <a:r>
            <a:rPr lang="en-US" sz="1100" kern="1200"/>
            <a:t>Funding at </a:t>
          </a:r>
          <a:r>
            <a:rPr lang="en-US" sz="1100" b="1" kern="1200"/>
            <a:t>12</a:t>
          </a:r>
          <a:r>
            <a:rPr lang="en-US" sz="1100" kern="1200"/>
            <a:t> DOE National Labs, and </a:t>
          </a:r>
          <a:r>
            <a:rPr lang="en-US" sz="1100" b="1" kern="1200"/>
            <a:t>&gt;175 </a:t>
          </a:r>
          <a:r>
            <a:rPr lang="en-US" sz="1100" b="0" kern="1200"/>
            <a:t>Academic Institutions, Small Businesses, Non-Profits, and Other Federal Agencies</a:t>
          </a:r>
          <a:endParaRPr lang="en-US" sz="1100" kern="1200"/>
        </a:p>
      </dsp:txBody>
      <dsp:txXfrm>
        <a:off x="2986391" y="2051108"/>
        <a:ext cx="2898991" cy="639047"/>
      </dsp:txXfrm>
    </dsp:sp>
    <dsp:sp modelId="{62CB5424-AE72-4D33-892D-3D40D106393C}">
      <dsp:nvSpPr>
        <dsp:cNvPr id="0" name=""/>
        <dsp:cNvSpPr/>
      </dsp:nvSpPr>
      <dsp:spPr>
        <a:xfrm>
          <a:off x="6264008" y="2902346"/>
          <a:ext cx="2450292" cy="1824373"/>
        </a:xfrm>
        <a:prstGeom prst="roundRect">
          <a:avLst/>
        </a:prstGeom>
        <a:blipFill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4000" r="-4000"/>
          </a:stretch>
        </a:blipFill>
        <a:ln>
          <a:noFill/>
        </a:ln>
        <a:effectLst/>
      </dsp:spPr>
      <dsp:style>
        <a:lnRef idx="0">
          <a:scrgbClr r="0" g="0" b="0"/>
        </a:lnRef>
        <a:fillRef idx="3">
          <a:scrgbClr r="0" g="0" b="0"/>
        </a:fillRef>
        <a:effectRef idx="2">
          <a:scrgbClr r="0" g="0" b="0"/>
        </a:effectRef>
        <a:fontRef idx="minor">
          <a:schemeClr val="lt1"/>
        </a:fontRef>
      </dsp:style>
    </dsp:sp>
    <dsp:sp modelId="{8B8F8671-5D43-4588-B3EB-069B432C2846}">
      <dsp:nvSpPr>
        <dsp:cNvPr id="0" name=""/>
        <dsp:cNvSpPr/>
      </dsp:nvSpPr>
      <dsp:spPr>
        <a:xfrm>
          <a:off x="6086310" y="4743227"/>
          <a:ext cx="2747227" cy="71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i="1" kern="1200"/>
            <a:t>VCR Operations in Chile</a:t>
          </a:r>
        </a:p>
        <a:p>
          <a:pPr marL="0" lvl="0" indent="0" algn="ctr" defTabSz="533400">
            <a:lnSpc>
              <a:spcPct val="90000"/>
            </a:lnSpc>
            <a:spcBef>
              <a:spcPct val="0"/>
            </a:spcBef>
            <a:spcAft>
              <a:spcPct val="35000"/>
            </a:spcAft>
            <a:buNone/>
          </a:pPr>
          <a:r>
            <a:rPr lang="en-US" sz="1400" kern="1200"/>
            <a:t>Facility Operations:  32</a:t>
          </a:r>
          <a:r>
            <a:rPr lang="en-US" sz="1400" b="1" kern="1200"/>
            <a:t>%, $392.1M </a:t>
          </a:r>
        </a:p>
      </dsp:txBody>
      <dsp:txXfrm>
        <a:off x="6086310" y="4743227"/>
        <a:ext cx="2747227" cy="710724"/>
      </dsp:txXfrm>
    </dsp:sp>
    <dsp:sp modelId="{B3082CB3-9805-4AAE-96D2-B965F1FAE3FF}">
      <dsp:nvSpPr>
        <dsp:cNvPr id="0" name=""/>
        <dsp:cNvSpPr/>
      </dsp:nvSpPr>
      <dsp:spPr>
        <a:xfrm>
          <a:off x="9148149" y="2873184"/>
          <a:ext cx="2525299" cy="1828768"/>
        </a:xfrm>
        <a:prstGeom prst="roundRect">
          <a:avLst/>
        </a:prstGeom>
        <a:blipFill>
          <a:blip xmlns:r="http://schemas.openxmlformats.org/officeDocument/2006/relationships" r:embed="rId6"/>
          <a:srcRect/>
          <a:stretch>
            <a:fillRect t="-5000" b="-5000"/>
          </a:stretch>
        </a:blipFill>
        <a:ln>
          <a:noFill/>
        </a:ln>
        <a:effectLst/>
      </dsp:spPr>
      <dsp:style>
        <a:lnRef idx="0">
          <a:scrgbClr r="0" g="0" b="0"/>
        </a:lnRef>
        <a:fillRef idx="3">
          <a:scrgbClr r="0" g="0" b="0"/>
        </a:fillRef>
        <a:effectRef idx="2">
          <a:scrgbClr r="0" g="0" b="0"/>
        </a:effectRef>
        <a:fontRef idx="minor">
          <a:schemeClr val="lt1"/>
        </a:fontRef>
      </dsp:style>
    </dsp:sp>
    <dsp:sp modelId="{C8339BED-DB7C-43A9-B944-82C8E02D34B2}">
      <dsp:nvSpPr>
        <dsp:cNvPr id="0" name=""/>
        <dsp:cNvSpPr/>
      </dsp:nvSpPr>
      <dsp:spPr>
        <a:xfrm>
          <a:off x="9131724" y="4761651"/>
          <a:ext cx="2622990" cy="704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ts val="600"/>
            </a:spcAft>
            <a:buNone/>
          </a:pPr>
          <a:r>
            <a:rPr lang="en-US" sz="1100" i="1" kern="1200"/>
            <a:t>Outfitting of DUNE caverns at SURF for first far detector cryostat</a:t>
          </a:r>
        </a:p>
        <a:p>
          <a:pPr marL="0" lvl="0" indent="0" algn="ctr" defTabSz="488950">
            <a:lnSpc>
              <a:spcPct val="90000"/>
            </a:lnSpc>
            <a:spcBef>
              <a:spcPct val="0"/>
            </a:spcBef>
            <a:spcAft>
              <a:spcPts val="600"/>
            </a:spcAft>
            <a:buNone/>
          </a:pPr>
          <a:r>
            <a:rPr lang="en-US" sz="1400" kern="1200"/>
            <a:t>Projects:  </a:t>
          </a:r>
          <a:r>
            <a:rPr lang="en-US" sz="1400" b="1" kern="1200"/>
            <a:t>33%, $</a:t>
          </a:r>
          <a:r>
            <a:rPr lang="en-US" sz="1400" b="1" kern="1200">
              <a:latin typeface="AvenirNext LT Pro Bold"/>
              <a:cs typeface="Arial"/>
            </a:rPr>
            <a:t>412.4M</a:t>
          </a:r>
          <a:endParaRPr lang="en-US" sz="1400" b="1" kern="1200"/>
        </a:p>
      </dsp:txBody>
      <dsp:txXfrm>
        <a:off x="9131724" y="4761651"/>
        <a:ext cx="2622990" cy="704088"/>
      </dsp:txXfrm>
    </dsp:sp>
    <dsp:sp modelId="{B5A957FE-9AE4-44E4-893F-37DE9EFC80EB}">
      <dsp:nvSpPr>
        <dsp:cNvPr id="0" name=""/>
        <dsp:cNvSpPr/>
      </dsp:nvSpPr>
      <dsp:spPr>
        <a:xfrm>
          <a:off x="9198415" y="80310"/>
          <a:ext cx="2653996" cy="1821532"/>
        </a:xfrm>
        <a:prstGeom prst="roundRect">
          <a:avLst/>
        </a:prstGeom>
        <a:blipFill rotWithShape="1">
          <a:blip xmlns:r="http://schemas.openxmlformats.org/officeDocument/2006/relationships" r:embed="rId7"/>
          <a:srcRect/>
          <a:stretch>
            <a:fillRect l="-16000" r="-16000"/>
          </a:stretch>
        </a:blipFill>
        <a:ln>
          <a:noFill/>
        </a:ln>
        <a:effectLst/>
      </dsp:spPr>
      <dsp:style>
        <a:lnRef idx="0">
          <a:scrgbClr r="0" g="0" b="0"/>
        </a:lnRef>
        <a:fillRef idx="3">
          <a:scrgbClr r="0" g="0" b="0"/>
        </a:fillRef>
        <a:effectRef idx="2">
          <a:scrgbClr r="0" g="0" b="0"/>
        </a:effectRef>
        <a:fontRef idx="minor">
          <a:schemeClr val="lt1"/>
        </a:fontRef>
      </dsp:style>
    </dsp:sp>
    <dsp:sp modelId="{037E7AA9-3714-4BDD-9F6F-762B3AB1A238}">
      <dsp:nvSpPr>
        <dsp:cNvPr id="0" name=""/>
        <dsp:cNvSpPr/>
      </dsp:nvSpPr>
      <dsp:spPr>
        <a:xfrm>
          <a:off x="9410427" y="1883543"/>
          <a:ext cx="2397922" cy="875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lang="en-US" sz="1100" b="0" kern="1200"/>
            <a:t>HEP supports </a:t>
          </a:r>
          <a:r>
            <a:rPr lang="en-US" sz="1100" b="1" kern="1200"/>
            <a:t>3</a:t>
          </a:r>
          <a:r>
            <a:rPr lang="en-US" sz="1100" b="0" kern="1200"/>
            <a:t> SC User Facilities and </a:t>
          </a:r>
          <a:r>
            <a:rPr lang="en-US" sz="1100" b="1" kern="1200"/>
            <a:t>2387</a:t>
          </a:r>
          <a:r>
            <a:rPr lang="en-US" sz="1100" b="0" kern="1200"/>
            <a:t> Users at BNL, FNAL, and SLAC</a:t>
          </a:r>
          <a:endParaRPr lang="en-US" sz="1100" kern="1200"/>
        </a:p>
      </dsp:txBody>
      <dsp:txXfrm>
        <a:off x="9410427" y="1883543"/>
        <a:ext cx="2397922" cy="875483"/>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0.00517</cdr:x>
      <cdr:y>0.12919</cdr:y>
    </cdr:from>
    <cdr:to>
      <cdr:x>0.02696</cdr:x>
      <cdr:y>0.70513</cdr:y>
    </cdr:to>
    <cdr:sp macro="" textlink="">
      <cdr:nvSpPr>
        <cdr:cNvPr id="2" name="TextBox 1">
          <a:extLst xmlns:a="http://schemas.openxmlformats.org/drawingml/2006/main">
            <a:ext uri="{FF2B5EF4-FFF2-40B4-BE49-F238E27FC236}">
              <a16:creationId xmlns:a16="http://schemas.microsoft.com/office/drawing/2014/main" id="{161DF7C1-C043-4862-B817-9A050B5BB8E7}"/>
            </a:ext>
          </a:extLst>
        </cdr:cNvPr>
        <cdr:cNvSpPr txBox="1"/>
      </cdr:nvSpPr>
      <cdr:spPr>
        <a:xfrm xmlns:a="http://schemas.openxmlformats.org/drawingml/2006/main" rot="16200000">
          <a:off x="-785104" y="1284699"/>
          <a:ext cx="1952764" cy="25943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cs typeface="Calibri" panose="020F0502020204030204" pitchFamily="34" charset="0"/>
            </a:rPr>
            <a:t>HEP Funding ($B)</a:t>
          </a:r>
        </a:p>
      </cdr:txBody>
    </cdr:sp>
  </cdr:relSizeAnchor>
  <cdr:relSizeAnchor xmlns:cdr="http://schemas.openxmlformats.org/drawingml/2006/chartDrawing">
    <cdr:from>
      <cdr:x>0.49374</cdr:x>
      <cdr:y>0.21965</cdr:y>
    </cdr:from>
    <cdr:to>
      <cdr:x>0.68876</cdr:x>
      <cdr:y>0.3681</cdr:y>
    </cdr:to>
    <cdr:sp macro="" textlink="">
      <cdr:nvSpPr>
        <cdr:cNvPr id="3" name="TextBox 10">
          <a:extLst xmlns:a="http://schemas.openxmlformats.org/drawingml/2006/main">
            <a:ext uri="{FF2B5EF4-FFF2-40B4-BE49-F238E27FC236}">
              <a16:creationId xmlns:a16="http://schemas.microsoft.com/office/drawing/2014/main" id="{D5114086-741E-7BFF-F509-EBE207934608}"/>
            </a:ext>
          </a:extLst>
        </cdr:cNvPr>
        <cdr:cNvSpPr txBox="1"/>
      </cdr:nvSpPr>
      <cdr:spPr>
        <a:xfrm xmlns:a="http://schemas.openxmlformats.org/drawingml/2006/main">
          <a:off x="5580733" y="1138490"/>
          <a:ext cx="2204321" cy="769441"/>
        </a:xfrm>
        <a:prstGeom xmlns:a="http://schemas.openxmlformats.org/drawingml/2006/main" prst="rect">
          <a:avLst/>
        </a:prstGeom>
        <a:solidFill xmlns:a="http://schemas.openxmlformats.org/drawingml/2006/main">
          <a:schemeClr val="accent4">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xmlns:a="http://schemas.openxmlformats.org/drawingml/2006/main">
          <a:r>
            <a:rPr lang="en-US" b="1" dirty="0">
              <a:latin typeface="+mn-lt"/>
            </a:rPr>
            <a:t>High Scenario</a:t>
          </a:r>
          <a:r>
            <a:rPr lang="en-US" dirty="0">
              <a:latin typeface="+mn-lt"/>
            </a:rPr>
            <a:t>: Follows </a:t>
          </a:r>
          <a:br>
            <a:rPr lang="en-US" dirty="0">
              <a:latin typeface="+mn-lt"/>
            </a:rPr>
          </a:br>
          <a:r>
            <a:rPr lang="en-US" dirty="0">
              <a:latin typeface="+mn-lt"/>
            </a:rPr>
            <a:t>FY 2022 Chips &amp; Science Act Authorization, then </a:t>
          </a:r>
          <a:r>
            <a:rPr lang="en-US" b="1" dirty="0">
              <a:latin typeface="+mn-lt"/>
            </a:rPr>
            <a:t>+3%</a:t>
          </a:r>
          <a:r>
            <a:rPr lang="en-US" dirty="0">
              <a:latin typeface="+mn-lt"/>
            </a:rPr>
            <a:t> inflation through FY 2035</a:t>
          </a:r>
        </a:p>
      </cdr:txBody>
    </cdr:sp>
  </cdr:relSizeAnchor>
  <cdr:relSizeAnchor xmlns:cdr="http://schemas.openxmlformats.org/drawingml/2006/chartDrawing">
    <cdr:from>
      <cdr:x>0.7512</cdr:x>
      <cdr:y>0.52656</cdr:y>
    </cdr:from>
    <cdr:to>
      <cdr:x>0.94919</cdr:x>
      <cdr:y>0.67501</cdr:y>
    </cdr:to>
    <cdr:sp macro="" textlink="">
      <cdr:nvSpPr>
        <cdr:cNvPr id="5" name="TextBox 10">
          <a:extLst xmlns:a="http://schemas.openxmlformats.org/drawingml/2006/main">
            <a:ext uri="{FF2B5EF4-FFF2-40B4-BE49-F238E27FC236}">
              <a16:creationId xmlns:a16="http://schemas.microsoft.com/office/drawing/2014/main" id="{D5114086-741E-7BFF-F509-EBE207934608}"/>
            </a:ext>
          </a:extLst>
        </cdr:cNvPr>
        <cdr:cNvSpPr txBox="1"/>
      </cdr:nvSpPr>
      <cdr:spPr>
        <a:xfrm xmlns:a="http://schemas.openxmlformats.org/drawingml/2006/main">
          <a:off x="8490830" y="2729266"/>
          <a:ext cx="2237865" cy="769441"/>
        </a:xfrm>
        <a:prstGeom xmlns:a="http://schemas.openxmlformats.org/drawingml/2006/main" prst="rect">
          <a:avLst/>
        </a:prstGeom>
        <a:solidFill xmlns:a="http://schemas.openxmlformats.org/drawingml/2006/main">
          <a:schemeClr val="tx2">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xmlns:a="http://schemas.openxmlformats.org/drawingml/2006/main">
          <a:r>
            <a:rPr lang="en-US" b="1" dirty="0">
              <a:latin typeface="+mn-lt"/>
            </a:rPr>
            <a:t>Low Scenario</a:t>
          </a:r>
          <a:r>
            <a:rPr lang="en-US" dirty="0">
              <a:latin typeface="+mn-lt"/>
            </a:rPr>
            <a:t>: Begins with FY 2024 President’s Budget Request, then </a:t>
          </a:r>
          <a:r>
            <a:rPr lang="en-US" b="1" dirty="0">
              <a:latin typeface="+mn-lt"/>
            </a:rPr>
            <a:t>+2% </a:t>
          </a:r>
          <a:r>
            <a:rPr lang="en-US" dirty="0">
              <a:latin typeface="+mn-lt"/>
            </a:rPr>
            <a:t>inflation through FY 2035</a:t>
          </a:r>
        </a:p>
      </cdr:txBody>
    </cdr:sp>
  </cdr:relSizeAnchor>
  <cdr:relSizeAnchor xmlns:cdr="http://schemas.openxmlformats.org/drawingml/2006/chartDrawing">
    <cdr:from>
      <cdr:x>0.63805</cdr:x>
      <cdr:y>0.05296</cdr:y>
    </cdr:from>
    <cdr:to>
      <cdr:x>0.84672</cdr:x>
      <cdr:y>0.20141</cdr:y>
    </cdr:to>
    <cdr:sp macro="" textlink="">
      <cdr:nvSpPr>
        <cdr:cNvPr id="4" name="TextBox 10">
          <a:extLst xmlns:a="http://schemas.openxmlformats.org/drawingml/2006/main">
            <a:ext uri="{FF2B5EF4-FFF2-40B4-BE49-F238E27FC236}">
              <a16:creationId xmlns:a16="http://schemas.microsoft.com/office/drawing/2014/main" id="{C09191A5-7744-290E-49EA-6C86586FC304}"/>
            </a:ext>
          </a:extLst>
        </cdr:cNvPr>
        <cdr:cNvSpPr txBox="1"/>
      </cdr:nvSpPr>
      <cdr:spPr>
        <a:xfrm xmlns:a="http://schemas.openxmlformats.org/drawingml/2006/main">
          <a:off x="7211890" y="274503"/>
          <a:ext cx="2358608" cy="769441"/>
        </a:xfrm>
        <a:prstGeom xmlns:a="http://schemas.openxmlformats.org/drawingml/2006/main" prst="rect">
          <a:avLst/>
        </a:prstGeom>
        <a:solidFill xmlns:a="http://schemas.openxmlformats.org/drawingml/2006/main">
          <a:schemeClr val="accent5">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t>Overtop</a:t>
          </a:r>
          <a:r>
            <a:rPr lang="en-US" b="1" dirty="0">
              <a:latin typeface="+mn-lt"/>
            </a:rPr>
            <a:t> Scenario</a:t>
          </a:r>
          <a:r>
            <a:rPr lang="en-US" dirty="0">
              <a:latin typeface="+mn-lt"/>
            </a:rPr>
            <a:t>: Follows FY 2022 Chips &amp; Science Act Authorization, then </a:t>
          </a:r>
          <a:r>
            <a:rPr lang="en-US" b="1" dirty="0">
              <a:latin typeface="+mn-lt"/>
            </a:rPr>
            <a:t>+5.7% </a:t>
          </a:r>
          <a:r>
            <a:rPr lang="en-US" dirty="0">
              <a:latin typeface="+mn-lt"/>
            </a:rPr>
            <a:t>inflation through FY 2035</a:t>
          </a:r>
        </a:p>
      </cdr:txBody>
    </cdr:sp>
  </cdr:relSizeAnchor>
  <cdr:relSizeAnchor xmlns:cdr="http://schemas.openxmlformats.org/drawingml/2006/chartDrawing">
    <cdr:from>
      <cdr:x>0.71324</cdr:x>
      <cdr:y>0.36145</cdr:y>
    </cdr:from>
    <cdr:to>
      <cdr:x>0.84195</cdr:x>
      <cdr:y>0.48745</cdr:y>
    </cdr:to>
    <cdr:sp macro="" textlink="">
      <cdr:nvSpPr>
        <cdr:cNvPr id="6" name="Arrow: Left-Right 5">
          <a:extLst xmlns:a="http://schemas.openxmlformats.org/drawingml/2006/main">
            <a:ext uri="{FF2B5EF4-FFF2-40B4-BE49-F238E27FC236}">
              <a16:creationId xmlns:a16="http://schemas.microsoft.com/office/drawing/2014/main" id="{E1066ADC-AEEA-4E94-05EB-532C46854C1E}"/>
            </a:ext>
          </a:extLst>
        </cdr:cNvPr>
        <cdr:cNvSpPr/>
      </cdr:nvSpPr>
      <cdr:spPr>
        <a:xfrm xmlns:a="http://schemas.openxmlformats.org/drawingml/2006/main" rot="21230133">
          <a:off x="8061732" y="1873487"/>
          <a:ext cx="1454821" cy="653074"/>
        </a:xfrm>
        <a:prstGeom xmlns:a="http://schemas.openxmlformats.org/drawingml/2006/main" prst="leftRightArrow">
          <a:avLst/>
        </a:prstGeom>
        <a:solidFill xmlns:a="http://schemas.openxmlformats.org/drawingml/2006/main">
          <a:srgbClr val="FF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300" b="1" dirty="0">
              <a:solidFill>
                <a:schemeClr val="tx1"/>
              </a:solidFill>
            </a:rPr>
            <a:t>+$3.566B</a:t>
          </a:r>
        </a:p>
      </cdr:txBody>
    </cdr:sp>
  </cdr:relSizeAnchor>
  <cdr:relSizeAnchor xmlns:cdr="http://schemas.openxmlformats.org/drawingml/2006/chartDrawing">
    <cdr:from>
      <cdr:x>0.84547</cdr:x>
      <cdr:y>0.16967</cdr:y>
    </cdr:from>
    <cdr:to>
      <cdr:x>0.97418</cdr:x>
      <cdr:y>0.29567</cdr:y>
    </cdr:to>
    <cdr:sp macro="" textlink="">
      <cdr:nvSpPr>
        <cdr:cNvPr id="7" name="Arrow: Left-Right 6">
          <a:extLst xmlns:a="http://schemas.openxmlformats.org/drawingml/2006/main">
            <a:ext uri="{FF2B5EF4-FFF2-40B4-BE49-F238E27FC236}">
              <a16:creationId xmlns:a16="http://schemas.microsoft.com/office/drawing/2014/main" id="{09D8F1D9-62C3-917A-28D8-369CD6235B4A}"/>
            </a:ext>
          </a:extLst>
        </cdr:cNvPr>
        <cdr:cNvSpPr/>
      </cdr:nvSpPr>
      <cdr:spPr>
        <a:xfrm xmlns:a="http://schemas.openxmlformats.org/drawingml/2006/main" rot="20653818">
          <a:off x="9556390" y="879455"/>
          <a:ext cx="1454821" cy="653074"/>
        </a:xfrm>
        <a:prstGeom xmlns:a="http://schemas.openxmlformats.org/drawingml/2006/main" prst="leftRightArrow">
          <a:avLst/>
        </a:prstGeom>
        <a:solidFill xmlns:a="http://schemas.openxmlformats.org/drawingml/2006/main">
          <a:srgbClr val="FF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1300" b="1" dirty="0">
              <a:solidFill>
                <a:schemeClr val="tx1"/>
              </a:solidFill>
            </a:rPr>
            <a:t>+$1.851B</a:t>
          </a:r>
        </a:p>
      </cdr:txBody>
    </cdr:sp>
  </cdr:relSizeAnchor>
</c:userShapes>
</file>

<file path=ppt/drawings/drawing2.xml><?xml version="1.0" encoding="utf-8"?>
<c:userShapes xmlns:c="http://schemas.openxmlformats.org/drawingml/2006/chart">
  <cdr:relSizeAnchor xmlns:cdr="http://schemas.openxmlformats.org/drawingml/2006/chartDrawing">
    <cdr:from>
      <cdr:x>0.00517</cdr:x>
      <cdr:y>0.12919</cdr:y>
    </cdr:from>
    <cdr:to>
      <cdr:x>0.02696</cdr:x>
      <cdr:y>0.70513</cdr:y>
    </cdr:to>
    <cdr:sp macro="" textlink="">
      <cdr:nvSpPr>
        <cdr:cNvPr id="2" name="TextBox 1">
          <a:extLst xmlns:a="http://schemas.openxmlformats.org/drawingml/2006/main">
            <a:ext uri="{FF2B5EF4-FFF2-40B4-BE49-F238E27FC236}">
              <a16:creationId xmlns:a16="http://schemas.microsoft.com/office/drawing/2014/main" id="{161DF7C1-C043-4862-B817-9A050B5BB8E7}"/>
            </a:ext>
          </a:extLst>
        </cdr:cNvPr>
        <cdr:cNvSpPr txBox="1"/>
      </cdr:nvSpPr>
      <cdr:spPr>
        <a:xfrm xmlns:a="http://schemas.openxmlformats.org/drawingml/2006/main" rot="16200000">
          <a:off x="-785104" y="1284699"/>
          <a:ext cx="1952764" cy="25943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cs typeface="Calibri" panose="020F0502020204030204" pitchFamily="34" charset="0"/>
            </a:rPr>
            <a:t>HEP Funding ($B)</a:t>
          </a:r>
        </a:p>
      </cdr:txBody>
    </cdr:sp>
  </cdr:relSizeAnchor>
  <cdr:relSizeAnchor xmlns:cdr="http://schemas.openxmlformats.org/drawingml/2006/chartDrawing">
    <cdr:from>
      <cdr:x>0.49374</cdr:x>
      <cdr:y>0.21965</cdr:y>
    </cdr:from>
    <cdr:to>
      <cdr:x>0.68876</cdr:x>
      <cdr:y>0.3681</cdr:y>
    </cdr:to>
    <cdr:sp macro="" textlink="">
      <cdr:nvSpPr>
        <cdr:cNvPr id="3" name="TextBox 10">
          <a:extLst xmlns:a="http://schemas.openxmlformats.org/drawingml/2006/main">
            <a:ext uri="{FF2B5EF4-FFF2-40B4-BE49-F238E27FC236}">
              <a16:creationId xmlns:a16="http://schemas.microsoft.com/office/drawing/2014/main" id="{D5114086-741E-7BFF-F509-EBE207934608}"/>
            </a:ext>
          </a:extLst>
        </cdr:cNvPr>
        <cdr:cNvSpPr txBox="1"/>
      </cdr:nvSpPr>
      <cdr:spPr>
        <a:xfrm xmlns:a="http://schemas.openxmlformats.org/drawingml/2006/main">
          <a:off x="5580733" y="1138490"/>
          <a:ext cx="2204321" cy="769441"/>
        </a:xfrm>
        <a:prstGeom xmlns:a="http://schemas.openxmlformats.org/drawingml/2006/main" prst="rect">
          <a:avLst/>
        </a:prstGeom>
        <a:solidFill xmlns:a="http://schemas.openxmlformats.org/drawingml/2006/main">
          <a:schemeClr val="accent4">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xmlns:a="http://schemas.openxmlformats.org/drawingml/2006/main">
          <a:r>
            <a:rPr lang="en-US" b="1" dirty="0">
              <a:latin typeface="+mn-lt"/>
            </a:rPr>
            <a:t>High Scenario</a:t>
          </a:r>
          <a:r>
            <a:rPr lang="en-US" dirty="0">
              <a:latin typeface="+mn-lt"/>
            </a:rPr>
            <a:t>: Follows </a:t>
          </a:r>
          <a:br>
            <a:rPr lang="en-US" dirty="0">
              <a:latin typeface="+mn-lt"/>
            </a:rPr>
          </a:br>
          <a:r>
            <a:rPr lang="en-US" dirty="0">
              <a:latin typeface="+mn-lt"/>
            </a:rPr>
            <a:t>FY 2022 Chips &amp; Science Act Authorization, then </a:t>
          </a:r>
          <a:r>
            <a:rPr lang="en-US" b="1" dirty="0">
              <a:latin typeface="+mn-lt"/>
            </a:rPr>
            <a:t>+3%</a:t>
          </a:r>
          <a:r>
            <a:rPr lang="en-US" dirty="0">
              <a:latin typeface="+mn-lt"/>
            </a:rPr>
            <a:t> inflation through FY 2035</a:t>
          </a:r>
        </a:p>
      </cdr:txBody>
    </cdr:sp>
  </cdr:relSizeAnchor>
  <cdr:relSizeAnchor xmlns:cdr="http://schemas.openxmlformats.org/drawingml/2006/chartDrawing">
    <cdr:from>
      <cdr:x>0.7512</cdr:x>
      <cdr:y>0.52656</cdr:y>
    </cdr:from>
    <cdr:to>
      <cdr:x>0.94919</cdr:x>
      <cdr:y>0.67501</cdr:y>
    </cdr:to>
    <cdr:sp macro="" textlink="">
      <cdr:nvSpPr>
        <cdr:cNvPr id="5" name="TextBox 10">
          <a:extLst xmlns:a="http://schemas.openxmlformats.org/drawingml/2006/main">
            <a:ext uri="{FF2B5EF4-FFF2-40B4-BE49-F238E27FC236}">
              <a16:creationId xmlns:a16="http://schemas.microsoft.com/office/drawing/2014/main" id="{D5114086-741E-7BFF-F509-EBE207934608}"/>
            </a:ext>
          </a:extLst>
        </cdr:cNvPr>
        <cdr:cNvSpPr txBox="1"/>
      </cdr:nvSpPr>
      <cdr:spPr>
        <a:xfrm xmlns:a="http://schemas.openxmlformats.org/drawingml/2006/main">
          <a:off x="8490830" y="2729266"/>
          <a:ext cx="2237865" cy="769441"/>
        </a:xfrm>
        <a:prstGeom xmlns:a="http://schemas.openxmlformats.org/drawingml/2006/main" prst="rect">
          <a:avLst/>
        </a:prstGeom>
        <a:solidFill xmlns:a="http://schemas.openxmlformats.org/drawingml/2006/main">
          <a:schemeClr val="tx2">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xmlns:a="http://schemas.openxmlformats.org/drawingml/2006/main">
          <a:r>
            <a:rPr lang="en-US" b="1" dirty="0">
              <a:latin typeface="+mn-lt"/>
            </a:rPr>
            <a:t>Low Scenario</a:t>
          </a:r>
          <a:r>
            <a:rPr lang="en-US" dirty="0">
              <a:latin typeface="+mn-lt"/>
            </a:rPr>
            <a:t>: Begins with FY 2024 President’s Budget Request, then </a:t>
          </a:r>
          <a:r>
            <a:rPr lang="en-US" b="1" dirty="0">
              <a:latin typeface="+mn-lt"/>
            </a:rPr>
            <a:t>+2% </a:t>
          </a:r>
          <a:r>
            <a:rPr lang="en-US" dirty="0">
              <a:latin typeface="+mn-lt"/>
            </a:rPr>
            <a:t>inflation through FY 2035</a:t>
          </a:r>
        </a:p>
      </cdr:txBody>
    </cdr:sp>
  </cdr:relSizeAnchor>
  <cdr:relSizeAnchor xmlns:cdr="http://schemas.openxmlformats.org/drawingml/2006/chartDrawing">
    <cdr:from>
      <cdr:x>0.63805</cdr:x>
      <cdr:y>0.05296</cdr:y>
    </cdr:from>
    <cdr:to>
      <cdr:x>0.84672</cdr:x>
      <cdr:y>0.20141</cdr:y>
    </cdr:to>
    <cdr:sp macro="" textlink="">
      <cdr:nvSpPr>
        <cdr:cNvPr id="4" name="TextBox 10">
          <a:extLst xmlns:a="http://schemas.openxmlformats.org/drawingml/2006/main">
            <a:ext uri="{FF2B5EF4-FFF2-40B4-BE49-F238E27FC236}">
              <a16:creationId xmlns:a16="http://schemas.microsoft.com/office/drawing/2014/main" id="{C09191A5-7744-290E-49EA-6C86586FC304}"/>
            </a:ext>
          </a:extLst>
        </cdr:cNvPr>
        <cdr:cNvSpPr txBox="1"/>
      </cdr:nvSpPr>
      <cdr:spPr>
        <a:xfrm xmlns:a="http://schemas.openxmlformats.org/drawingml/2006/main">
          <a:off x="7211890" y="274503"/>
          <a:ext cx="2358608" cy="769441"/>
        </a:xfrm>
        <a:prstGeom xmlns:a="http://schemas.openxmlformats.org/drawingml/2006/main" prst="rect">
          <a:avLst/>
        </a:prstGeom>
        <a:solidFill xmlns:a="http://schemas.openxmlformats.org/drawingml/2006/main">
          <a:schemeClr val="accent5">
            <a:lumMod val="20000"/>
            <a:lumOff val="80000"/>
          </a:schemeClr>
        </a:solidFill>
        <a:ln xmlns:a="http://schemas.openxmlformats.org/drawingml/2006/main">
          <a:solidFill>
            <a:schemeClr val="accent1"/>
          </a:solidFill>
        </a:l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t>Overtop</a:t>
          </a:r>
          <a:r>
            <a:rPr lang="en-US" b="1" dirty="0">
              <a:latin typeface="+mn-lt"/>
            </a:rPr>
            <a:t> Scenario</a:t>
          </a:r>
          <a:r>
            <a:rPr lang="en-US" dirty="0">
              <a:latin typeface="+mn-lt"/>
            </a:rPr>
            <a:t>: Follows FY 2022 Chips &amp; Science Act Authorization, then </a:t>
          </a:r>
          <a:r>
            <a:rPr lang="en-US" b="1" dirty="0">
              <a:latin typeface="+mn-lt"/>
            </a:rPr>
            <a:t>+5.7% </a:t>
          </a:r>
          <a:r>
            <a:rPr lang="en-US" dirty="0">
              <a:latin typeface="+mn-lt"/>
            </a:rPr>
            <a:t>inflation through FY 2035</a:t>
          </a:r>
        </a:p>
      </cdr:txBody>
    </cdr:sp>
  </cdr:relSizeAnchor>
  <cdr:relSizeAnchor xmlns:cdr="http://schemas.openxmlformats.org/drawingml/2006/chartDrawing">
    <cdr:from>
      <cdr:x>0.71324</cdr:x>
      <cdr:y>0.36145</cdr:y>
    </cdr:from>
    <cdr:to>
      <cdr:x>0.84195</cdr:x>
      <cdr:y>0.48745</cdr:y>
    </cdr:to>
    <cdr:sp macro="" textlink="">
      <cdr:nvSpPr>
        <cdr:cNvPr id="6" name="Arrow: Left-Right 5">
          <a:extLst xmlns:a="http://schemas.openxmlformats.org/drawingml/2006/main">
            <a:ext uri="{FF2B5EF4-FFF2-40B4-BE49-F238E27FC236}">
              <a16:creationId xmlns:a16="http://schemas.microsoft.com/office/drawing/2014/main" id="{E1066ADC-AEEA-4E94-05EB-532C46854C1E}"/>
            </a:ext>
          </a:extLst>
        </cdr:cNvPr>
        <cdr:cNvSpPr/>
      </cdr:nvSpPr>
      <cdr:spPr>
        <a:xfrm xmlns:a="http://schemas.openxmlformats.org/drawingml/2006/main" rot="21230133">
          <a:off x="8061732" y="1873487"/>
          <a:ext cx="1454821" cy="653074"/>
        </a:xfrm>
        <a:prstGeom xmlns:a="http://schemas.openxmlformats.org/drawingml/2006/main" prst="leftRightArrow">
          <a:avLst/>
        </a:prstGeom>
        <a:solidFill xmlns:a="http://schemas.openxmlformats.org/drawingml/2006/main">
          <a:srgbClr val="FF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300" b="1" dirty="0">
              <a:solidFill>
                <a:schemeClr val="tx1"/>
              </a:solidFill>
            </a:rPr>
            <a:t>+$3.566B</a:t>
          </a:r>
        </a:p>
      </cdr:txBody>
    </cdr:sp>
  </cdr:relSizeAnchor>
  <cdr:relSizeAnchor xmlns:cdr="http://schemas.openxmlformats.org/drawingml/2006/chartDrawing">
    <cdr:from>
      <cdr:x>0.84547</cdr:x>
      <cdr:y>0.16967</cdr:y>
    </cdr:from>
    <cdr:to>
      <cdr:x>0.97418</cdr:x>
      <cdr:y>0.29567</cdr:y>
    </cdr:to>
    <cdr:sp macro="" textlink="">
      <cdr:nvSpPr>
        <cdr:cNvPr id="7" name="Arrow: Left-Right 6">
          <a:extLst xmlns:a="http://schemas.openxmlformats.org/drawingml/2006/main">
            <a:ext uri="{FF2B5EF4-FFF2-40B4-BE49-F238E27FC236}">
              <a16:creationId xmlns:a16="http://schemas.microsoft.com/office/drawing/2014/main" id="{09D8F1D9-62C3-917A-28D8-369CD6235B4A}"/>
            </a:ext>
          </a:extLst>
        </cdr:cNvPr>
        <cdr:cNvSpPr/>
      </cdr:nvSpPr>
      <cdr:spPr>
        <a:xfrm xmlns:a="http://schemas.openxmlformats.org/drawingml/2006/main" rot="20653818">
          <a:off x="9556390" y="879455"/>
          <a:ext cx="1454821" cy="653074"/>
        </a:xfrm>
        <a:prstGeom xmlns:a="http://schemas.openxmlformats.org/drawingml/2006/main" prst="leftRightArrow">
          <a:avLst/>
        </a:prstGeom>
        <a:solidFill xmlns:a="http://schemas.openxmlformats.org/drawingml/2006/main">
          <a:srgbClr val="FF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1300" b="1" dirty="0">
              <a:solidFill>
                <a:schemeClr val="tx1"/>
              </a:solidFill>
            </a:rPr>
            <a:t>+$1.851B</a:t>
          </a:r>
        </a:p>
      </cdr:txBody>
    </cdr:sp>
  </cdr:relSizeAnchor>
  <cdr:relSizeAnchor xmlns:cdr="http://schemas.openxmlformats.org/drawingml/2006/chartDrawing">
    <cdr:from>
      <cdr:x>0.5165</cdr:x>
      <cdr:y>0.52743</cdr:y>
    </cdr:from>
    <cdr:to>
      <cdr:x>0.53504</cdr:x>
      <cdr:y>0.56661</cdr:y>
    </cdr:to>
    <cdr:sp macro="" textlink="">
      <cdr:nvSpPr>
        <cdr:cNvPr id="8" name="Diamond 7">
          <a:extLst xmlns:a="http://schemas.openxmlformats.org/drawingml/2006/main">
            <a:ext uri="{FF2B5EF4-FFF2-40B4-BE49-F238E27FC236}">
              <a16:creationId xmlns:a16="http://schemas.microsoft.com/office/drawing/2014/main" id="{8DF806D6-70C7-CD17-3CFF-7AE0568A7846}"/>
            </a:ext>
          </a:extLst>
        </cdr:cNvPr>
        <cdr:cNvSpPr/>
      </cdr:nvSpPr>
      <cdr:spPr>
        <a:xfrm xmlns:a="http://schemas.openxmlformats.org/drawingml/2006/main">
          <a:off x="5837998" y="2733755"/>
          <a:ext cx="209550" cy="203123"/>
        </a:xfrm>
        <a:prstGeom xmlns:a="http://schemas.openxmlformats.org/drawingml/2006/main" prst="diamond">
          <a:avLst/>
        </a:prstGeom>
        <a:solidFill xmlns:a="http://schemas.openxmlformats.org/drawingml/2006/main">
          <a:srgbClr val="0000FF"/>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dirty="0">
            <a:highlight>
              <a:srgbClr val="0000FF"/>
            </a:highlight>
          </a:endParaRPr>
        </a:p>
      </cdr:txBody>
    </cdr:sp>
  </cdr:relSizeAnchor>
  <cdr:relSizeAnchor xmlns:cdr="http://schemas.openxmlformats.org/drawingml/2006/chartDrawing">
    <cdr:from>
      <cdr:x>0.55948</cdr:x>
      <cdr:y>0.51794</cdr:y>
    </cdr:from>
    <cdr:to>
      <cdr:x>0.57802</cdr:x>
      <cdr:y>0.55713</cdr:y>
    </cdr:to>
    <cdr:sp macro="" textlink="">
      <cdr:nvSpPr>
        <cdr:cNvPr id="9" name="Diamond 8">
          <a:extLst xmlns:a="http://schemas.openxmlformats.org/drawingml/2006/main">
            <a:ext uri="{FF2B5EF4-FFF2-40B4-BE49-F238E27FC236}">
              <a16:creationId xmlns:a16="http://schemas.microsoft.com/office/drawing/2014/main" id="{8DF806D6-70C7-CD17-3CFF-7AE0568A7846}"/>
            </a:ext>
          </a:extLst>
        </cdr:cNvPr>
        <cdr:cNvSpPr/>
      </cdr:nvSpPr>
      <cdr:spPr>
        <a:xfrm xmlns:a="http://schemas.openxmlformats.org/drawingml/2006/main">
          <a:off x="6323773" y="2684601"/>
          <a:ext cx="209550" cy="203123"/>
        </a:xfrm>
        <a:prstGeom xmlns:a="http://schemas.openxmlformats.org/drawingml/2006/main" prst="diamond">
          <a:avLst/>
        </a:prstGeom>
        <a:solidFill xmlns:a="http://schemas.openxmlformats.org/drawingml/2006/main">
          <a:srgbClr val="0000FF"/>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dirty="0">
            <a:highlight>
              <a:srgbClr val="0000FF"/>
            </a:highlight>
          </a:endParaRPr>
        </a:p>
      </cdr:txBody>
    </cdr:sp>
  </cdr:relSizeAnchor>
  <cdr:relSizeAnchor xmlns:cdr="http://schemas.openxmlformats.org/drawingml/2006/chartDrawing">
    <cdr:from>
      <cdr:x>0.63553</cdr:x>
      <cdr:y>0.53403</cdr:y>
    </cdr:from>
    <cdr:to>
      <cdr:x>0.65407</cdr:x>
      <cdr:y>0.57322</cdr:y>
    </cdr:to>
    <cdr:sp macro="" textlink="">
      <cdr:nvSpPr>
        <cdr:cNvPr id="10" name="Diamond 9">
          <a:extLst xmlns:a="http://schemas.openxmlformats.org/drawingml/2006/main">
            <a:ext uri="{FF2B5EF4-FFF2-40B4-BE49-F238E27FC236}">
              <a16:creationId xmlns:a16="http://schemas.microsoft.com/office/drawing/2014/main" id="{8DF806D6-70C7-CD17-3CFF-7AE0568A7846}"/>
            </a:ext>
          </a:extLst>
        </cdr:cNvPr>
        <cdr:cNvSpPr/>
      </cdr:nvSpPr>
      <cdr:spPr>
        <a:xfrm xmlns:a="http://schemas.openxmlformats.org/drawingml/2006/main">
          <a:off x="7183441" y="2767982"/>
          <a:ext cx="209550" cy="203123"/>
        </a:xfrm>
        <a:prstGeom xmlns:a="http://schemas.openxmlformats.org/drawingml/2006/main" prst="diamond">
          <a:avLst/>
        </a:prstGeom>
        <a:solidFill xmlns:a="http://schemas.openxmlformats.org/drawingml/2006/main">
          <a:srgbClr val="7030A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xmlns:a="http://schemas.openxmlformats.org/drawingml/2006/main">
          <a:pPr algn="ctr"/>
          <a:endParaRPr lang="en-US" dirty="0">
            <a:highlight>
              <a:srgbClr val="800080"/>
            </a:highligh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1"/>
            <a:ext cx="2982380" cy="464900"/>
          </a:xfrm>
          <a:prstGeom prst="rect">
            <a:avLst/>
          </a:prstGeom>
        </p:spPr>
        <p:txBody>
          <a:bodyPr vert="horz" lIns="91847" tIns="45921" rIns="91847" bIns="45921" rtlCol="0"/>
          <a:lstStyle>
            <a:lvl1pPr algn="l">
              <a:defRPr sz="1200"/>
            </a:lvl1pPr>
          </a:lstStyle>
          <a:p>
            <a:endParaRPr lang="en-US"/>
          </a:p>
        </p:txBody>
      </p:sp>
      <p:sp>
        <p:nvSpPr>
          <p:cNvPr id="3" name="Date Placeholder 2"/>
          <p:cNvSpPr>
            <a:spLocks noGrp="1"/>
          </p:cNvSpPr>
          <p:nvPr>
            <p:ph type="dt" sz="quarter" idx="1"/>
          </p:nvPr>
        </p:nvSpPr>
        <p:spPr>
          <a:xfrm>
            <a:off x="3897882" y="11"/>
            <a:ext cx="2982379" cy="464900"/>
          </a:xfrm>
          <a:prstGeom prst="rect">
            <a:avLst/>
          </a:prstGeom>
        </p:spPr>
        <p:txBody>
          <a:bodyPr vert="horz" lIns="91847" tIns="45921" rIns="91847" bIns="45921" rtlCol="0"/>
          <a:lstStyle>
            <a:lvl1pPr algn="r">
              <a:defRPr sz="1200"/>
            </a:lvl1pPr>
          </a:lstStyle>
          <a:p>
            <a:fld id="{B17554D1-967C-4C6D-9F2D-48B3C2720170}" type="datetimeFigureOut">
              <a:rPr lang="en-US" smtClean="0"/>
              <a:t>9/8/2026</a:t>
            </a:fld>
            <a:endParaRPr lang="en-US"/>
          </a:p>
        </p:txBody>
      </p:sp>
      <p:sp>
        <p:nvSpPr>
          <p:cNvPr id="4" name="Footer Placeholder 3"/>
          <p:cNvSpPr>
            <a:spLocks noGrp="1"/>
          </p:cNvSpPr>
          <p:nvPr>
            <p:ph type="ftr" sz="quarter" idx="2"/>
          </p:nvPr>
        </p:nvSpPr>
        <p:spPr>
          <a:xfrm>
            <a:off x="1" y="8829911"/>
            <a:ext cx="2982380" cy="464900"/>
          </a:xfrm>
          <a:prstGeom prst="rect">
            <a:avLst/>
          </a:prstGeom>
        </p:spPr>
        <p:txBody>
          <a:bodyPr vert="horz" lIns="91847" tIns="45921" rIns="91847" bIns="45921" rtlCol="0" anchor="b"/>
          <a:lstStyle>
            <a:lvl1pPr algn="l">
              <a:defRPr sz="1200"/>
            </a:lvl1pPr>
          </a:lstStyle>
          <a:p>
            <a:endParaRPr lang="en-US"/>
          </a:p>
        </p:txBody>
      </p:sp>
      <p:sp>
        <p:nvSpPr>
          <p:cNvPr id="5" name="Slide Number Placeholder 4"/>
          <p:cNvSpPr>
            <a:spLocks noGrp="1"/>
          </p:cNvSpPr>
          <p:nvPr>
            <p:ph type="sldNum" sz="quarter" idx="3"/>
          </p:nvPr>
        </p:nvSpPr>
        <p:spPr>
          <a:xfrm>
            <a:off x="3897882" y="8829911"/>
            <a:ext cx="2982379" cy="464900"/>
          </a:xfrm>
          <a:prstGeom prst="rect">
            <a:avLst/>
          </a:prstGeom>
        </p:spPr>
        <p:txBody>
          <a:bodyPr vert="horz" lIns="91847" tIns="45921" rIns="91847" bIns="45921" rtlCol="0" anchor="b"/>
          <a:lstStyle>
            <a:lvl1pPr algn="r">
              <a:defRPr sz="1200"/>
            </a:lvl1pPr>
          </a:lstStyle>
          <a:p>
            <a:fld id="{AA47E720-93EF-483D-84A7-F39F5B8DBC9A}" type="slidenum">
              <a:rPr lang="en-US" smtClean="0"/>
              <a:t>‹#›</a:t>
            </a:fld>
            <a:endParaRPr lang="en-US"/>
          </a:p>
        </p:txBody>
      </p:sp>
    </p:spTree>
    <p:extLst>
      <p:ext uri="{BB962C8B-B14F-4D97-AF65-F5344CB8AC3E}">
        <p14:creationId xmlns:p14="http://schemas.microsoft.com/office/powerpoint/2010/main" val="38397499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1"/>
            <a:ext cx="2981912" cy="464820"/>
          </a:xfrm>
          <a:prstGeom prst="rect">
            <a:avLst/>
          </a:prstGeom>
        </p:spPr>
        <p:txBody>
          <a:bodyPr vert="horz" lIns="92628" tIns="46311" rIns="92628" bIns="46311" rtlCol="0"/>
          <a:lstStyle>
            <a:lvl1pPr algn="l" fontAlgn="auto">
              <a:spcBef>
                <a:spcPct val="0"/>
              </a:spcBef>
              <a:spcAft>
                <a:spcPct val="0"/>
              </a:spcAft>
              <a:defRPr sz="1200">
                <a:latin typeface="+mn-lt"/>
              </a:defRPr>
            </a:lvl1pPr>
          </a:lstStyle>
          <a:p>
            <a:pPr>
              <a:defRPr/>
            </a:pPr>
            <a:endParaRPr lang="en-US"/>
          </a:p>
        </p:txBody>
      </p:sp>
      <p:sp>
        <p:nvSpPr>
          <p:cNvPr id="3" name="Date Placeholder 2"/>
          <p:cNvSpPr>
            <a:spLocks noGrp="1"/>
          </p:cNvSpPr>
          <p:nvPr>
            <p:ph type="dt" idx="1"/>
          </p:nvPr>
        </p:nvSpPr>
        <p:spPr>
          <a:xfrm>
            <a:off x="3898353" y="11"/>
            <a:ext cx="2981912" cy="464820"/>
          </a:xfrm>
          <a:prstGeom prst="rect">
            <a:avLst/>
          </a:prstGeom>
        </p:spPr>
        <p:txBody>
          <a:bodyPr vert="horz" lIns="92628" tIns="46311" rIns="92628" bIns="46311" rtlCol="0"/>
          <a:lstStyle>
            <a:lvl1pPr algn="r" fontAlgn="auto">
              <a:spcBef>
                <a:spcPct val="0"/>
              </a:spcBef>
              <a:spcAft>
                <a:spcPct val="0"/>
              </a:spcAft>
              <a:defRPr sz="1200">
                <a:latin typeface="+mn-lt"/>
              </a:defRPr>
            </a:lvl1pPr>
          </a:lstStyle>
          <a:p>
            <a:pPr>
              <a:defRPr/>
            </a:pPr>
            <a:fld id="{36962A90-C2A2-4CDF-8D04-DA2BD430AAAB}" type="datetimeFigureOut">
              <a:rPr lang="en-US"/>
              <a:pPr>
                <a:defRPr/>
              </a:pPr>
              <a:t>9/8/2026</a:t>
            </a:fld>
            <a:endParaRPr lang="en-US"/>
          </a:p>
        </p:txBody>
      </p:sp>
      <p:sp>
        <p:nvSpPr>
          <p:cNvPr id="4" name="Slide Image Placeholder 3"/>
          <p:cNvSpPr>
            <a:spLocks noGrp="1" noRot="1" noChangeAspect="1"/>
          </p:cNvSpPr>
          <p:nvPr>
            <p:ph type="sldImg" idx="2"/>
          </p:nvPr>
        </p:nvSpPr>
        <p:spPr>
          <a:xfrm>
            <a:off x="344488" y="698500"/>
            <a:ext cx="6192837" cy="3484563"/>
          </a:xfrm>
          <a:prstGeom prst="rect">
            <a:avLst/>
          </a:prstGeom>
          <a:noFill/>
          <a:ln w="12700">
            <a:solidFill>
              <a:prstClr val="black"/>
            </a:solidFill>
          </a:ln>
        </p:spPr>
      </p:sp>
      <p:sp>
        <p:nvSpPr>
          <p:cNvPr id="5" name="Notes Placeholder 4"/>
          <p:cNvSpPr>
            <a:spLocks noGrp="1"/>
          </p:cNvSpPr>
          <p:nvPr>
            <p:ph type="body" sz="quarter" idx="3"/>
          </p:nvPr>
        </p:nvSpPr>
        <p:spPr>
          <a:xfrm>
            <a:off x="688503" y="4415791"/>
            <a:ext cx="5504827" cy="4183380"/>
          </a:xfrm>
          <a:prstGeom prst="rect">
            <a:avLst/>
          </a:prstGeom>
        </p:spPr>
        <p:txBody>
          <a:bodyPr vert="horz" lIns="92628" tIns="46311" rIns="92628" bIns="463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4" y="8829994"/>
            <a:ext cx="2981912" cy="464820"/>
          </a:xfrm>
          <a:prstGeom prst="rect">
            <a:avLst/>
          </a:prstGeom>
        </p:spPr>
        <p:txBody>
          <a:bodyPr vert="horz" lIns="92628" tIns="46311" rIns="92628" bIns="46311" rtlCol="0" anchor="b"/>
          <a:lstStyle>
            <a:lvl1pPr algn="l" fontAlgn="auto">
              <a:spcBef>
                <a:spcPct val="0"/>
              </a:spcBef>
              <a:spcAft>
                <a:spcPct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98353" y="8829994"/>
            <a:ext cx="2981912" cy="464820"/>
          </a:xfrm>
          <a:prstGeom prst="rect">
            <a:avLst/>
          </a:prstGeom>
        </p:spPr>
        <p:txBody>
          <a:bodyPr vert="horz" lIns="92628" tIns="46311" rIns="92628" bIns="46311" rtlCol="0" anchor="b"/>
          <a:lstStyle>
            <a:lvl1pPr algn="r" fontAlgn="auto">
              <a:spcBef>
                <a:spcPct val="0"/>
              </a:spcBef>
              <a:spcAft>
                <a:spcPct val="0"/>
              </a:spcAft>
              <a:defRPr sz="1200">
                <a:latin typeface="+mn-lt"/>
              </a:defRPr>
            </a:lvl1pPr>
          </a:lstStyle>
          <a:p>
            <a:pPr>
              <a:defRPr/>
            </a:pPr>
            <a:fld id="{F876D4B8-3D7E-42E7-AF06-6D9133F7F081}" type="slidenum">
              <a:rPr lang="en-US"/>
              <a:pPr>
                <a:defRPr/>
              </a:pPr>
              <a:t>‹#›</a:t>
            </a:fld>
            <a:endParaRPr lang="en-US"/>
          </a:p>
        </p:txBody>
      </p:sp>
    </p:spTree>
    <p:extLst>
      <p:ext uri="{BB962C8B-B14F-4D97-AF65-F5344CB8AC3E}">
        <p14:creationId xmlns:p14="http://schemas.microsoft.com/office/powerpoint/2010/main" val="1014026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a:t>
            </a:fld>
            <a:endParaRPr lang="en-US"/>
          </a:p>
        </p:txBody>
      </p:sp>
    </p:spTree>
    <p:extLst>
      <p:ext uri="{BB962C8B-B14F-4D97-AF65-F5344CB8AC3E}">
        <p14:creationId xmlns:p14="http://schemas.microsoft.com/office/powerpoint/2010/main" val="3477602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a:t>
            </a:fld>
            <a:endParaRPr lang="en-US"/>
          </a:p>
        </p:txBody>
      </p:sp>
    </p:spTree>
    <p:extLst>
      <p:ext uri="{BB962C8B-B14F-4D97-AF65-F5344CB8AC3E}">
        <p14:creationId xmlns:p14="http://schemas.microsoft.com/office/powerpoint/2010/main" val="2705675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a:t>
            </a:fld>
            <a:endParaRPr lang="en-US"/>
          </a:p>
        </p:txBody>
      </p:sp>
    </p:spTree>
    <p:extLst>
      <p:ext uri="{BB962C8B-B14F-4D97-AF65-F5344CB8AC3E}">
        <p14:creationId xmlns:p14="http://schemas.microsoft.com/office/powerpoint/2010/main" val="1522684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EC232-F59E-92A5-ED91-07D001E5F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174F-F0CA-753F-E43C-36CD4547E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8FE85E-21B8-F0CD-BC88-A392C90247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28262B-58A3-041D-D8BF-B4283CA55F52}"/>
              </a:ext>
            </a:extLst>
          </p:cNvPr>
          <p:cNvSpPr>
            <a:spLocks noGrp="1"/>
          </p:cNvSpPr>
          <p:nvPr>
            <p:ph type="sldNum" sz="quarter" idx="5"/>
          </p:nvPr>
        </p:nvSpPr>
        <p:spPr/>
        <p:txBody>
          <a:bodyPr/>
          <a:lstStyle/>
          <a:p>
            <a:pPr>
              <a:defRPr/>
            </a:pPr>
            <a:fld id="{F876D4B8-3D7E-42E7-AF06-6D9133F7F081}" type="slidenum">
              <a:rPr lang="en-US" smtClean="0"/>
              <a:pPr>
                <a:defRPr/>
              </a:pPr>
              <a:t>4</a:t>
            </a:fld>
            <a:endParaRPr lang="en-US"/>
          </a:p>
        </p:txBody>
      </p:sp>
    </p:spTree>
    <p:extLst>
      <p:ext uri="{BB962C8B-B14F-4D97-AF65-F5344CB8AC3E}">
        <p14:creationId xmlns:p14="http://schemas.microsoft.com/office/powerpoint/2010/main" val="2953066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C920FA5-32ED-415E-BF5B-FCFE8DF64C82}" type="slidenum">
              <a:rPr kumimoji="0" lang="en-US" sz="1200" b="0" i="0" u="none" strike="noStrike" kern="1200" cap="none" spc="0" normalizeH="0" baseline="0" noProof="0" smtClean="0">
                <a:ln>
                  <a:noFill/>
                </a:ln>
                <a:solidFill>
                  <a:prstClr val="black"/>
                </a:solidFill>
                <a:effectLst/>
                <a:uLnTx/>
                <a:uFillTx/>
                <a:latin typeface="Calibri"/>
                <a:ea typeface="+mn-ea"/>
                <a:cs typeface="Arial"/>
              </a:rPr>
              <a:pPr marL="0" marR="0" lvl="0" indent="0" algn="r" defTabSz="914400" rtl="0" eaLnBrk="1" fontAlgn="auto" latinLnBrk="0" hangingPunct="1">
                <a:lnSpc>
                  <a:spcPct val="100000"/>
                </a:lnSpc>
                <a:spcBef>
                  <a:spcPct val="0"/>
                </a:spcBef>
                <a:spcAft>
                  <a:spcPct val="0"/>
                </a:spcAft>
                <a:buClrTx/>
                <a:buSzTx/>
                <a:buFontTx/>
                <a:buNone/>
                <a:defRPr/>
              </a:pPr>
              <a:t>5</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1492358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D93F3-EF31-FF70-80C8-62B44C6DFD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29E4D-44A0-14D0-F27C-9B552F6F1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78E47-D97B-AB4C-1208-0E4D396EF026}"/>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0A5F3D1C-D666-7176-B9D4-D94201044A4F}"/>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
        <p:nvSpPr>
          <p:cNvPr id="5" name="Slide Number Placeholder 4">
            <a:extLst>
              <a:ext uri="{FF2B5EF4-FFF2-40B4-BE49-F238E27FC236}">
                <a16:creationId xmlns:a16="http://schemas.microsoft.com/office/drawing/2014/main" id="{372751E0-68DD-C898-7A73-C5F4AE5034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C920FA5-32ED-415E-BF5B-FCFE8DF64C82}" type="slidenum">
              <a:rPr kumimoji="0" lang="en-US" sz="1200" b="0" i="0" u="none" strike="noStrike" kern="1200" cap="none" spc="0" normalizeH="0" baseline="0" noProof="0" smtClean="0">
                <a:ln>
                  <a:noFill/>
                </a:ln>
                <a:solidFill>
                  <a:prstClr val="black"/>
                </a:solidFill>
                <a:effectLst/>
                <a:uLnTx/>
                <a:uFillTx/>
                <a:latin typeface="Calibri"/>
                <a:ea typeface="+mn-ea"/>
                <a:cs typeface="Arial"/>
              </a:rPr>
              <a:pPr marL="0" marR="0" lvl="0" indent="0" algn="r" defTabSz="914400" rtl="0" eaLnBrk="1" fontAlgn="auto" latinLnBrk="0" hangingPunct="1">
                <a:lnSpc>
                  <a:spcPct val="100000"/>
                </a:lnSpc>
                <a:spcBef>
                  <a:spcPct val="0"/>
                </a:spcBef>
                <a:spcAft>
                  <a:spcPct val="0"/>
                </a:spcAft>
                <a:buClrTx/>
                <a:buSzTx/>
                <a:buFontTx/>
                <a:buNone/>
                <a:defRPr/>
              </a:pPr>
              <a:t>6</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3438566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7</a:t>
            </a:fld>
            <a:endParaRPr lang="en-US"/>
          </a:p>
        </p:txBody>
      </p:sp>
    </p:spTree>
    <p:extLst>
      <p:ext uri="{BB962C8B-B14F-4D97-AF65-F5344CB8AC3E}">
        <p14:creationId xmlns:p14="http://schemas.microsoft.com/office/powerpoint/2010/main" val="2153149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8</a:t>
            </a:fld>
            <a:endParaRPr lang="en-US"/>
          </a:p>
        </p:txBody>
      </p:sp>
    </p:spTree>
    <p:extLst>
      <p:ext uri="{BB962C8B-B14F-4D97-AF65-F5344CB8AC3E}">
        <p14:creationId xmlns:p14="http://schemas.microsoft.com/office/powerpoint/2010/main" val="1990412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1) New Mechanism Explains Rapid Energy Sharing Across Atomic Semiconductor Junctions</a:t>
            </a:r>
          </a:p>
          <a:p>
            <a:r>
              <a:rPr lang="en-US"/>
              <a:t>Electron transfer between atomically thin materials triggers the ultrafast release of heat.</a:t>
            </a:r>
          </a:p>
          <a:p>
            <a:endParaRPr lang="en-US" b="1" i="0">
              <a:solidFill>
                <a:srgbClr val="292929"/>
              </a:solidFill>
              <a:effectLst/>
              <a:latin typeface="Karla" pitchFamily="2" charset="0"/>
            </a:endParaRPr>
          </a:p>
          <a:p>
            <a:r>
              <a:rPr lang="en-US" b="1" i="0">
                <a:solidFill>
                  <a:srgbClr val="292929"/>
                </a:solidFill>
                <a:effectLst/>
                <a:latin typeface="Karla" pitchFamily="2" charset="0"/>
              </a:rPr>
              <a:t>2) Improved Fuel Cell Catalysts with Less Platinum</a:t>
            </a:r>
          </a:p>
          <a:p>
            <a:r>
              <a:rPr lang="en-US" b="1" i="0">
                <a:solidFill>
                  <a:srgbClr val="292929"/>
                </a:solidFill>
                <a:effectLst/>
                <a:latin typeface="Karla" pitchFamily="2" charset="0"/>
              </a:rPr>
              <a:t>A new catalyst design meets cost, activity, and durability goals by leveraging ultralow loadings of platinum with platinum-free supports.</a:t>
            </a:r>
          </a:p>
          <a:p>
            <a:endParaRPr lang="en-US" b="1" i="0">
              <a:solidFill>
                <a:srgbClr val="292929"/>
              </a:solidFill>
              <a:effectLst/>
              <a:latin typeface="Karla" pitchFamily="2" charset="0"/>
            </a:endParaRPr>
          </a:p>
          <a:p>
            <a:r>
              <a:rPr lang="en-US"/>
              <a:t>3) Underground Storage of Carbon Dioxide—as a Solid</a:t>
            </a:r>
          </a:p>
          <a:p>
            <a:r>
              <a:rPr lang="en-US"/>
              <a:t>Nanoscale features in rocks enable more carbon dioxide to be trapped as a solid carbonate material underground.</a:t>
            </a:r>
          </a:p>
          <a:p>
            <a:endParaRPr lang="en-US"/>
          </a:p>
        </p:txBody>
      </p:sp>
      <p:sp>
        <p:nvSpPr>
          <p:cNvPr id="4" name="Slide Number Placeholder 3"/>
          <p:cNvSpPr>
            <a:spLocks noGrp="1"/>
          </p:cNvSpPr>
          <p:nvPr>
            <p:ph type="sldNum" sz="quarter" idx="5"/>
          </p:nvPr>
        </p:nvSpPr>
        <p:spPr/>
        <p:txBody>
          <a:bodyPr/>
          <a:lstStyle/>
          <a:p>
            <a:pPr defTabSz="931774">
              <a:defRPr/>
            </a:pPr>
            <a:fld id="{F289113D-9F2E-4955-90A6-C405132A0294}" type="slidenum">
              <a:rPr lang="en-US">
                <a:solidFill>
                  <a:prstClr val="black"/>
                </a:solidFill>
                <a:latin typeface="Aptos" panose="02110004020202020204"/>
              </a:rPr>
              <a:pPr defTabSz="931774">
                <a:defRPr/>
              </a:pPr>
              <a:t>10</a:t>
            </a:fld>
            <a:endParaRPr lang="en-US">
              <a:solidFill>
                <a:prstClr val="black"/>
              </a:solidFill>
              <a:latin typeface="Aptos" panose="02110004020202020204"/>
            </a:endParaRPr>
          </a:p>
        </p:txBody>
      </p:sp>
    </p:spTree>
    <p:extLst>
      <p:ext uri="{BB962C8B-B14F-4D97-AF65-F5344CB8AC3E}">
        <p14:creationId xmlns:p14="http://schemas.microsoft.com/office/powerpoint/2010/main" val="3505248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084E2-267F-A0C2-C03C-DE18F7CF0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4E6A8-430B-1F37-7B86-3CB9ECE5C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EC9944-620A-4F0D-6A6E-185F83EECB60}"/>
              </a:ext>
            </a:extLst>
          </p:cNvPr>
          <p:cNvSpPr>
            <a:spLocks noGrp="1"/>
          </p:cNvSpPr>
          <p:nvPr>
            <p:ph type="body" idx="1"/>
          </p:nvPr>
        </p:nvSpPr>
        <p:spPr/>
        <p:txBody>
          <a:bodyPr/>
          <a:lstStyle/>
          <a:p>
            <a:pPr marL="0" marR="0" lvl="0" indent="0" algn="l" defTabSz="914400" rtl="0" eaLnBrk="1" fontAlgn="base" latinLnBrk="0" hangingPunct="1">
              <a:lnSpc>
                <a:spcPct val="90000"/>
              </a:lnSpc>
              <a:spcBef>
                <a:spcPct val="0"/>
              </a:spcBef>
              <a:spcAft>
                <a:spcPct val="0"/>
              </a:spcAft>
              <a:buClrTx/>
              <a:buSzTx/>
              <a:buFontTx/>
              <a:buNone/>
              <a:defRPr/>
            </a:pPr>
            <a:endParaRPr lang="en-US"/>
          </a:p>
        </p:txBody>
      </p:sp>
      <p:sp>
        <p:nvSpPr>
          <p:cNvPr id="4" name="Slide Number Placeholder 3">
            <a:extLst>
              <a:ext uri="{FF2B5EF4-FFF2-40B4-BE49-F238E27FC236}">
                <a16:creationId xmlns:a16="http://schemas.microsoft.com/office/drawing/2014/main" id="{8D98E97C-2018-9703-15A9-98CE8B1434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289113D-9F2E-4955-90A6-C405132A029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018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254D4-4761-B60F-4B3B-208BE45AD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B361A-41FB-AEB7-CADE-02BC2D832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128A36-72C8-0297-8991-5FCBF711B592}"/>
              </a:ext>
            </a:extLst>
          </p:cNvPr>
          <p:cNvSpPr>
            <a:spLocks noGrp="1"/>
          </p:cNvSpPr>
          <p:nvPr>
            <p:ph type="body" idx="1"/>
          </p:nvPr>
        </p:nvSpPr>
        <p:spPr/>
        <p:txBody>
          <a:bodyPr/>
          <a:lstStyle/>
          <a:p>
            <a:pPr marL="0" marR="0" lvl="0" indent="0" algn="l" defTabSz="914400" rtl="0" eaLnBrk="1" fontAlgn="base" latinLnBrk="0" hangingPunct="1">
              <a:lnSpc>
                <a:spcPct val="90000"/>
              </a:lnSpc>
              <a:spcBef>
                <a:spcPct val="0"/>
              </a:spcBef>
              <a:spcAft>
                <a:spcPct val="0"/>
              </a:spcAft>
              <a:buClrTx/>
              <a:buSzTx/>
              <a:buFontTx/>
              <a:buNone/>
              <a:defRPr/>
            </a:pPr>
            <a:endParaRPr lang="en-US"/>
          </a:p>
        </p:txBody>
      </p:sp>
      <p:sp>
        <p:nvSpPr>
          <p:cNvPr id="4" name="Slide Number Placeholder 3">
            <a:extLst>
              <a:ext uri="{FF2B5EF4-FFF2-40B4-BE49-F238E27FC236}">
                <a16:creationId xmlns:a16="http://schemas.microsoft.com/office/drawing/2014/main" id="{B5278038-4DA0-26AB-E9CC-15679F8B7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F289113D-9F2E-4955-90A6-C405132A029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9525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13</a:t>
            </a:fld>
            <a:endParaRPr lang="en-US"/>
          </a:p>
        </p:txBody>
      </p:sp>
    </p:spTree>
    <p:extLst>
      <p:ext uri="{BB962C8B-B14F-4D97-AF65-F5344CB8AC3E}">
        <p14:creationId xmlns:p14="http://schemas.microsoft.com/office/powerpoint/2010/main" val="733077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14</a:t>
            </a:fld>
            <a:endParaRPr lang="en-US"/>
          </a:p>
        </p:txBody>
      </p:sp>
    </p:spTree>
    <p:extLst>
      <p:ext uri="{BB962C8B-B14F-4D97-AF65-F5344CB8AC3E}">
        <p14:creationId xmlns:p14="http://schemas.microsoft.com/office/powerpoint/2010/main" val="643844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15</a:t>
            </a:fld>
            <a:endParaRPr lang="en-US"/>
          </a:p>
        </p:txBody>
      </p:sp>
    </p:spTree>
    <p:extLst>
      <p:ext uri="{BB962C8B-B14F-4D97-AF65-F5344CB8AC3E}">
        <p14:creationId xmlns:p14="http://schemas.microsoft.com/office/powerpoint/2010/main" val="543742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16</a:t>
            </a:fld>
            <a:endParaRPr lang="en-US"/>
          </a:p>
        </p:txBody>
      </p:sp>
    </p:spTree>
    <p:extLst>
      <p:ext uri="{BB962C8B-B14F-4D97-AF65-F5344CB8AC3E}">
        <p14:creationId xmlns:p14="http://schemas.microsoft.com/office/powerpoint/2010/main" val="3132598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17</a:t>
            </a:fld>
            <a:endParaRPr lang="en-US"/>
          </a:p>
        </p:txBody>
      </p:sp>
    </p:spTree>
    <p:extLst>
      <p:ext uri="{BB962C8B-B14F-4D97-AF65-F5344CB8AC3E}">
        <p14:creationId xmlns:p14="http://schemas.microsoft.com/office/powerpoint/2010/main" val="527010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8D3C7-A02E-889E-2606-CA7196076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B2CF0D-275C-BB9D-B4B7-D4B306F6A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4B7470-751B-806B-698B-4C68E2E771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612708-3324-7153-560D-6319EEA9B096}"/>
              </a:ext>
            </a:extLst>
          </p:cNvPr>
          <p:cNvSpPr>
            <a:spLocks noGrp="1"/>
          </p:cNvSpPr>
          <p:nvPr>
            <p:ph type="sldNum" sz="quarter" idx="5"/>
          </p:nvPr>
        </p:nvSpPr>
        <p:spPr/>
        <p:txBody>
          <a:bodyPr/>
          <a:lstStyle/>
          <a:p>
            <a:pPr>
              <a:defRPr/>
            </a:pPr>
            <a:fld id="{F876D4B8-3D7E-42E7-AF06-6D9133F7F081}" type="slidenum">
              <a:rPr lang="en-US" smtClean="0"/>
              <a:pPr>
                <a:defRPr/>
              </a:pPr>
              <a:t>18</a:t>
            </a:fld>
            <a:endParaRPr lang="en-US"/>
          </a:p>
        </p:txBody>
      </p:sp>
    </p:spTree>
    <p:extLst>
      <p:ext uri="{BB962C8B-B14F-4D97-AF65-F5344CB8AC3E}">
        <p14:creationId xmlns:p14="http://schemas.microsoft.com/office/powerpoint/2010/main" val="1151697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19</a:t>
            </a:fld>
            <a:endParaRPr lang="en-US"/>
          </a:p>
        </p:txBody>
      </p:sp>
    </p:spTree>
    <p:extLst>
      <p:ext uri="{BB962C8B-B14F-4D97-AF65-F5344CB8AC3E}">
        <p14:creationId xmlns:p14="http://schemas.microsoft.com/office/powerpoint/2010/main" val="287533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20</a:t>
            </a:fld>
            <a:endParaRPr lang="en-US"/>
          </a:p>
        </p:txBody>
      </p:sp>
    </p:spTree>
    <p:extLst>
      <p:ext uri="{BB962C8B-B14F-4D97-AF65-F5344CB8AC3E}">
        <p14:creationId xmlns:p14="http://schemas.microsoft.com/office/powerpoint/2010/main" val="341827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21</a:t>
            </a:fld>
            <a:endParaRPr lang="en-US"/>
          </a:p>
        </p:txBody>
      </p:sp>
    </p:spTree>
    <p:extLst>
      <p:ext uri="{BB962C8B-B14F-4D97-AF65-F5344CB8AC3E}">
        <p14:creationId xmlns:p14="http://schemas.microsoft.com/office/powerpoint/2010/main" val="3528480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CAD08E57-B576-F641-BEA6-C3D752DF7F66}"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22</a:t>
            </a:fld>
            <a:endParaRPr kumimoji="0" lang="en-US" sz="1200" b="0" i="0" u="none" strike="noStrike" kern="1200" cap="none" spc="0" normalizeH="0" baseline="0" noProof="0" dirty="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802605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23</a:t>
            </a:fld>
            <a:endParaRPr lang="en-US"/>
          </a:p>
        </p:txBody>
      </p:sp>
    </p:spTree>
    <p:extLst>
      <p:ext uri="{BB962C8B-B14F-4D97-AF65-F5344CB8AC3E}">
        <p14:creationId xmlns:p14="http://schemas.microsoft.com/office/powerpoint/2010/main" val="1887680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24</a:t>
            </a:fld>
            <a:endParaRPr lang="en-US"/>
          </a:p>
        </p:txBody>
      </p:sp>
    </p:spTree>
    <p:extLst>
      <p:ext uri="{BB962C8B-B14F-4D97-AF65-F5344CB8AC3E}">
        <p14:creationId xmlns:p14="http://schemas.microsoft.com/office/powerpoint/2010/main" val="4179037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ct val="0"/>
              </a:spcBef>
              <a:spcAft>
                <a:spcPts val="300"/>
              </a:spcAft>
              <a:buFont typeface="Wingdings" panose="05000000000000000000" pitchFamily="2" charset="2"/>
              <a:buNone/>
            </a:pPr>
            <a:r>
              <a:rPr lang="en-US" sz="1800">
                <a:cs typeface="Arial" pitchFamily="34" charset="0"/>
              </a:rPr>
              <a:t>NASEM: A US-based EIC will uniquely answer: </a:t>
            </a:r>
            <a:r>
              <a:rPr lang="en-US" sz="1600">
                <a:cs typeface="Arial" pitchFamily="34" charset="0"/>
              </a:rPr>
              <a:t>How does the mass of the nucleon arise? How does the spin of the nucleon arise? What are the emergent properties of dense systems of gluons?</a:t>
            </a:r>
          </a:p>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25</a:t>
            </a:fld>
            <a:endParaRPr lang="en-US"/>
          </a:p>
        </p:txBody>
      </p:sp>
    </p:spTree>
    <p:extLst>
      <p:ext uri="{BB962C8B-B14F-4D97-AF65-F5344CB8AC3E}">
        <p14:creationId xmlns:p14="http://schemas.microsoft.com/office/powerpoint/2010/main" val="286671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793856A-75D2-42A6-90A7-46D3019DB1E5}" type="slidenum">
              <a:rPr lang="en-US" smtClean="0"/>
              <a:t>26</a:t>
            </a:fld>
            <a:endParaRPr lang="en-US"/>
          </a:p>
        </p:txBody>
      </p:sp>
    </p:spTree>
    <p:extLst>
      <p:ext uri="{BB962C8B-B14F-4D97-AF65-F5344CB8AC3E}">
        <p14:creationId xmlns:p14="http://schemas.microsoft.com/office/powerpoint/2010/main" val="3634896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27</a:t>
            </a:fld>
            <a:endParaRPr lang="en-US"/>
          </a:p>
        </p:txBody>
      </p:sp>
    </p:spTree>
    <p:extLst>
      <p:ext uri="{BB962C8B-B14F-4D97-AF65-F5344CB8AC3E}">
        <p14:creationId xmlns:p14="http://schemas.microsoft.com/office/powerpoint/2010/main" val="23422056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ED2E-3E74-D380-006F-2EC6552BE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37197-AB1E-0B62-31E1-E6B71D047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EA9C9-4D5A-2D65-AA74-26C9090213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C60728-0962-A9A0-E5FD-5B2A7A7570BF}"/>
              </a:ext>
            </a:extLst>
          </p:cNvPr>
          <p:cNvSpPr>
            <a:spLocks noGrp="1"/>
          </p:cNvSpPr>
          <p:nvPr>
            <p:ph type="sldNum" sz="quarter" idx="5"/>
          </p:nvPr>
        </p:nvSpPr>
        <p:spPr/>
        <p:txBody>
          <a:bodyPr/>
          <a:lstStyle/>
          <a:p>
            <a:pPr>
              <a:defRPr/>
            </a:pPr>
            <a:fld id="{F876D4B8-3D7E-42E7-AF06-6D9133F7F081}" type="slidenum">
              <a:rPr lang="en-US" smtClean="0"/>
              <a:pPr>
                <a:defRPr/>
              </a:pPr>
              <a:t>29</a:t>
            </a:fld>
            <a:endParaRPr lang="en-US"/>
          </a:p>
        </p:txBody>
      </p:sp>
    </p:spTree>
    <p:extLst>
      <p:ext uri="{BB962C8B-B14F-4D97-AF65-F5344CB8AC3E}">
        <p14:creationId xmlns:p14="http://schemas.microsoft.com/office/powerpoint/2010/main" val="23471720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0C0C6-1D19-A0E7-3F14-46165567B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2D3AF-1DA2-7028-A40B-F8AD89BD3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F9E2DB-C0B7-5811-82F2-9468EDDE17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28CC8F-8F77-F9D3-0303-851D4FA02F28}"/>
              </a:ext>
            </a:extLst>
          </p:cNvPr>
          <p:cNvSpPr>
            <a:spLocks noGrp="1"/>
          </p:cNvSpPr>
          <p:nvPr>
            <p:ph type="sldNum" sz="quarter" idx="5"/>
          </p:nvPr>
        </p:nvSpPr>
        <p:spPr/>
        <p:txBody>
          <a:bodyPr/>
          <a:lstStyle/>
          <a:p>
            <a:pPr>
              <a:defRPr/>
            </a:pPr>
            <a:fld id="{F876D4B8-3D7E-42E7-AF06-6D9133F7F081}" type="slidenum">
              <a:rPr lang="en-US" smtClean="0"/>
              <a:pPr>
                <a:defRPr/>
              </a:pPr>
              <a:t>30</a:t>
            </a:fld>
            <a:endParaRPr lang="en-US"/>
          </a:p>
        </p:txBody>
      </p:sp>
    </p:spTree>
    <p:extLst>
      <p:ext uri="{BB962C8B-B14F-4D97-AF65-F5344CB8AC3E}">
        <p14:creationId xmlns:p14="http://schemas.microsoft.com/office/powerpoint/2010/main" val="10803166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31</a:t>
            </a:fld>
            <a:endParaRPr lang="en-US"/>
          </a:p>
        </p:txBody>
      </p:sp>
    </p:spTree>
    <p:extLst>
      <p:ext uri="{BB962C8B-B14F-4D97-AF65-F5344CB8AC3E}">
        <p14:creationId xmlns:p14="http://schemas.microsoft.com/office/powerpoint/2010/main" val="2819034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32</a:t>
            </a:fld>
            <a:endParaRPr lang="en-US"/>
          </a:p>
        </p:txBody>
      </p:sp>
    </p:spTree>
    <p:extLst>
      <p:ext uri="{BB962C8B-B14F-4D97-AF65-F5344CB8AC3E}">
        <p14:creationId xmlns:p14="http://schemas.microsoft.com/office/powerpoint/2010/main" val="2911386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33</a:t>
            </a:fld>
            <a:endParaRPr lang="en-US"/>
          </a:p>
        </p:txBody>
      </p:sp>
    </p:spTree>
    <p:extLst>
      <p:ext uri="{BB962C8B-B14F-4D97-AF65-F5344CB8AC3E}">
        <p14:creationId xmlns:p14="http://schemas.microsoft.com/office/powerpoint/2010/main" val="378488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34</a:t>
            </a:fld>
            <a:endParaRPr lang="en-US"/>
          </a:p>
        </p:txBody>
      </p:sp>
    </p:spTree>
    <p:extLst>
      <p:ext uri="{BB962C8B-B14F-4D97-AF65-F5344CB8AC3E}">
        <p14:creationId xmlns:p14="http://schemas.microsoft.com/office/powerpoint/2010/main" val="4182676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35</a:t>
            </a:fld>
            <a:endParaRPr lang="en-US"/>
          </a:p>
        </p:txBody>
      </p:sp>
    </p:spTree>
    <p:extLst>
      <p:ext uri="{BB962C8B-B14F-4D97-AF65-F5344CB8AC3E}">
        <p14:creationId xmlns:p14="http://schemas.microsoft.com/office/powerpoint/2010/main" val="25435951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A45DC9-C5FB-44F2-B47E-1DD549414028}" type="slidenum">
              <a:rPr lang="en-US" smtClean="0"/>
              <a:pPr/>
              <a:t>36</a:t>
            </a:fld>
            <a:endParaRPr lang="en-US"/>
          </a:p>
        </p:txBody>
      </p:sp>
    </p:spTree>
    <p:extLst>
      <p:ext uri="{BB962C8B-B14F-4D97-AF65-F5344CB8AC3E}">
        <p14:creationId xmlns:p14="http://schemas.microsoft.com/office/powerpoint/2010/main" val="1320743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83C4E-07C2-5508-BDB3-953B7ABEE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CD72F-FA42-F550-8C40-35697BDC809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9039259-37D8-871B-C6EB-3ECD90E591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9719AC-3CEA-1ACB-ACB9-CB88067D6B80}"/>
              </a:ext>
            </a:extLst>
          </p:cNvPr>
          <p:cNvSpPr>
            <a:spLocks noGrp="1"/>
          </p:cNvSpPr>
          <p:nvPr>
            <p:ph type="sldNum" sz="quarter" idx="10"/>
          </p:nvPr>
        </p:nvSpPr>
        <p:spPr/>
        <p:txBody>
          <a:bodyPr/>
          <a:lstStyle/>
          <a:p>
            <a:fld id="{76A45DC9-C5FB-44F2-B47E-1DD549414028}" type="slidenum">
              <a:rPr lang="en-US" smtClean="0"/>
              <a:pPr/>
              <a:t>37</a:t>
            </a:fld>
            <a:endParaRPr lang="en-US"/>
          </a:p>
        </p:txBody>
      </p:sp>
    </p:spTree>
    <p:extLst>
      <p:ext uri="{BB962C8B-B14F-4D97-AF65-F5344CB8AC3E}">
        <p14:creationId xmlns:p14="http://schemas.microsoft.com/office/powerpoint/2010/main" val="1549579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38</a:t>
            </a:fld>
            <a:endParaRPr lang="en-US"/>
          </a:p>
        </p:txBody>
      </p:sp>
    </p:spTree>
    <p:extLst>
      <p:ext uri="{BB962C8B-B14F-4D97-AF65-F5344CB8AC3E}">
        <p14:creationId xmlns:p14="http://schemas.microsoft.com/office/powerpoint/2010/main" val="88778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39</a:t>
            </a:fld>
            <a:endParaRPr lang="en-US"/>
          </a:p>
        </p:txBody>
      </p:sp>
    </p:spTree>
    <p:extLst>
      <p:ext uri="{BB962C8B-B14F-4D97-AF65-F5344CB8AC3E}">
        <p14:creationId xmlns:p14="http://schemas.microsoft.com/office/powerpoint/2010/main" val="40249382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40</a:t>
            </a:fld>
            <a:endParaRPr lang="en-US"/>
          </a:p>
        </p:txBody>
      </p:sp>
    </p:spTree>
    <p:extLst>
      <p:ext uri="{BB962C8B-B14F-4D97-AF65-F5344CB8AC3E}">
        <p14:creationId xmlns:p14="http://schemas.microsoft.com/office/powerpoint/2010/main" val="2969991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41</a:t>
            </a:fld>
            <a:endParaRPr lang="en-US"/>
          </a:p>
        </p:txBody>
      </p:sp>
    </p:spTree>
    <p:extLst>
      <p:ext uri="{BB962C8B-B14F-4D97-AF65-F5344CB8AC3E}">
        <p14:creationId xmlns:p14="http://schemas.microsoft.com/office/powerpoint/2010/main" val="1102006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42</a:t>
            </a:fld>
            <a:endParaRPr lang="en-US"/>
          </a:p>
        </p:txBody>
      </p:sp>
    </p:spTree>
    <p:extLst>
      <p:ext uri="{BB962C8B-B14F-4D97-AF65-F5344CB8AC3E}">
        <p14:creationId xmlns:p14="http://schemas.microsoft.com/office/powerpoint/2010/main" val="3102446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verbally speak to the projects that have been discussed with </a:t>
            </a:r>
            <a:r>
              <a:rPr lang="en-US"/>
              <a:t>the sub-committee.</a:t>
            </a:r>
          </a:p>
          <a:p>
            <a:endParaRPr lang="en-US" dirty="0"/>
          </a:p>
        </p:txBody>
      </p:sp>
      <p:sp>
        <p:nvSpPr>
          <p:cNvPr id="4" name="Slide Number Placeholder 3"/>
          <p:cNvSpPr>
            <a:spLocks noGrp="1"/>
          </p:cNvSpPr>
          <p:nvPr>
            <p:ph type="sldNum" sz="quarter" idx="5"/>
          </p:nvPr>
        </p:nvSpPr>
        <p:spPr/>
        <p:txBody>
          <a:bodyPr/>
          <a:lstStyle/>
          <a:p>
            <a:fld id="{C2EE8500-5F81-4198-8C03-034BD65DB1DB}" type="slidenum">
              <a:rPr lang="en-US" smtClean="0"/>
              <a:t>43</a:t>
            </a:fld>
            <a:endParaRPr lang="en-US"/>
          </a:p>
        </p:txBody>
      </p:sp>
    </p:spTree>
    <p:extLst>
      <p:ext uri="{BB962C8B-B14F-4D97-AF65-F5344CB8AC3E}">
        <p14:creationId xmlns:p14="http://schemas.microsoft.com/office/powerpoint/2010/main" val="8868592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speak to this. No details in print. We listen, we collect information, but hopefully, we are honest with the community about constraints and budgets.  Misunderstandings about “under $10M cap”…. </a:t>
            </a:r>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45</a:t>
            </a:fld>
            <a:endParaRPr lang="en-US"/>
          </a:p>
        </p:txBody>
      </p:sp>
    </p:spTree>
    <p:extLst>
      <p:ext uri="{BB962C8B-B14F-4D97-AF65-F5344CB8AC3E}">
        <p14:creationId xmlns:p14="http://schemas.microsoft.com/office/powerpoint/2010/main" val="11567995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46</a:t>
            </a:fld>
            <a:endParaRPr lang="en-US"/>
          </a:p>
        </p:txBody>
      </p:sp>
    </p:spTree>
    <p:extLst>
      <p:ext uri="{BB962C8B-B14F-4D97-AF65-F5344CB8AC3E}">
        <p14:creationId xmlns:p14="http://schemas.microsoft.com/office/powerpoint/2010/main" val="29381543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48</a:t>
            </a:fld>
            <a:endParaRPr lang="en-US"/>
          </a:p>
        </p:txBody>
      </p:sp>
    </p:spTree>
    <p:extLst>
      <p:ext uri="{BB962C8B-B14F-4D97-AF65-F5344CB8AC3E}">
        <p14:creationId xmlns:p14="http://schemas.microsoft.com/office/powerpoint/2010/main" val="22841793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49</a:t>
            </a:fld>
            <a:endParaRPr lang="en-US"/>
          </a:p>
        </p:txBody>
      </p:sp>
    </p:spTree>
    <p:extLst>
      <p:ext uri="{BB962C8B-B14F-4D97-AF65-F5344CB8AC3E}">
        <p14:creationId xmlns:p14="http://schemas.microsoft.com/office/powerpoint/2010/main" val="4287284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pPr marL="0" marR="0" lvl="0" indent="0" algn="r" defTabSz="914400" rtl="0" eaLnBrk="1" fontAlgn="auto" latinLnBrk="0" hangingPunct="1">
              <a:lnSpc>
                <a:spcPct val="100000"/>
              </a:lnSpc>
              <a:spcBef>
                <a:spcPct val="0"/>
              </a:spcBef>
              <a:spcAft>
                <a:spcPct val="0"/>
              </a:spcAft>
              <a:buClrTx/>
              <a:buSzTx/>
              <a:buFontTx/>
              <a:buNone/>
              <a:defRPr/>
            </a:pPr>
            <a:fld id="{8F182ACA-94E5-43E6-83F8-799916BA6B59}" type="datetime1">
              <a:rPr kumimoji="0" lang="en-US" sz="1100" b="0" i="0" u="none" strike="noStrike" kern="1200" cap="none" spc="0" normalizeH="0" baseline="0" noProof="0" smtClean="0">
                <a:ln>
                  <a:noFill/>
                </a:ln>
                <a:solidFill>
                  <a:prstClr val="black"/>
                </a:solidFill>
                <a:effectLst/>
                <a:uLnTx/>
                <a:uFillTx/>
                <a:latin typeface="AvenirNext LT Pro Regular"/>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9/8/2026</a:t>
            </a:fld>
            <a:endParaRPr kumimoji="0" lang="en-US" sz="11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8" name="TextBox 7"/>
          <p:cNvSpPr txBox="1"/>
          <p:nvPr userDrawn="1"/>
        </p:nvSpPr>
        <p:spPr>
          <a:xfrm>
            <a:off x="7162800" y="5966876"/>
            <a:ext cx="5029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3600" b="0" i="0" u="none" strike="noStrike" kern="1200" cap="none" spc="0" normalizeH="0" baseline="0" noProof="0">
                <a:ln>
                  <a:noFill/>
                </a:ln>
                <a:solidFill>
                  <a:prstClr val="black"/>
                </a:solidFill>
                <a:effectLst/>
                <a:uLnTx/>
                <a:uFillTx/>
                <a:latin typeface="AvenirNext LT Pro Bold"/>
                <a:ea typeface="+mn-ea"/>
                <a:cs typeface="+mn-cs"/>
              </a:rPr>
              <a:t>Energy.gov/science</a:t>
            </a:r>
          </a:p>
        </p:txBody>
      </p:sp>
      <p:pic>
        <p:nvPicPr>
          <p:cNvPr id="14" name="Picture 13">
            <a:extLst>
              <a:ext uri="{FF2B5EF4-FFF2-40B4-BE49-F238E27FC236}">
                <a16:creationId xmlns:a16="http://schemas.microsoft.com/office/drawing/2014/main" id="{6F4D757E-D4FA-1901-A9F9-EF9DCF93F9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145" y="5801799"/>
            <a:ext cx="5505097" cy="976486"/>
          </a:xfrm>
          <a:prstGeom prst="rect">
            <a:avLst/>
          </a:prstGeom>
        </p:spPr>
      </p:pic>
    </p:spTree>
    <p:extLst>
      <p:ext uri="{BB962C8B-B14F-4D97-AF65-F5344CB8AC3E}">
        <p14:creationId xmlns:p14="http://schemas.microsoft.com/office/powerpoint/2010/main" val="264560581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5" name="Picture 4">
            <a:extLst>
              <a:ext uri="{FF2B5EF4-FFF2-40B4-BE49-F238E27FC236}">
                <a16:creationId xmlns:a16="http://schemas.microsoft.com/office/drawing/2014/main" id="{CE3CDC9B-D318-9725-37B5-B196037892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791410663"/>
      </p:ext>
    </p:extLst>
  </p:cSld>
  <p:clrMapOvr>
    <a:masterClrMapping/>
  </p:clrMapOvr>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6" name="TextBox 5"/>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8A14A5E-FA80-A39C-6F5D-5954BE4E43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221314913"/>
      </p:ext>
    </p:extLst>
  </p:cSld>
  <p:clrMapOvr>
    <a:masterClrMapping/>
  </p:clrMapOvr>
  <p:transition/>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6" name="TextBox 5"/>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4EF087-2547-7241-3C65-EF217251C9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3101955571"/>
      </p:ext>
    </p:extLst>
  </p:cSld>
  <p:clrMapOvr>
    <a:masterClrMapping/>
  </p:clrMapOvr>
  <p:transition/>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4BF2D61-6461-C173-C2B4-59F98CB80D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3875369731"/>
      </p:ext>
    </p:extLst>
  </p:cSld>
  <p:clrMapOvr>
    <a:masterClrMapping/>
  </p:clrMapOvr>
  <p:transition/>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pic>
        <p:nvPicPr>
          <p:cNvPr id="3" name="Picture 2">
            <a:extLst>
              <a:ext uri="{FF2B5EF4-FFF2-40B4-BE49-F238E27FC236}">
                <a16:creationId xmlns:a16="http://schemas.microsoft.com/office/drawing/2014/main" id="{43239BA6-4E44-9778-8AC9-DFE65592D3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527989478"/>
      </p:ext>
    </p:extLst>
  </p:cSld>
  <p:clrMapOvr>
    <a:masterClrMapping/>
  </p:clrMapOvr>
  <p:transition/>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759A5881-D56D-BDAA-D181-2FCA5D0C56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2390211153"/>
      </p:ext>
    </p:extLst>
  </p:cSld>
  <p:clrMapOvr>
    <a:masterClrMapping/>
  </p:clrMapOvr>
  <p:transition/>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CB5FDD69-4781-9259-AEE0-566415CD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1620529952"/>
      </p:ext>
    </p:extLst>
  </p:cSld>
  <p:clrMapOvr>
    <a:masterClrMapping/>
  </p:clrMapOvr>
  <p:transition/>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3" name="TextBox 12"/>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5" name="Picture 4">
            <a:extLst>
              <a:ext uri="{FF2B5EF4-FFF2-40B4-BE49-F238E27FC236}">
                <a16:creationId xmlns:a16="http://schemas.microsoft.com/office/drawing/2014/main" id="{29A4CBE6-FB8C-5F42-D61E-E55FFEC969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2518455596"/>
      </p:ext>
    </p:extLst>
  </p:cSld>
  <p:clrMapOvr>
    <a:masterClrMapping/>
  </p:clrMapOvr>
  <p:transition/>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3" name="Picture 2">
            <a:extLst>
              <a:ext uri="{FF2B5EF4-FFF2-40B4-BE49-F238E27FC236}">
                <a16:creationId xmlns:a16="http://schemas.microsoft.com/office/drawing/2014/main" id="{83CDB882-AFA5-9488-36B7-DC1DF8620D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2760851528"/>
      </p:ext>
    </p:extLst>
  </p:cSld>
  <p:clrMapOvr>
    <a:masterClrMapping/>
  </p:clrMapOvr>
  <p:transition/>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0" name="TextBox 9"/>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2" name="Picture 1">
            <a:extLst>
              <a:ext uri="{FF2B5EF4-FFF2-40B4-BE49-F238E27FC236}">
                <a16:creationId xmlns:a16="http://schemas.microsoft.com/office/drawing/2014/main" id="{9F167BC9-1B82-BF1B-E2BF-6E2B11DB69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2026141148"/>
      </p:ext>
    </p:extLst>
  </p:cSld>
  <p:clrMapOvr>
    <a:masterClrMapping/>
  </p:clrMapOvr>
  <p:transition/>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defPPr>
              <a:defRPr lang="en-US"/>
            </a:defPPr>
          </a:lstStyle>
          <a:p>
            <a:pPr algn="r"/>
            <a:r>
              <a:rPr lang="en-US">
                <a:solidFill>
                  <a:schemeClr val="bg1"/>
                </a:solidFill>
                <a:latin typeface="AvenirNext LT Pro Regular" panose="020B0504020202020204" pitchFamily="34" charset="0"/>
              </a:rPr>
              <a:t>Energy.gov/science</a:t>
            </a:r>
          </a:p>
        </p:txBody>
      </p:sp>
      <p:pic>
        <p:nvPicPr>
          <p:cNvPr id="6" name="Picture 5" descr="Text&#10;&#10;Description automatically generated">
            <a:extLst>
              <a:ext uri="{FF2B5EF4-FFF2-40B4-BE49-F238E27FC236}">
                <a16:creationId xmlns:a16="http://schemas.microsoft.com/office/drawing/2014/main" id="{C1A9037C-3922-53E3-819B-6A00CBC721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8791" y="6368601"/>
            <a:ext cx="2743200" cy="455624"/>
          </a:xfrm>
          <a:prstGeom prst="rect">
            <a:avLst/>
          </a:prstGeom>
        </p:spPr>
      </p:pic>
      <p:sp>
        <p:nvSpPr>
          <p:cNvPr id="3" name="Rectangle 2">
            <a:extLst>
              <a:ext uri="{FF2B5EF4-FFF2-40B4-BE49-F238E27FC236}">
                <a16:creationId xmlns:a16="http://schemas.microsoft.com/office/drawing/2014/main" id="{FABF9633-44ED-DA55-4E25-7D572EE0D7B1}"/>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53740E9-638A-9754-4DB5-B0081BF822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45596912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BF52-2CBF-5E62-65B2-754AB1ECD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86B5BD-5EE1-655B-D268-5EB9E9779C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E68A12-4B07-2B25-7A84-D00C016D2A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DB4B06-6928-477D-96A5-DA97463C4882}"/>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AF3F471-C987-B972-94C0-7608BA045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6A5CCEF-AB65-24CA-417F-A92E315D8B72}"/>
              </a:ext>
            </a:extLst>
          </p:cNvPr>
          <p:cNvSpPr>
            <a:spLocks noGrp="1"/>
          </p:cNvSpPr>
          <p:nvPr>
            <p:ph type="sldNum" sz="quarter" idx="12"/>
          </p:nvPr>
        </p:nvSpPr>
        <p:spPr/>
        <p:txBody>
          <a:bodyPr/>
          <a:lstStyle/>
          <a:p>
            <a:fld id="{19946386-E81A-4F32-98BC-C7DF2FF4DF92}" type="slidenum">
              <a:rPr lang="en-US" smtClean="0"/>
              <a:t>‹#›</a:t>
            </a:fld>
            <a:endParaRPr lang="en-US"/>
          </a:p>
        </p:txBody>
      </p:sp>
    </p:spTree>
    <p:extLst>
      <p:ext uri="{BB962C8B-B14F-4D97-AF65-F5344CB8AC3E}">
        <p14:creationId xmlns:p14="http://schemas.microsoft.com/office/powerpoint/2010/main" val="211198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1181203043"/>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 id="2147484341" r:id="rId12"/>
    <p:sldLayoutId id="2147484342" r:id="rId13"/>
  </p:sldLayoutIdLst>
  <p:transition/>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emf"/></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46.png"/><Relationship Id="rId4" Type="http://schemas.openxmlformats.org/officeDocument/2006/relationships/image" Target="../media/image45.JP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4.jpeg"/></Relationships>
</file>

<file path=ppt/slides/_rels/slide27.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2.png"/><Relationship Id="rId3" Type="http://schemas.openxmlformats.org/officeDocument/2006/relationships/image" Target="../media/image55.jpeg"/><Relationship Id="rId7" Type="http://schemas.openxmlformats.org/officeDocument/2006/relationships/image" Target="../media/image58.jpg"/><Relationship Id="rId12" Type="http://schemas.openxmlformats.org/officeDocument/2006/relationships/image" Target="cid:image003.jpg@01DD1819.99CB27E0"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30.jpeg"/><Relationship Id="rId11" Type="http://schemas.openxmlformats.org/officeDocument/2006/relationships/image" Target="../media/image61.jpeg"/><Relationship Id="rId5" Type="http://schemas.openxmlformats.org/officeDocument/2006/relationships/image" Target="../media/image57.jpeg"/><Relationship Id="rId10" Type="http://schemas.openxmlformats.org/officeDocument/2006/relationships/image" Target="cid:image002.jpg@01DD1819.99CB27E0" TargetMode="External"/><Relationship Id="rId4" Type="http://schemas.openxmlformats.org/officeDocument/2006/relationships/image" Target="../media/image56.jpeg"/><Relationship Id="rId9" Type="http://schemas.openxmlformats.org/officeDocument/2006/relationships/image" Target="../media/image60.jpeg"/><Relationship Id="rId14" Type="http://schemas.openxmlformats.org/officeDocument/2006/relationships/image" Target="cid:image004.png@01DD1819.99CB27E0"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68.jpe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chart" Target="../charts/chart10.xml"/><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4.jpg"/><Relationship Id="rId1" Type="http://schemas.openxmlformats.org/officeDocument/2006/relationships/slideLayout" Target="../slideLayouts/slideLayout10.xml"/><Relationship Id="rId5" Type="http://schemas.openxmlformats.org/officeDocument/2006/relationships/image" Target="../media/image76.emf"/><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B2B58A5-A94D-952A-B12F-CC99F267BB0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B1F05C5-F314-D054-BA9C-A9D885ADF34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4199971-00B0-448A-AC55-61AF5A7BA000}"/>
              </a:ext>
            </a:extLst>
          </p:cNvPr>
          <p:cNvSpPr>
            <a:spLocks noGrp="1"/>
          </p:cNvSpPr>
          <p:nvPr>
            <p:ph type="ctrTitle"/>
          </p:nvPr>
        </p:nvSpPr>
        <p:spPr/>
        <p:txBody>
          <a:bodyPr>
            <a:normAutofit/>
          </a:bodyPr>
          <a:lstStyle/>
          <a:p>
            <a:r>
              <a:rPr lang="en-US" sz="5400" dirty="0"/>
              <a:t>Report from DOE High Energy and Nuclear Physics (HENP) </a:t>
            </a:r>
            <a:br>
              <a:rPr lang="en-US" sz="5400" dirty="0"/>
            </a:br>
            <a:endParaRPr lang="en-US" sz="5400" dirty="0"/>
          </a:p>
        </p:txBody>
      </p:sp>
      <p:sp>
        <p:nvSpPr>
          <p:cNvPr id="3" name="Subtitle 2">
            <a:extLst>
              <a:ext uri="{FF2B5EF4-FFF2-40B4-BE49-F238E27FC236}">
                <a16:creationId xmlns:a16="http://schemas.microsoft.com/office/drawing/2014/main" id="{7A77AFFB-9E19-713A-589D-FE9820815056}"/>
              </a:ext>
            </a:extLst>
          </p:cNvPr>
          <p:cNvSpPr>
            <a:spLocks noGrp="1"/>
          </p:cNvSpPr>
          <p:nvPr>
            <p:ph type="subTitle" idx="1"/>
          </p:nvPr>
        </p:nvSpPr>
        <p:spPr>
          <a:xfrm>
            <a:off x="1524000" y="3106738"/>
            <a:ext cx="9144000" cy="2290762"/>
          </a:xfrm>
        </p:spPr>
        <p:txBody>
          <a:bodyPr vert="horz" lIns="91440" tIns="45720" rIns="91440" bIns="45720" rtlCol="0" anchor="t">
            <a:normAutofit fontScale="85000" lnSpcReduction="20000"/>
          </a:bodyPr>
          <a:lstStyle/>
          <a:p>
            <a:r>
              <a:rPr lang="en-US" sz="2600" dirty="0">
                <a:latin typeface="Avenir Next LT Pro"/>
              </a:rPr>
              <a:t>Regina Rameika, Associate Director, </a:t>
            </a:r>
          </a:p>
          <a:p>
            <a:r>
              <a:rPr lang="en-US" sz="2600" dirty="0">
                <a:latin typeface="Avenir Next LT Pro"/>
              </a:rPr>
              <a:t>Offices of High Energy and Nuclear Physics</a:t>
            </a:r>
          </a:p>
          <a:p>
            <a:endParaRPr lang="en-US" sz="3000" dirty="0">
              <a:latin typeface="Avenir Next LT Pro"/>
            </a:endParaRPr>
          </a:p>
          <a:p>
            <a:r>
              <a:rPr lang="en-US" sz="3000" dirty="0">
                <a:latin typeface="Avenir Next LT Pro"/>
              </a:rPr>
              <a:t>Fourth US FCC Meeting</a:t>
            </a:r>
          </a:p>
          <a:p>
            <a:r>
              <a:rPr lang="en-US" dirty="0">
                <a:latin typeface="Avenir Next LT Pro"/>
              </a:rPr>
              <a:t>September 8-11, 2026</a:t>
            </a:r>
          </a:p>
          <a:p>
            <a:r>
              <a:rPr lang="en-US" dirty="0">
                <a:latin typeface="Avenir Next LT Pro"/>
              </a:rPr>
              <a:t> </a:t>
            </a:r>
          </a:p>
        </p:txBody>
      </p:sp>
    </p:spTree>
    <p:extLst>
      <p:ext uri="{BB962C8B-B14F-4D97-AF65-F5344CB8AC3E}">
        <p14:creationId xmlns:p14="http://schemas.microsoft.com/office/powerpoint/2010/main" val="143623600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3BF91267-FE5A-5C45-2B93-4DC3CFFA1EB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802EEA-69E4-123C-38BF-80075EEA2730}"/>
              </a:ext>
            </a:extLst>
          </p:cNvPr>
          <p:cNvSpPr>
            <a:spLocks noGrp="1"/>
          </p:cNvSpPr>
          <p:nvPr>
            <p:ph type="title"/>
          </p:nvPr>
        </p:nvSpPr>
        <p:spPr/>
        <p:txBody>
          <a:bodyPr/>
          <a:lstStyle/>
          <a:p>
            <a:r>
              <a:rPr lang="en-US" dirty="0"/>
              <a:t>Topics for this talk </a:t>
            </a:r>
            <a:endParaRPr lang="en-US" b="0" i="1" dirty="0"/>
          </a:p>
        </p:txBody>
      </p:sp>
      <p:sp>
        <p:nvSpPr>
          <p:cNvPr id="3" name="Content Placeholder 2">
            <a:extLst>
              <a:ext uri="{FF2B5EF4-FFF2-40B4-BE49-F238E27FC236}">
                <a16:creationId xmlns:a16="http://schemas.microsoft.com/office/drawing/2014/main" id="{75054B78-C786-A11D-C0FA-371548C6DA23}"/>
              </a:ext>
            </a:extLst>
          </p:cNvPr>
          <p:cNvSpPr>
            <a:spLocks noGrp="1"/>
          </p:cNvSpPr>
          <p:nvPr>
            <p:ph idx="1"/>
          </p:nvPr>
        </p:nvSpPr>
        <p:spPr>
          <a:xfrm>
            <a:off x="408791" y="978946"/>
            <a:ext cx="11317044" cy="4982864"/>
          </a:xfrm>
        </p:spPr>
        <p:txBody>
          <a:bodyPr>
            <a:normAutofit fontScale="92500" lnSpcReduction="10000"/>
          </a:bodyPr>
          <a:lstStyle/>
          <a:p>
            <a:r>
              <a:rPr lang="en-US" dirty="0"/>
              <a:t>Overview of High Energy and Nuclear Physics Office at DOE</a:t>
            </a:r>
          </a:p>
          <a:p>
            <a:r>
              <a:rPr lang="en-US" b="1" dirty="0"/>
              <a:t>Strategic Planning in HENP</a:t>
            </a:r>
          </a:p>
          <a:p>
            <a:r>
              <a:rPr lang="en-US" dirty="0"/>
              <a:t>HENP Budgets</a:t>
            </a:r>
          </a:p>
          <a:p>
            <a:r>
              <a:rPr lang="en-US" b="1" dirty="0"/>
              <a:t>Summary of Projects</a:t>
            </a:r>
          </a:p>
          <a:p>
            <a:r>
              <a:rPr lang="en-US" dirty="0"/>
              <a:t>Overview of HENP facilities</a:t>
            </a:r>
          </a:p>
          <a:p>
            <a:r>
              <a:rPr lang="en-US" dirty="0"/>
              <a:t>QIS in HENP</a:t>
            </a:r>
          </a:p>
          <a:p>
            <a:r>
              <a:rPr lang="en-US" dirty="0"/>
              <a:t>GENESIS Mission</a:t>
            </a:r>
          </a:p>
          <a:p>
            <a:r>
              <a:rPr lang="en-US" b="1" dirty="0"/>
              <a:t>Status of executing the “P5 Plan”</a:t>
            </a:r>
          </a:p>
          <a:p>
            <a:r>
              <a:rPr lang="en-US" dirty="0"/>
              <a:t>HEP Cost Drivers</a:t>
            </a:r>
          </a:p>
          <a:p>
            <a:r>
              <a:rPr lang="en-US" b="1" dirty="0"/>
              <a:t>HEP Priorities</a:t>
            </a:r>
          </a:p>
          <a:p>
            <a:r>
              <a:rPr lang="en-US" b="1" dirty="0"/>
              <a:t>Thoughts about </a:t>
            </a:r>
            <a:r>
              <a:rPr lang="en-US" b="1" dirty="0" err="1"/>
              <a:t>FCCee</a:t>
            </a:r>
            <a:endParaRPr lang="en-US" b="1" dirty="0"/>
          </a:p>
          <a:p>
            <a:r>
              <a:rPr lang="en-US" dirty="0"/>
              <a:t>Summary and Take-aways</a:t>
            </a:r>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26894CC-880A-6B67-5716-CC20E2597861}"/>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13511210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90FCA83-C7FC-A24D-AD6A-1C20763FD07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B18CD61-BC2D-218D-034D-C195E695FED9}"/>
              </a:ext>
            </a:extLst>
          </p:cNvPr>
          <p:cNvSpPr>
            <a:spLocks noGrp="1"/>
          </p:cNvSpPr>
          <p:nvPr>
            <p:ph type="title"/>
          </p:nvPr>
        </p:nvSpPr>
        <p:spPr/>
        <p:txBody>
          <a:bodyPr/>
          <a:lstStyle/>
          <a:p>
            <a:r>
              <a:rPr lang="en-US" dirty="0"/>
              <a:t>Missions of High Energy and Nuclear Physics</a:t>
            </a:r>
          </a:p>
        </p:txBody>
      </p:sp>
      <p:sp>
        <p:nvSpPr>
          <p:cNvPr id="6" name="Content Placeholder 5">
            <a:extLst>
              <a:ext uri="{FF2B5EF4-FFF2-40B4-BE49-F238E27FC236}">
                <a16:creationId xmlns:a16="http://schemas.microsoft.com/office/drawing/2014/main" id="{A7BEFA3D-698C-6803-AE3C-6EC1E3EDE356}"/>
              </a:ext>
            </a:extLst>
          </p:cNvPr>
          <p:cNvSpPr>
            <a:spLocks noGrp="1"/>
          </p:cNvSpPr>
          <p:nvPr>
            <p:ph idx="1"/>
          </p:nvPr>
        </p:nvSpPr>
        <p:spPr>
          <a:xfrm>
            <a:off x="408791" y="948497"/>
            <a:ext cx="11317044" cy="1276548"/>
          </a:xfrm>
        </p:spPr>
        <p:txBody>
          <a:bodyPr>
            <a:normAutofit fontScale="92500"/>
          </a:bodyPr>
          <a:lstStyle/>
          <a:p>
            <a:r>
              <a:rPr lang="en-US" dirty="0"/>
              <a:t>The HEP mission is to understand all forms of matter, energy space and time from the quarks to the cosmos.</a:t>
            </a:r>
          </a:p>
          <a:p>
            <a:r>
              <a:rPr lang="en-US" dirty="0"/>
              <a:t>In NP, the mission is to discover, explore and understand, all forms of nuclear matter</a:t>
            </a:r>
          </a:p>
        </p:txBody>
      </p:sp>
      <p:sp>
        <p:nvSpPr>
          <p:cNvPr id="3" name="Slide Number Placeholder 2">
            <a:extLst>
              <a:ext uri="{FF2B5EF4-FFF2-40B4-BE49-F238E27FC236}">
                <a16:creationId xmlns:a16="http://schemas.microsoft.com/office/drawing/2014/main" id="{1BF07437-80C8-C16C-6271-D7FFA4A35AF2}"/>
              </a:ext>
            </a:extLst>
          </p:cNvPr>
          <p:cNvSpPr>
            <a:spLocks noGrp="1"/>
          </p:cNvSpPr>
          <p:nvPr>
            <p:ph type="sldNum" sz="quarter" idx="4"/>
          </p:nvPr>
        </p:nvSpPr>
        <p:spPr/>
        <p:txBody>
          <a:bodyPr/>
          <a:lstStyle/>
          <a:p>
            <a:fld id="{835B6AD7-18B8-4C9C-AA70-ABD830A869AC}" type="slidenum">
              <a:rPr lang="en-US" smtClean="0"/>
              <a:t>3</a:t>
            </a:fld>
            <a:endParaRPr lang="en-US"/>
          </a:p>
        </p:txBody>
      </p:sp>
      <p:pic>
        <p:nvPicPr>
          <p:cNvPr id="4" name="Picture 3">
            <a:extLst>
              <a:ext uri="{FF2B5EF4-FFF2-40B4-BE49-F238E27FC236}">
                <a16:creationId xmlns:a16="http://schemas.microsoft.com/office/drawing/2014/main" id="{C41E7E2F-7093-AC00-62CC-737650F82F8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89690" y="2393469"/>
            <a:ext cx="8051809" cy="3206068"/>
          </a:xfrm>
          <a:prstGeom prst="rect">
            <a:avLst/>
          </a:prstGeom>
        </p:spPr>
      </p:pic>
      <p:pic>
        <p:nvPicPr>
          <p:cNvPr id="5" name="Picture 4" descr="Nature Physics: First measurement of the absorption of anti-3He by ALICE">
            <a:extLst>
              <a:ext uri="{FF2B5EF4-FFF2-40B4-BE49-F238E27FC236}">
                <a16:creationId xmlns:a16="http://schemas.microsoft.com/office/drawing/2014/main" id="{ABAE718E-9081-FE75-4304-94524930FF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501" y="2393469"/>
            <a:ext cx="2858465" cy="3206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73648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CE7D-DB59-77EE-B1D8-6C7D83B3F6E0}"/>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A27E3D3-1081-E3C1-CD10-FDE181C4F80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E9C86C9-2E11-822F-A764-8823FF86363F}"/>
              </a:ext>
            </a:extLst>
          </p:cNvPr>
          <p:cNvSpPr>
            <a:spLocks noGrp="1"/>
          </p:cNvSpPr>
          <p:nvPr>
            <p:ph type="title"/>
          </p:nvPr>
        </p:nvSpPr>
        <p:spPr/>
        <p:txBody>
          <a:bodyPr/>
          <a:lstStyle/>
          <a:p>
            <a:r>
              <a:rPr lang="en-US"/>
              <a:t>Mission of High Energy and Nuclear Physics</a:t>
            </a:r>
          </a:p>
        </p:txBody>
      </p:sp>
      <p:sp>
        <p:nvSpPr>
          <p:cNvPr id="6" name="Content Placeholder 5">
            <a:extLst>
              <a:ext uri="{FF2B5EF4-FFF2-40B4-BE49-F238E27FC236}">
                <a16:creationId xmlns:a16="http://schemas.microsoft.com/office/drawing/2014/main" id="{B85D9F69-833D-F5D2-E67E-0D1000C46A5D}"/>
              </a:ext>
            </a:extLst>
          </p:cNvPr>
          <p:cNvSpPr>
            <a:spLocks noGrp="1"/>
          </p:cNvSpPr>
          <p:nvPr>
            <p:ph idx="1"/>
          </p:nvPr>
        </p:nvSpPr>
        <p:spPr>
          <a:xfrm>
            <a:off x="408791" y="948497"/>
            <a:ext cx="11571006" cy="1276548"/>
          </a:xfrm>
        </p:spPr>
        <p:txBody>
          <a:bodyPr>
            <a:normAutofit lnSpcReduction="10000"/>
          </a:bodyPr>
          <a:lstStyle/>
          <a:p>
            <a:pPr marL="0" indent="0">
              <a:buNone/>
            </a:pPr>
            <a:r>
              <a:rPr lang="en-US"/>
              <a:t>The mission of High Energy and Nuclear Physics is to understand how the universe works at its most fundamental level by </a:t>
            </a:r>
            <a:r>
              <a:rPr lang="en-US" dirty="0"/>
              <a:t>discovering</a:t>
            </a:r>
            <a:r>
              <a:rPr lang="en-US"/>
              <a:t> and investigating the elementary constituents of matter and energy, probing the interactions between them, and exploring the basic nature of space and time.</a:t>
            </a:r>
          </a:p>
        </p:txBody>
      </p:sp>
      <p:sp>
        <p:nvSpPr>
          <p:cNvPr id="3" name="Slide Number Placeholder 2">
            <a:extLst>
              <a:ext uri="{FF2B5EF4-FFF2-40B4-BE49-F238E27FC236}">
                <a16:creationId xmlns:a16="http://schemas.microsoft.com/office/drawing/2014/main" id="{FD729561-70DC-7714-FFB2-05E9E397EA4C}"/>
              </a:ext>
            </a:extLst>
          </p:cNvPr>
          <p:cNvSpPr>
            <a:spLocks noGrp="1"/>
          </p:cNvSpPr>
          <p:nvPr>
            <p:ph type="sldNum" sz="quarter" idx="4"/>
          </p:nvPr>
        </p:nvSpPr>
        <p:spPr/>
        <p:txBody>
          <a:bodyPr/>
          <a:lstStyle/>
          <a:p>
            <a:fld id="{835B6AD7-18B8-4C9C-AA70-ABD830A869AC}" type="slidenum">
              <a:rPr lang="en-US" smtClean="0"/>
              <a:t>4</a:t>
            </a:fld>
            <a:endParaRPr lang="en-US"/>
          </a:p>
        </p:txBody>
      </p:sp>
      <p:pic>
        <p:nvPicPr>
          <p:cNvPr id="4" name="Picture 3">
            <a:extLst>
              <a:ext uri="{FF2B5EF4-FFF2-40B4-BE49-F238E27FC236}">
                <a16:creationId xmlns:a16="http://schemas.microsoft.com/office/drawing/2014/main" id="{2B37C0AB-0778-68CC-3C41-59B603FC830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89690" y="2393469"/>
            <a:ext cx="8051809" cy="3206068"/>
          </a:xfrm>
          <a:prstGeom prst="rect">
            <a:avLst/>
          </a:prstGeom>
        </p:spPr>
      </p:pic>
      <p:pic>
        <p:nvPicPr>
          <p:cNvPr id="5" name="Picture 4" descr="Nature Physics: First measurement of the absorption of anti-3He by ALICE">
            <a:extLst>
              <a:ext uri="{FF2B5EF4-FFF2-40B4-BE49-F238E27FC236}">
                <a16:creationId xmlns:a16="http://schemas.microsoft.com/office/drawing/2014/main" id="{658E66BD-C1A8-0BEF-2C56-E665E06AA01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0501" y="2393469"/>
            <a:ext cx="2858465" cy="3206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6212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9445892-5A17-D46E-EC3B-F7334433646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E1F467D8-C8FC-B528-AB82-AB15F19962D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aphicFrame>
        <p:nvGraphicFramePr>
          <p:cNvPr id="4" name="Diagram 3"/>
          <p:cNvGraphicFramePr/>
          <p:nvPr>
            <p:extLst>
              <p:ext uri="{D42A27DB-BD31-4B8C-83A1-F6EECF244321}">
                <p14:modId xmlns:p14="http://schemas.microsoft.com/office/powerpoint/2010/main" val="2831634590"/>
              </p:ext>
            </p:extLst>
          </p:nvPr>
        </p:nvGraphicFramePr>
        <p:xfrm>
          <a:off x="63793" y="869876"/>
          <a:ext cx="11997577" cy="5491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Slide Number Placeholder 5"/>
          <p:cNvSpPr>
            <a:spLocks noGrp="1"/>
          </p:cNvSpPr>
          <p:nvPr>
            <p:ph type="sldNum" sz="quarter" idx="4"/>
          </p:nvPr>
        </p:nvSpPr>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778737B-B3EC-4E20-AE69-249A6755EF30}"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cs typeface="Arial"/>
              </a:rPr>
              <a:pPr marL="0" marR="0" lvl="0" indent="0" algn="ctr" defTabSz="914400" rtl="0" eaLnBrk="1" fontAlgn="base" latinLnBrk="0" hangingPunct="1">
                <a:lnSpc>
                  <a:spcPct val="100000"/>
                </a:lnSpc>
                <a:spcBef>
                  <a:spcPct val="0"/>
                </a:spcBef>
                <a:spcAft>
                  <a:spcPct val="0"/>
                </a:spcAft>
                <a:buClrTx/>
                <a:buSzTx/>
                <a:buFontTx/>
                <a:buNone/>
                <a:defRPr/>
              </a:pPr>
              <a:t>5</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cs typeface="Arial"/>
            </a:endParaRPr>
          </a:p>
        </p:txBody>
      </p:sp>
      <p:sp>
        <p:nvSpPr>
          <p:cNvPr id="2" name="Title 1"/>
          <p:cNvSpPr>
            <a:spLocks noGrp="1"/>
          </p:cNvSpPr>
          <p:nvPr>
            <p:ph type="title" idx="4294967295" hasCustomPrompt="1"/>
          </p:nvPr>
        </p:nvSpPr>
        <p:spPr>
          <a:xfrm>
            <a:off x="63793" y="107490"/>
            <a:ext cx="11315700" cy="801688"/>
          </a:xfrm>
          <a:prstGeom prst="rect">
            <a:avLst/>
          </a:prstGeom>
        </p:spPr>
        <p:txBody>
          <a:bodyPr>
            <a:normAutofit fontScale="90000"/>
          </a:bodyPr>
          <a:lstStyle/>
          <a:p>
            <a:pPr algn="ctr"/>
            <a:r>
              <a:rPr lang="en-US" sz="4400" dirty="0">
                <a:latin typeface="+mn-lt"/>
                <a:ea typeface="Segoe UI Black"/>
              </a:rPr>
              <a:t>Office of High Energy Physics at a Glance</a:t>
            </a:r>
            <a:br>
              <a:rPr lang="en-US" sz="4000" dirty="0">
                <a:latin typeface="+mn-lt"/>
              </a:rPr>
            </a:br>
            <a:r>
              <a:rPr lang="en-US" sz="2700" dirty="0">
                <a:latin typeface="+mn-lt"/>
                <a:ea typeface="Segoe UI Black"/>
              </a:rPr>
              <a:t>FY 2026 Enacted: $1,235M</a:t>
            </a:r>
            <a:endParaRPr lang="en-US" sz="2200" dirty="0">
              <a:latin typeface="+mn-lt"/>
              <a:ea typeface="Segoe UI Black"/>
            </a:endParaRPr>
          </a:p>
        </p:txBody>
      </p:sp>
      <p:pic>
        <p:nvPicPr>
          <p:cNvPr id="5" name="Picture 2">
            <a:extLst>
              <a:ext uri="{FF2B5EF4-FFF2-40B4-BE49-F238E27FC236}">
                <a16:creationId xmlns:a16="http://schemas.microsoft.com/office/drawing/2014/main" id="{6CAE3B26-31B0-BD60-FF8F-5C5D7F098CDA}"/>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261963" y="3802863"/>
            <a:ext cx="2793274" cy="1864511"/>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5727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9E059-C7F0-DB0D-93CA-C1E7BB6A740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90D8750-7D4E-EBB4-D630-62E5A5F2B718}"/>
              </a:ext>
            </a:extLst>
          </p:cNvPr>
          <p:cNvSpPr/>
          <p:nvPr/>
        </p:nvSpPr>
        <p:spPr>
          <a:xfrm>
            <a:off x="63793" y="869876"/>
            <a:ext cx="11997577" cy="5491872"/>
          </a:xfrm>
          <a:prstGeom prst="rect">
            <a:avLst/>
          </a:prstGeom>
          <a:noFill/>
        </p:spPr>
        <p:txBody>
          <a:bodyPr/>
          <a:lstStyle/>
          <a:p>
            <a:endParaRPr lang="en-US"/>
          </a:p>
        </p:txBody>
      </p:sp>
      <p:sp>
        <p:nvSpPr>
          <p:cNvPr id="8" name="Freeform: Shape 7">
            <a:extLst>
              <a:ext uri="{FF2B5EF4-FFF2-40B4-BE49-F238E27FC236}">
                <a16:creationId xmlns:a16="http://schemas.microsoft.com/office/drawing/2014/main" id="{84A085F7-E959-E877-1E8F-25BBF566D702}"/>
              </a:ext>
            </a:extLst>
          </p:cNvPr>
          <p:cNvSpPr/>
          <p:nvPr/>
        </p:nvSpPr>
        <p:spPr>
          <a:xfrm>
            <a:off x="472688" y="2829619"/>
            <a:ext cx="2397922" cy="889629"/>
          </a:xfrm>
          <a:custGeom>
            <a:avLst/>
            <a:gdLst>
              <a:gd name="csX0" fmla="*/ 0 w 2397922"/>
              <a:gd name="csY0" fmla="*/ 0 h 889629"/>
              <a:gd name="csX1" fmla="*/ 2397922 w 2397922"/>
              <a:gd name="csY1" fmla="*/ 0 h 889629"/>
              <a:gd name="csX2" fmla="*/ 2397922 w 2397922"/>
              <a:gd name="csY2" fmla="*/ 889629 h 889629"/>
              <a:gd name="csX3" fmla="*/ 0 w 2397922"/>
              <a:gd name="csY3" fmla="*/ 889629 h 889629"/>
              <a:gd name="csX4" fmla="*/ 0 w 2397922"/>
              <a:gd name="csY4" fmla="*/ 0 h 889629"/>
            </a:gdLst>
            <a:ahLst/>
            <a:cxnLst>
              <a:cxn ang="0">
                <a:pos x="csX0" y="csY0"/>
              </a:cxn>
              <a:cxn ang="0">
                <a:pos x="csX1" y="csY1"/>
              </a:cxn>
              <a:cxn ang="0">
                <a:pos x="csX2" y="csY2"/>
              </a:cxn>
              <a:cxn ang="0">
                <a:pos x="csX3" y="csY3"/>
              </a:cxn>
              <a:cxn ang="0">
                <a:pos x="csX4" y="csY4"/>
              </a:cxn>
            </a:cxnLst>
            <a:rect l="l" t="t" r="r" b="b"/>
            <a:pathLst>
              <a:path w="2397922" h="889629">
                <a:moveTo>
                  <a:pt x="0" y="0"/>
                </a:moveTo>
                <a:lnTo>
                  <a:pt x="2397922" y="0"/>
                </a:lnTo>
                <a:lnTo>
                  <a:pt x="2397922" y="889629"/>
                </a:lnTo>
                <a:lnTo>
                  <a:pt x="0" y="889629"/>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lang="en-US" sz="1100"/>
              <a:t>DOE is </a:t>
            </a:r>
            <a:r>
              <a:rPr lang="en-US" sz="1100" b="0" i="0" kern="1200"/>
              <a:t>the largest funder of </a:t>
            </a:r>
            <a:r>
              <a:rPr lang="en-US" sz="1100"/>
              <a:t>nuclear</a:t>
            </a:r>
            <a:r>
              <a:rPr lang="en-US" sz="1100" b="0" i="0" kern="1200"/>
              <a:t> physics in the U.S. (</a:t>
            </a:r>
            <a:r>
              <a:rPr lang="en-US" sz="1100" b="1"/>
              <a:t>&gt;95</a:t>
            </a:r>
            <a:r>
              <a:rPr lang="en-US" sz="1100" b="1" i="0" kern="1200"/>
              <a:t>%</a:t>
            </a:r>
            <a:r>
              <a:rPr lang="en-US" sz="1100" b="0" i="0" kern="1200"/>
              <a:t>)</a:t>
            </a:r>
            <a:endParaRPr lang="en-US" sz="1100" kern="1200"/>
          </a:p>
        </p:txBody>
      </p:sp>
      <p:sp>
        <p:nvSpPr>
          <p:cNvPr id="10" name="Freeform: Shape 9">
            <a:extLst>
              <a:ext uri="{FF2B5EF4-FFF2-40B4-BE49-F238E27FC236}">
                <a16:creationId xmlns:a16="http://schemas.microsoft.com/office/drawing/2014/main" id="{6CC3A302-0F27-0227-34B3-9D4259C8DECA}"/>
              </a:ext>
            </a:extLst>
          </p:cNvPr>
          <p:cNvSpPr/>
          <p:nvPr/>
        </p:nvSpPr>
        <p:spPr>
          <a:xfrm>
            <a:off x="3397696" y="5653191"/>
            <a:ext cx="2397922" cy="554390"/>
          </a:xfrm>
          <a:custGeom>
            <a:avLst/>
            <a:gdLst>
              <a:gd name="csX0" fmla="*/ 0 w 2397922"/>
              <a:gd name="csY0" fmla="*/ 0 h 554390"/>
              <a:gd name="csX1" fmla="*/ 2397922 w 2397922"/>
              <a:gd name="csY1" fmla="*/ 0 h 554390"/>
              <a:gd name="csX2" fmla="*/ 2397922 w 2397922"/>
              <a:gd name="csY2" fmla="*/ 554390 h 554390"/>
              <a:gd name="csX3" fmla="*/ 0 w 2397922"/>
              <a:gd name="csY3" fmla="*/ 554390 h 554390"/>
              <a:gd name="csX4" fmla="*/ 0 w 2397922"/>
              <a:gd name="csY4" fmla="*/ 0 h 554390"/>
            </a:gdLst>
            <a:ahLst/>
            <a:cxnLst>
              <a:cxn ang="0">
                <a:pos x="csX0" y="csY0"/>
              </a:cxn>
              <a:cxn ang="0">
                <a:pos x="csX1" y="csY1"/>
              </a:cxn>
              <a:cxn ang="0">
                <a:pos x="csX2" y="csY2"/>
              </a:cxn>
              <a:cxn ang="0">
                <a:pos x="csX3" y="csY3"/>
              </a:cxn>
              <a:cxn ang="0">
                <a:pos x="csX4" y="csY4"/>
              </a:cxn>
            </a:cxnLst>
            <a:rect l="l" t="t" r="r" b="b"/>
            <a:pathLst>
              <a:path w="2397922" h="554390">
                <a:moveTo>
                  <a:pt x="0" y="0"/>
                </a:moveTo>
                <a:lnTo>
                  <a:pt x="2397922" y="0"/>
                </a:lnTo>
                <a:lnTo>
                  <a:pt x="2397922" y="554390"/>
                </a:lnTo>
                <a:lnTo>
                  <a:pt x="0" y="554390"/>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66725">
              <a:lnSpc>
                <a:spcPct val="90000"/>
              </a:lnSpc>
              <a:spcBef>
                <a:spcPct val="0"/>
              </a:spcBef>
              <a:spcAft>
                <a:spcPct val="35000"/>
              </a:spcAft>
              <a:buNone/>
            </a:pPr>
            <a:r>
              <a:rPr lang="en-US" sz="1050" i="1"/>
              <a:t>KATRIN experiment to measure the neutrino mass</a:t>
            </a:r>
            <a:endParaRPr lang="en-US" sz="1050" b="0" i="1" kern="1200"/>
          </a:p>
          <a:p>
            <a:pPr marL="0" lvl="0" indent="0" algn="ctr" defTabSz="466725">
              <a:lnSpc>
                <a:spcPct val="90000"/>
              </a:lnSpc>
              <a:spcBef>
                <a:spcPct val="0"/>
              </a:spcBef>
              <a:spcAft>
                <a:spcPct val="35000"/>
              </a:spcAft>
              <a:buNone/>
            </a:pPr>
            <a:r>
              <a:rPr lang="en-US" sz="1200" kern="1200"/>
              <a:t>Research: </a:t>
            </a:r>
            <a:r>
              <a:rPr lang="en-US" sz="1200" b="1"/>
              <a:t>24</a:t>
            </a:r>
            <a:r>
              <a:rPr lang="en-US" sz="1200" b="1" kern="1200"/>
              <a:t>%, $</a:t>
            </a:r>
            <a:r>
              <a:rPr lang="en-US" sz="1200" b="1"/>
              <a:t>206.1</a:t>
            </a:r>
            <a:r>
              <a:rPr lang="en-US" sz="1200" b="1" kern="1200"/>
              <a:t>M</a:t>
            </a:r>
          </a:p>
        </p:txBody>
      </p:sp>
      <p:sp>
        <p:nvSpPr>
          <p:cNvPr id="12" name="Freeform: Shape 11">
            <a:extLst>
              <a:ext uri="{FF2B5EF4-FFF2-40B4-BE49-F238E27FC236}">
                <a16:creationId xmlns:a16="http://schemas.microsoft.com/office/drawing/2014/main" id="{880934AC-984B-E667-66AE-FCBFE4F189EF}"/>
              </a:ext>
            </a:extLst>
          </p:cNvPr>
          <p:cNvSpPr/>
          <p:nvPr/>
        </p:nvSpPr>
        <p:spPr>
          <a:xfrm>
            <a:off x="546859" y="5655199"/>
            <a:ext cx="2397922" cy="489607"/>
          </a:xfrm>
          <a:custGeom>
            <a:avLst/>
            <a:gdLst>
              <a:gd name="csX0" fmla="*/ 0 w 2397922"/>
              <a:gd name="csY0" fmla="*/ 0 h 489607"/>
              <a:gd name="csX1" fmla="*/ 2397922 w 2397922"/>
              <a:gd name="csY1" fmla="*/ 0 h 489607"/>
              <a:gd name="csX2" fmla="*/ 2397922 w 2397922"/>
              <a:gd name="csY2" fmla="*/ 489607 h 489607"/>
              <a:gd name="csX3" fmla="*/ 0 w 2397922"/>
              <a:gd name="csY3" fmla="*/ 489607 h 489607"/>
              <a:gd name="csX4" fmla="*/ 0 w 2397922"/>
              <a:gd name="csY4" fmla="*/ 0 h 489607"/>
            </a:gdLst>
            <a:ahLst/>
            <a:cxnLst>
              <a:cxn ang="0">
                <a:pos x="csX0" y="csY0"/>
              </a:cxn>
              <a:cxn ang="0">
                <a:pos x="csX1" y="csY1"/>
              </a:cxn>
              <a:cxn ang="0">
                <a:pos x="csX2" y="csY2"/>
              </a:cxn>
              <a:cxn ang="0">
                <a:pos x="csX3" y="csY3"/>
              </a:cxn>
              <a:cxn ang="0">
                <a:pos x="csX4" y="csY4"/>
              </a:cxn>
            </a:cxnLst>
            <a:rect l="l" t="t" r="r" b="b"/>
            <a:pathLst>
              <a:path w="2397922" h="489607">
                <a:moveTo>
                  <a:pt x="0" y="0"/>
                </a:moveTo>
                <a:lnTo>
                  <a:pt x="2397922" y="0"/>
                </a:lnTo>
                <a:lnTo>
                  <a:pt x="2397922" y="489607"/>
                </a:lnTo>
                <a:lnTo>
                  <a:pt x="0" y="489607"/>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66725">
              <a:lnSpc>
                <a:spcPct val="90000"/>
              </a:lnSpc>
              <a:spcBef>
                <a:spcPct val="0"/>
              </a:spcBef>
              <a:spcAft>
                <a:spcPct val="35000"/>
              </a:spcAft>
              <a:buNone/>
            </a:pPr>
            <a:r>
              <a:rPr lang="en-US" sz="1050" i="1"/>
              <a:t>Triangle Universities Nuclear Laboratory at Duke University</a:t>
            </a:r>
            <a:endParaRPr lang="en-US" sz="1050" b="0" i="1" kern="1200"/>
          </a:p>
          <a:p>
            <a:pPr marL="0" lvl="0" indent="0" algn="ctr" defTabSz="466725">
              <a:lnSpc>
                <a:spcPct val="90000"/>
              </a:lnSpc>
              <a:spcBef>
                <a:spcPct val="0"/>
              </a:spcBef>
              <a:spcAft>
                <a:spcPct val="35000"/>
              </a:spcAft>
              <a:buNone/>
            </a:pPr>
            <a:r>
              <a:rPr lang="en-US" sz="1200" b="1" kern="1200"/>
              <a:t>~50% </a:t>
            </a:r>
            <a:r>
              <a:rPr lang="en-US" sz="1200" kern="1200"/>
              <a:t>of Research to Universities</a:t>
            </a:r>
          </a:p>
        </p:txBody>
      </p:sp>
      <p:sp>
        <p:nvSpPr>
          <p:cNvPr id="14" name="Freeform: Shape 13">
            <a:extLst>
              <a:ext uri="{FF2B5EF4-FFF2-40B4-BE49-F238E27FC236}">
                <a16:creationId xmlns:a16="http://schemas.microsoft.com/office/drawing/2014/main" id="{9ACD71E4-3886-CB8C-2A11-B6B5C67F1A0C}"/>
              </a:ext>
            </a:extLst>
          </p:cNvPr>
          <p:cNvSpPr/>
          <p:nvPr/>
        </p:nvSpPr>
        <p:spPr>
          <a:xfrm>
            <a:off x="6319854" y="2829619"/>
            <a:ext cx="2728676" cy="678680"/>
          </a:xfrm>
          <a:custGeom>
            <a:avLst/>
            <a:gdLst>
              <a:gd name="csX0" fmla="*/ 0 w 2397922"/>
              <a:gd name="csY0" fmla="*/ 0 h 678680"/>
              <a:gd name="csX1" fmla="*/ 2397922 w 2397922"/>
              <a:gd name="csY1" fmla="*/ 0 h 678680"/>
              <a:gd name="csX2" fmla="*/ 2397922 w 2397922"/>
              <a:gd name="csY2" fmla="*/ 678680 h 678680"/>
              <a:gd name="csX3" fmla="*/ 0 w 2397922"/>
              <a:gd name="csY3" fmla="*/ 678680 h 678680"/>
              <a:gd name="csX4" fmla="*/ 0 w 2397922"/>
              <a:gd name="csY4" fmla="*/ 0 h 678680"/>
            </a:gdLst>
            <a:ahLst/>
            <a:cxnLst>
              <a:cxn ang="0">
                <a:pos x="csX0" y="csY0"/>
              </a:cxn>
              <a:cxn ang="0">
                <a:pos x="csX1" y="csY1"/>
              </a:cxn>
              <a:cxn ang="0">
                <a:pos x="csX2" y="csY2"/>
              </a:cxn>
              <a:cxn ang="0">
                <a:pos x="csX3" y="csY3"/>
              </a:cxn>
              <a:cxn ang="0">
                <a:pos x="csX4" y="csY4"/>
              </a:cxn>
            </a:cxnLst>
            <a:rect l="l" t="t" r="r" b="b"/>
            <a:pathLst>
              <a:path w="2397922" h="678680">
                <a:moveTo>
                  <a:pt x="0" y="0"/>
                </a:moveTo>
                <a:lnTo>
                  <a:pt x="2397922" y="0"/>
                </a:lnTo>
                <a:lnTo>
                  <a:pt x="2397922" y="678680"/>
                </a:lnTo>
                <a:lnTo>
                  <a:pt x="0" y="678680"/>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35560" rIns="35560" bIns="0" numCol="1" spcCol="1270" anchor="t" anchorCtr="0">
            <a:noAutofit/>
          </a:bodyPr>
          <a:lstStyle/>
          <a:p>
            <a:pPr marL="0" lvl="0" indent="0" algn="ctr" defTabSz="222250">
              <a:lnSpc>
                <a:spcPct val="90000"/>
              </a:lnSpc>
              <a:spcBef>
                <a:spcPct val="0"/>
              </a:spcBef>
              <a:spcAft>
                <a:spcPct val="35000"/>
              </a:spcAft>
              <a:buNone/>
            </a:pPr>
            <a:endParaRPr lang="en-US" sz="500" b="0" i="0" kern="1200"/>
          </a:p>
          <a:p>
            <a:pPr marL="0" lvl="0" indent="0" algn="ctr" defTabSz="222250">
              <a:lnSpc>
                <a:spcPct val="90000"/>
              </a:lnSpc>
              <a:spcBef>
                <a:spcPct val="0"/>
              </a:spcBef>
              <a:spcAft>
                <a:spcPct val="35000"/>
              </a:spcAft>
              <a:buNone/>
            </a:pPr>
            <a:r>
              <a:rPr lang="en-US" sz="1100" i="1"/>
              <a:t>Attendees of the 2026 Low Energy Community Meeting held at ANL</a:t>
            </a:r>
            <a:endParaRPr lang="en-US" sz="1100" b="0" i="1" kern="1200"/>
          </a:p>
          <a:p>
            <a:pPr marL="0" lvl="0" indent="0" algn="ctr" defTabSz="222250">
              <a:lnSpc>
                <a:spcPct val="90000"/>
              </a:lnSpc>
              <a:spcBef>
                <a:spcPct val="0"/>
              </a:spcBef>
              <a:spcAft>
                <a:spcPct val="35000"/>
              </a:spcAft>
              <a:buNone/>
            </a:pPr>
            <a:r>
              <a:rPr lang="en-US" sz="1100" b="1" kern="1200"/>
              <a:t>1,</a:t>
            </a:r>
            <a:r>
              <a:rPr lang="en-US" sz="1100" b="1"/>
              <a:t>001 </a:t>
            </a:r>
            <a:r>
              <a:rPr lang="en-US" sz="1100" b="0" kern="1200"/>
              <a:t>Ph.D. Scientists and </a:t>
            </a:r>
            <a:br>
              <a:rPr lang="en-US" sz="1100" b="0" kern="1200"/>
            </a:br>
            <a:r>
              <a:rPr lang="en-US" sz="1100" b="1" kern="1200"/>
              <a:t>331</a:t>
            </a:r>
            <a:r>
              <a:rPr lang="en-US" sz="1100" b="0" kern="1200"/>
              <a:t> Grad Students </a:t>
            </a:r>
            <a:r>
              <a:rPr lang="en-US" sz="1100" kern="1200"/>
              <a:t>Supported</a:t>
            </a:r>
          </a:p>
        </p:txBody>
      </p:sp>
      <p:sp>
        <p:nvSpPr>
          <p:cNvPr id="16" name="Freeform: Shape 15">
            <a:extLst>
              <a:ext uri="{FF2B5EF4-FFF2-40B4-BE49-F238E27FC236}">
                <a16:creationId xmlns:a16="http://schemas.microsoft.com/office/drawing/2014/main" id="{3F3D4D4E-088F-0E75-8DE9-59DCF0C0203F}"/>
              </a:ext>
            </a:extLst>
          </p:cNvPr>
          <p:cNvSpPr/>
          <p:nvPr/>
        </p:nvSpPr>
        <p:spPr>
          <a:xfrm>
            <a:off x="3141624" y="2829619"/>
            <a:ext cx="2898991" cy="639047"/>
          </a:xfrm>
          <a:custGeom>
            <a:avLst/>
            <a:gdLst>
              <a:gd name="csX0" fmla="*/ 0 w 2898991"/>
              <a:gd name="csY0" fmla="*/ 0 h 639047"/>
              <a:gd name="csX1" fmla="*/ 2898991 w 2898991"/>
              <a:gd name="csY1" fmla="*/ 0 h 639047"/>
              <a:gd name="csX2" fmla="*/ 2898991 w 2898991"/>
              <a:gd name="csY2" fmla="*/ 639047 h 639047"/>
              <a:gd name="csX3" fmla="*/ 0 w 2898991"/>
              <a:gd name="csY3" fmla="*/ 639047 h 639047"/>
              <a:gd name="csX4" fmla="*/ 0 w 2898991"/>
              <a:gd name="csY4" fmla="*/ 0 h 639047"/>
            </a:gdLst>
            <a:ahLst/>
            <a:cxnLst>
              <a:cxn ang="0">
                <a:pos x="csX0" y="csY0"/>
              </a:cxn>
              <a:cxn ang="0">
                <a:pos x="csX1" y="csY1"/>
              </a:cxn>
              <a:cxn ang="0">
                <a:pos x="csX2" y="csY2"/>
              </a:cxn>
              <a:cxn ang="0">
                <a:pos x="csX3" y="csY3"/>
              </a:cxn>
              <a:cxn ang="0">
                <a:pos x="csX4" y="csY4"/>
              </a:cxn>
            </a:cxnLst>
            <a:rect l="l" t="t" r="r" b="b"/>
            <a:pathLst>
              <a:path w="2898991" h="639047">
                <a:moveTo>
                  <a:pt x="0" y="0"/>
                </a:moveTo>
                <a:lnTo>
                  <a:pt x="2898991" y="0"/>
                </a:lnTo>
                <a:lnTo>
                  <a:pt x="2898991" y="639047"/>
                </a:lnTo>
                <a:lnTo>
                  <a:pt x="0" y="639047"/>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0"/>
              </a:spcAft>
              <a:buNone/>
            </a:pPr>
            <a:r>
              <a:rPr lang="en-US" sz="1100" kern="1200"/>
              <a:t>Funding at </a:t>
            </a:r>
            <a:r>
              <a:rPr lang="en-US" sz="1100" b="1"/>
              <a:t>10</a:t>
            </a:r>
            <a:r>
              <a:rPr lang="en-US" sz="1100" kern="1200"/>
              <a:t> DOE National Labs, and </a:t>
            </a:r>
            <a:r>
              <a:rPr lang="en-US" sz="1100" b="1" kern="1200"/>
              <a:t>&gt;120 </a:t>
            </a:r>
            <a:r>
              <a:rPr lang="en-US" sz="1100" b="0" kern="1200"/>
              <a:t>Academic Institutions, Small Businesses, Non-Profits, and Other Federal Agencies</a:t>
            </a:r>
            <a:endParaRPr lang="en-US" sz="1100" kern="1200"/>
          </a:p>
        </p:txBody>
      </p:sp>
      <p:sp>
        <p:nvSpPr>
          <p:cNvPr id="18" name="Freeform: Shape 17">
            <a:extLst>
              <a:ext uri="{FF2B5EF4-FFF2-40B4-BE49-F238E27FC236}">
                <a16:creationId xmlns:a16="http://schemas.microsoft.com/office/drawing/2014/main" id="{D1391A5A-BCB1-587D-9994-C3005F6679D3}"/>
              </a:ext>
            </a:extLst>
          </p:cNvPr>
          <p:cNvSpPr/>
          <p:nvPr/>
        </p:nvSpPr>
        <p:spPr>
          <a:xfrm>
            <a:off x="6150103" y="5613103"/>
            <a:ext cx="2747227" cy="710724"/>
          </a:xfrm>
          <a:custGeom>
            <a:avLst/>
            <a:gdLst>
              <a:gd name="csX0" fmla="*/ 0 w 2747227"/>
              <a:gd name="csY0" fmla="*/ 0 h 710724"/>
              <a:gd name="csX1" fmla="*/ 2747227 w 2747227"/>
              <a:gd name="csY1" fmla="*/ 0 h 710724"/>
              <a:gd name="csX2" fmla="*/ 2747227 w 2747227"/>
              <a:gd name="csY2" fmla="*/ 710724 h 710724"/>
              <a:gd name="csX3" fmla="*/ 0 w 2747227"/>
              <a:gd name="csY3" fmla="*/ 710724 h 710724"/>
              <a:gd name="csX4" fmla="*/ 0 w 2747227"/>
              <a:gd name="csY4" fmla="*/ 0 h 710724"/>
            </a:gdLst>
            <a:ahLst/>
            <a:cxnLst>
              <a:cxn ang="0">
                <a:pos x="csX0" y="csY0"/>
              </a:cxn>
              <a:cxn ang="0">
                <a:pos x="csX1" y="csY1"/>
              </a:cxn>
              <a:cxn ang="0">
                <a:pos x="csX2" y="csY2"/>
              </a:cxn>
              <a:cxn ang="0">
                <a:pos x="csX3" y="csY3"/>
              </a:cxn>
              <a:cxn ang="0">
                <a:pos x="csX4" y="csY4"/>
              </a:cxn>
            </a:cxnLst>
            <a:rect l="l" t="t" r="r" b="b"/>
            <a:pathLst>
              <a:path w="2747227" h="710724">
                <a:moveTo>
                  <a:pt x="0" y="0"/>
                </a:moveTo>
                <a:lnTo>
                  <a:pt x="2747227" y="0"/>
                </a:lnTo>
                <a:lnTo>
                  <a:pt x="2747227" y="710724"/>
                </a:lnTo>
                <a:lnTo>
                  <a:pt x="0" y="710724"/>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lang="en-US" sz="1100" i="1"/>
              <a:t>Magnetic arcs at the CEBAF user facility at TJNAF</a:t>
            </a:r>
            <a:endParaRPr lang="en-US" sz="1100" i="1" kern="1200"/>
          </a:p>
          <a:p>
            <a:pPr marL="0" lvl="0" indent="0" algn="ctr" defTabSz="488950">
              <a:lnSpc>
                <a:spcPct val="90000"/>
              </a:lnSpc>
              <a:spcBef>
                <a:spcPct val="0"/>
              </a:spcBef>
              <a:spcAft>
                <a:spcPct val="35000"/>
              </a:spcAft>
              <a:buNone/>
            </a:pPr>
            <a:r>
              <a:rPr lang="en-US" sz="1200" kern="1200"/>
              <a:t>Facility Operations:  </a:t>
            </a:r>
            <a:r>
              <a:rPr lang="en-US" sz="1200" b="1" kern="1200"/>
              <a:t>56%, $</a:t>
            </a:r>
            <a:r>
              <a:rPr lang="en-US" sz="1200" b="1"/>
              <a:t>481.4</a:t>
            </a:r>
            <a:r>
              <a:rPr lang="en-US" sz="1200" b="1" kern="1200"/>
              <a:t>M </a:t>
            </a:r>
          </a:p>
        </p:txBody>
      </p:sp>
      <p:sp>
        <p:nvSpPr>
          <p:cNvPr id="20" name="Freeform: Shape 19">
            <a:extLst>
              <a:ext uri="{FF2B5EF4-FFF2-40B4-BE49-F238E27FC236}">
                <a16:creationId xmlns:a16="http://schemas.microsoft.com/office/drawing/2014/main" id="{52DA56AE-FD0D-0B41-82CA-937E02F1F7F6}"/>
              </a:ext>
            </a:extLst>
          </p:cNvPr>
          <p:cNvSpPr/>
          <p:nvPr/>
        </p:nvSpPr>
        <p:spPr>
          <a:xfrm>
            <a:off x="9195517" y="5631527"/>
            <a:ext cx="2622990" cy="704088"/>
          </a:xfrm>
          <a:custGeom>
            <a:avLst/>
            <a:gdLst>
              <a:gd name="csX0" fmla="*/ 0 w 2622990"/>
              <a:gd name="csY0" fmla="*/ 0 h 704088"/>
              <a:gd name="csX1" fmla="*/ 2622990 w 2622990"/>
              <a:gd name="csY1" fmla="*/ 0 h 704088"/>
              <a:gd name="csX2" fmla="*/ 2622990 w 2622990"/>
              <a:gd name="csY2" fmla="*/ 704088 h 704088"/>
              <a:gd name="csX3" fmla="*/ 0 w 2622990"/>
              <a:gd name="csY3" fmla="*/ 704088 h 704088"/>
              <a:gd name="csX4" fmla="*/ 0 w 2622990"/>
              <a:gd name="csY4" fmla="*/ 0 h 704088"/>
            </a:gdLst>
            <a:ahLst/>
            <a:cxnLst>
              <a:cxn ang="0">
                <a:pos x="csX0" y="csY0"/>
              </a:cxn>
              <a:cxn ang="0">
                <a:pos x="csX1" y="csY1"/>
              </a:cxn>
              <a:cxn ang="0">
                <a:pos x="csX2" y="csY2"/>
              </a:cxn>
              <a:cxn ang="0">
                <a:pos x="csX3" y="csY3"/>
              </a:cxn>
              <a:cxn ang="0">
                <a:pos x="csX4" y="csY4"/>
              </a:cxn>
            </a:cxnLst>
            <a:rect l="l" t="t" r="r" b="b"/>
            <a:pathLst>
              <a:path w="2622990" h="704088">
                <a:moveTo>
                  <a:pt x="0" y="0"/>
                </a:moveTo>
                <a:lnTo>
                  <a:pt x="2622990" y="0"/>
                </a:lnTo>
                <a:lnTo>
                  <a:pt x="2622990" y="704088"/>
                </a:lnTo>
                <a:lnTo>
                  <a:pt x="0" y="704088"/>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ts val="600"/>
              </a:spcAft>
              <a:buNone/>
            </a:pPr>
            <a:r>
              <a:rPr lang="en-US" sz="1100" i="1"/>
              <a:t>Schematic of the </a:t>
            </a:r>
            <a:r>
              <a:rPr lang="en-US" sz="1100" i="1" err="1"/>
              <a:t>ePIC</a:t>
            </a:r>
            <a:r>
              <a:rPr lang="en-US" sz="1100" i="1"/>
              <a:t> detector under construction within the EIC project</a:t>
            </a:r>
            <a:endParaRPr lang="en-US" sz="1100" i="1" kern="1200"/>
          </a:p>
          <a:p>
            <a:pPr marL="0" lvl="0" indent="0" algn="ctr" defTabSz="488950">
              <a:lnSpc>
                <a:spcPct val="90000"/>
              </a:lnSpc>
              <a:spcBef>
                <a:spcPct val="0"/>
              </a:spcBef>
              <a:spcAft>
                <a:spcPts val="600"/>
              </a:spcAft>
              <a:buNone/>
            </a:pPr>
            <a:r>
              <a:rPr lang="en-US" sz="1200" kern="1200"/>
              <a:t>Projects:  </a:t>
            </a:r>
            <a:r>
              <a:rPr lang="en-US" sz="1200" b="1"/>
              <a:t>20</a:t>
            </a:r>
            <a:r>
              <a:rPr lang="en-US" sz="1200" b="1" kern="1200"/>
              <a:t>%, $</a:t>
            </a:r>
            <a:r>
              <a:rPr lang="en-US" sz="1200" b="1">
                <a:latin typeface="AvenirNext LT Pro Bold"/>
                <a:cs typeface="Arial"/>
              </a:rPr>
              <a:t>174.9</a:t>
            </a:r>
            <a:r>
              <a:rPr lang="en-US" sz="1200" b="1" kern="1200">
                <a:latin typeface="AvenirNext LT Pro Bold"/>
                <a:cs typeface="Arial"/>
              </a:rPr>
              <a:t>M</a:t>
            </a:r>
            <a:endParaRPr lang="en-US" sz="1200" b="1" kern="1200"/>
          </a:p>
        </p:txBody>
      </p:sp>
      <p:sp>
        <p:nvSpPr>
          <p:cNvPr id="23" name="Freeform: Shape 22">
            <a:extLst>
              <a:ext uri="{FF2B5EF4-FFF2-40B4-BE49-F238E27FC236}">
                <a16:creationId xmlns:a16="http://schemas.microsoft.com/office/drawing/2014/main" id="{01208909-C084-75DF-F0DC-A015BB08201C}"/>
              </a:ext>
            </a:extLst>
          </p:cNvPr>
          <p:cNvSpPr/>
          <p:nvPr/>
        </p:nvSpPr>
        <p:spPr>
          <a:xfrm>
            <a:off x="9306706" y="2829619"/>
            <a:ext cx="2525299" cy="875483"/>
          </a:xfrm>
          <a:custGeom>
            <a:avLst/>
            <a:gdLst>
              <a:gd name="csX0" fmla="*/ 0 w 2397922"/>
              <a:gd name="csY0" fmla="*/ 0 h 875483"/>
              <a:gd name="csX1" fmla="*/ 2397922 w 2397922"/>
              <a:gd name="csY1" fmla="*/ 0 h 875483"/>
              <a:gd name="csX2" fmla="*/ 2397922 w 2397922"/>
              <a:gd name="csY2" fmla="*/ 875483 h 875483"/>
              <a:gd name="csX3" fmla="*/ 0 w 2397922"/>
              <a:gd name="csY3" fmla="*/ 875483 h 875483"/>
              <a:gd name="csX4" fmla="*/ 0 w 2397922"/>
              <a:gd name="csY4" fmla="*/ 0 h 875483"/>
            </a:gdLst>
            <a:ahLst/>
            <a:cxnLst>
              <a:cxn ang="0">
                <a:pos x="csX0" y="csY0"/>
              </a:cxn>
              <a:cxn ang="0">
                <a:pos x="csX1" y="csY1"/>
              </a:cxn>
              <a:cxn ang="0">
                <a:pos x="csX2" y="csY2"/>
              </a:cxn>
              <a:cxn ang="0">
                <a:pos x="csX3" y="csY3"/>
              </a:cxn>
              <a:cxn ang="0">
                <a:pos x="csX4" y="csY4"/>
              </a:cxn>
            </a:cxnLst>
            <a:rect l="l" t="t" r="r" b="b"/>
            <a:pathLst>
              <a:path w="2397922" h="875483">
                <a:moveTo>
                  <a:pt x="0" y="0"/>
                </a:moveTo>
                <a:lnTo>
                  <a:pt x="2397922" y="0"/>
                </a:lnTo>
                <a:lnTo>
                  <a:pt x="2397922" y="875483"/>
                </a:lnTo>
                <a:lnTo>
                  <a:pt x="0" y="875483"/>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lang="en-US" sz="1100" i="1"/>
              <a:t>Facility for Rare Isotope Beams at Michigan State University</a:t>
            </a:r>
            <a:endParaRPr lang="en-US" sz="1100" b="0" i="1" kern="1200"/>
          </a:p>
          <a:p>
            <a:pPr marL="0" lvl="0" indent="0" algn="ctr" defTabSz="488950">
              <a:lnSpc>
                <a:spcPct val="90000"/>
              </a:lnSpc>
              <a:spcBef>
                <a:spcPct val="0"/>
              </a:spcBef>
              <a:spcAft>
                <a:spcPct val="35000"/>
              </a:spcAft>
              <a:buNone/>
            </a:pPr>
            <a:r>
              <a:rPr lang="en-US" sz="1100"/>
              <a:t>N</a:t>
            </a:r>
            <a:r>
              <a:rPr lang="en-US" sz="1100" b="0" kern="1200"/>
              <a:t>P supports </a:t>
            </a:r>
            <a:r>
              <a:rPr lang="en-US" sz="1100" b="1"/>
              <a:t>4</a:t>
            </a:r>
            <a:r>
              <a:rPr lang="en-US" sz="1100" b="0" kern="1200"/>
              <a:t> SC User Facilities and </a:t>
            </a:r>
            <a:r>
              <a:rPr lang="en-US" sz="1100" b="1" kern="1200"/>
              <a:t> 4,000</a:t>
            </a:r>
            <a:r>
              <a:rPr lang="en-US" sz="1100" b="0" kern="1200"/>
              <a:t> Users at </a:t>
            </a:r>
            <a:r>
              <a:rPr lang="en-US" sz="1100"/>
              <a:t>TJN</a:t>
            </a:r>
            <a:r>
              <a:rPr lang="en-US" sz="1100" b="0" kern="1200"/>
              <a:t>AL, BNL, </a:t>
            </a:r>
            <a:r>
              <a:rPr lang="en-US" sz="1100"/>
              <a:t>ANL and MSU</a:t>
            </a:r>
            <a:endParaRPr lang="en-US" sz="1100" kern="1200"/>
          </a:p>
        </p:txBody>
      </p:sp>
      <p:sp>
        <p:nvSpPr>
          <p:cNvPr id="22" name="Slide Number Placeholder 5">
            <a:extLst>
              <a:ext uri="{FF2B5EF4-FFF2-40B4-BE49-F238E27FC236}">
                <a16:creationId xmlns:a16="http://schemas.microsoft.com/office/drawing/2014/main" id="{081D0E76-B9EF-6081-06F8-4C50D09104A3}"/>
              </a:ext>
            </a:extLst>
          </p:cNvPr>
          <p:cNvSpPr>
            <a:spLocks noGrp="1"/>
          </p:cNvSpPr>
          <p:nvPr>
            <p:ph type="sldNum" sz="quarter" idx="4"/>
          </p:nvPr>
        </p:nvSpPr>
        <p:spPr>
          <a:xfrm>
            <a:off x="4724400" y="6363953"/>
            <a:ext cx="2743200" cy="365125"/>
          </a:xfr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778737B-B3EC-4E20-AE69-249A6755EF30}"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cs typeface="Arial"/>
              </a:rPr>
              <a:pPr marL="0" marR="0" lvl="0" indent="0" algn="ctr" defTabSz="914400" rtl="0" eaLnBrk="1" fontAlgn="base" latinLnBrk="0" hangingPunct="1">
                <a:lnSpc>
                  <a:spcPct val="100000"/>
                </a:lnSpc>
                <a:spcBef>
                  <a:spcPct val="0"/>
                </a:spcBef>
                <a:spcAft>
                  <a:spcPct val="0"/>
                </a:spcAft>
                <a:buClrTx/>
                <a:buSzTx/>
                <a:buFontTx/>
                <a:buNone/>
                <a:defRPr/>
              </a:pPr>
              <a:t>6</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cs typeface="Arial"/>
            </a:endParaRPr>
          </a:p>
        </p:txBody>
      </p:sp>
      <p:sp>
        <p:nvSpPr>
          <p:cNvPr id="2" name="Title 1">
            <a:extLst>
              <a:ext uri="{FF2B5EF4-FFF2-40B4-BE49-F238E27FC236}">
                <a16:creationId xmlns:a16="http://schemas.microsoft.com/office/drawing/2014/main" id="{7975FAD9-2C8B-EEAD-F63B-F3E4B7A7921F}"/>
              </a:ext>
            </a:extLst>
          </p:cNvPr>
          <p:cNvSpPr>
            <a:spLocks noGrp="1"/>
          </p:cNvSpPr>
          <p:nvPr>
            <p:ph type="title" idx="4294967295" hasCustomPrompt="1"/>
          </p:nvPr>
        </p:nvSpPr>
        <p:spPr>
          <a:xfrm>
            <a:off x="0" y="50800"/>
            <a:ext cx="11315700" cy="801688"/>
          </a:xfrm>
          <a:prstGeom prst="rect">
            <a:avLst/>
          </a:prstGeom>
        </p:spPr>
        <p:txBody>
          <a:bodyPr>
            <a:normAutofit fontScale="90000"/>
          </a:bodyPr>
          <a:lstStyle/>
          <a:p>
            <a:pPr algn="ctr"/>
            <a:r>
              <a:rPr lang="en-US" sz="4400">
                <a:latin typeface="+mn-lt"/>
                <a:ea typeface="Segoe UI Black"/>
              </a:rPr>
              <a:t>Office of Nuclear Physics at a Glance</a:t>
            </a:r>
            <a:br>
              <a:rPr lang="en-US" sz="4000">
                <a:latin typeface="+mn-lt"/>
              </a:rPr>
            </a:br>
            <a:r>
              <a:rPr lang="en-US" sz="2700">
                <a:latin typeface="+mn-lt"/>
                <a:ea typeface="Segoe UI Black"/>
              </a:rPr>
              <a:t>FY 2026 Enacted: $866M</a:t>
            </a:r>
            <a:endParaRPr lang="en-US" sz="2200">
              <a:latin typeface="+mn-lt"/>
              <a:ea typeface="Segoe UI Black"/>
            </a:endParaRPr>
          </a:p>
        </p:txBody>
      </p:sp>
      <p:sp>
        <p:nvSpPr>
          <p:cNvPr id="3" name="TextBox 2">
            <a:extLst>
              <a:ext uri="{FF2B5EF4-FFF2-40B4-BE49-F238E27FC236}">
                <a16:creationId xmlns:a16="http://schemas.microsoft.com/office/drawing/2014/main" id="{94A5A02C-0011-69FF-96AA-9212A92AC041}"/>
              </a:ext>
            </a:extLst>
          </p:cNvPr>
          <p:cNvSpPr txBox="1"/>
          <p:nvPr/>
        </p:nvSpPr>
        <p:spPr>
          <a:xfrm>
            <a:off x="8602133" y="6414294"/>
            <a:ext cx="1749778"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 Next LT Pro" panose="020B0504020202020204" pitchFamily="34" charset="0"/>
                <a:cs typeface="Arial"/>
              </a:rPr>
              <a:t>CUI//SP-BUDG</a:t>
            </a:r>
            <a:endParaRPr kumimoji="0" lang="en-US" sz="1800" b="0" i="0" u="none" strike="noStrike" kern="1200" cap="none" spc="0" normalizeH="0" baseline="0" noProof="0">
              <a:ln>
                <a:noFill/>
              </a:ln>
              <a:solidFill>
                <a:prstClr val="black"/>
              </a:solidFill>
              <a:effectLst/>
              <a:uLnTx/>
              <a:uFillTx/>
              <a:latin typeface="Arial"/>
              <a:cs typeface="Arial"/>
            </a:endParaRPr>
          </a:p>
        </p:txBody>
      </p:sp>
      <p:pic>
        <p:nvPicPr>
          <p:cNvPr id="25" name="Picture 24">
            <a:extLst>
              <a:ext uri="{FF2B5EF4-FFF2-40B4-BE49-F238E27FC236}">
                <a16:creationId xmlns:a16="http://schemas.microsoft.com/office/drawing/2014/main" id="{E27BFBA6-F398-46BC-20E7-A6B41F514CD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214527" y="976545"/>
            <a:ext cx="2753185" cy="186537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KATRIN scientists test the system of magnets that control the fields inside the spectrometer.">
            <a:extLst>
              <a:ext uri="{FF2B5EF4-FFF2-40B4-BE49-F238E27FC236}">
                <a16:creationId xmlns:a16="http://schemas.microsoft.com/office/drawing/2014/main" id="{F972B58E-FB68-8480-9F49-AD3DA2175AC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88182" y="3880982"/>
            <a:ext cx="2651760" cy="174819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2" name="Picture 31">
            <a:extLst>
              <a:ext uri="{FF2B5EF4-FFF2-40B4-BE49-F238E27FC236}">
                <a16:creationId xmlns:a16="http://schemas.microsoft.com/office/drawing/2014/main" id="{24694F47-5BB6-F2A7-1AE7-1037BF6EF2FC}"/>
              </a:ext>
            </a:extLst>
          </p:cNvPr>
          <p:cNvPicPr>
            <a:picLocks noChangeAspect="1"/>
          </p:cNvPicPr>
          <p:nvPr/>
        </p:nvPicPr>
        <p:blipFill>
          <a:blip r:embed="rId5" cstate="print">
            <a:extLst>
              <a:ext uri="{28A0092B-C50C-407E-A947-70E740481C1C}">
                <a14:useLocalDpi xmlns:a14="http://schemas.microsoft.com/office/drawing/2010/main"/>
              </a:ext>
            </a:extLst>
          </a:blip>
          <a:srcRect b="-594"/>
          <a:stretch>
            <a:fillRect/>
          </a:stretch>
        </p:blipFill>
        <p:spPr>
          <a:xfrm>
            <a:off x="9242357" y="976545"/>
            <a:ext cx="2653996" cy="186537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4" name="Picture 33">
            <a:extLst>
              <a:ext uri="{FF2B5EF4-FFF2-40B4-BE49-F238E27FC236}">
                <a16:creationId xmlns:a16="http://schemas.microsoft.com/office/drawing/2014/main" id="{C9A7FCBB-84B6-469E-4656-73784BAFBA2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273009" y="3860994"/>
            <a:ext cx="2651760" cy="1768185"/>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6" name="Picture 35">
            <a:extLst>
              <a:ext uri="{FF2B5EF4-FFF2-40B4-BE49-F238E27FC236}">
                <a16:creationId xmlns:a16="http://schemas.microsoft.com/office/drawing/2014/main" id="{AFF337BD-6542-AD3E-355E-840A21EFC92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220382" y="3973486"/>
            <a:ext cx="2651760" cy="1655693"/>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38" name="Picture 37">
            <a:extLst>
              <a:ext uri="{FF2B5EF4-FFF2-40B4-BE49-F238E27FC236}">
                <a16:creationId xmlns:a16="http://schemas.microsoft.com/office/drawing/2014/main" id="{4AC727B3-DEDB-4ACD-9C3B-B5D0C4D425A1}"/>
              </a:ext>
            </a:extLst>
          </p:cNvPr>
          <p:cNvPicPr>
            <a:picLocks noChangeAspect="1"/>
          </p:cNvPicPr>
          <p:nvPr/>
        </p:nvPicPr>
        <p:blipFill>
          <a:blip r:embed="rId8" cstate="print">
            <a:extLst>
              <a:ext uri="{28A0092B-C50C-407E-A947-70E740481C1C}">
                <a14:useLocalDpi xmlns:a14="http://schemas.microsoft.com/office/drawing/2010/main"/>
              </a:ext>
            </a:extLst>
          </a:blip>
          <a:srcRect l="-1" r="-249"/>
          <a:stretch>
            <a:fillRect/>
          </a:stretch>
        </p:blipFill>
        <p:spPr>
          <a:xfrm>
            <a:off x="6296244" y="976545"/>
            <a:ext cx="2775896" cy="186537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40" name="Picture 39">
            <a:extLst>
              <a:ext uri="{FF2B5EF4-FFF2-40B4-BE49-F238E27FC236}">
                <a16:creationId xmlns:a16="http://schemas.microsoft.com/office/drawing/2014/main" id="{0B1503F9-67FD-D078-131F-F1B8AF284584}"/>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a:xfrm>
            <a:off x="278397" y="3835872"/>
            <a:ext cx="2707666" cy="1793307"/>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2B8A08EE-9630-0596-5096-2C814AFE2FC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80"/>
          <a:stretch/>
        </p:blipFill>
        <p:spPr>
          <a:xfrm>
            <a:off x="395176" y="976545"/>
            <a:ext cx="2649134" cy="1742851"/>
          </a:xfrm>
          <a:prstGeom prst="roundRect">
            <a:avLst/>
          </a:prstGeom>
          <a:ln w="28575">
            <a:solidFill>
              <a:schemeClr val="tx1"/>
            </a:solidFill>
          </a:ln>
        </p:spPr>
      </p:pic>
    </p:spTree>
    <p:extLst>
      <p:ext uri="{BB962C8B-B14F-4D97-AF65-F5344CB8AC3E}">
        <p14:creationId xmlns:p14="http://schemas.microsoft.com/office/powerpoint/2010/main" val="231290627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F80EF7E-5C63-9EE7-3BEC-1B825AE04F4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EBC1D91-3C84-340B-C65E-3899AD4549A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BDFF5CE9-BE28-A90A-12AC-D810099101F1}"/>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7</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pic>
        <p:nvPicPr>
          <p:cNvPr id="3" name="Picture 2">
            <a:extLst>
              <a:ext uri="{FF2B5EF4-FFF2-40B4-BE49-F238E27FC236}">
                <a16:creationId xmlns:a16="http://schemas.microsoft.com/office/drawing/2014/main" id="{14A79B47-AE30-CA17-A458-9556ECCE9541}"/>
              </a:ext>
            </a:extLst>
          </p:cNvPr>
          <p:cNvPicPr>
            <a:picLocks noChangeAspect="1"/>
          </p:cNvPicPr>
          <p:nvPr/>
        </p:nvPicPr>
        <p:blipFill>
          <a:blip r:embed="rId3"/>
          <a:stretch>
            <a:fillRect/>
          </a:stretch>
        </p:blipFill>
        <p:spPr>
          <a:xfrm>
            <a:off x="150931" y="147814"/>
            <a:ext cx="5747103" cy="1012002"/>
          </a:xfrm>
          <a:prstGeom prst="rect">
            <a:avLst/>
          </a:prstGeom>
        </p:spPr>
      </p:pic>
      <p:graphicFrame>
        <p:nvGraphicFramePr>
          <p:cNvPr id="4" name="Table 3">
            <a:extLst>
              <a:ext uri="{FF2B5EF4-FFF2-40B4-BE49-F238E27FC236}">
                <a16:creationId xmlns:a16="http://schemas.microsoft.com/office/drawing/2014/main" id="{695E031A-BA8E-186B-1FDD-32B18EACF57C}"/>
              </a:ext>
            </a:extLst>
          </p:cNvPr>
          <p:cNvGraphicFramePr>
            <a:graphicFrameLocks noGrp="1"/>
          </p:cNvGraphicFramePr>
          <p:nvPr>
            <p:extLst>
              <p:ext uri="{D42A27DB-BD31-4B8C-83A1-F6EECF244321}">
                <p14:modId xmlns:p14="http://schemas.microsoft.com/office/powerpoint/2010/main" val="2564811925"/>
              </p:ext>
            </p:extLst>
          </p:nvPr>
        </p:nvGraphicFramePr>
        <p:xfrm>
          <a:off x="7441259" y="470935"/>
          <a:ext cx="3960989" cy="365760"/>
        </p:xfrm>
        <a:graphic>
          <a:graphicData uri="http://schemas.openxmlformats.org/drawingml/2006/table">
            <a:tbl>
              <a:tblPr bandRow="1">
                <a:tableStyleId>{5C22544A-7EE6-4342-B048-85BDC9FD1C3A}</a:tableStyleId>
              </a:tblPr>
              <a:tblGrid>
                <a:gridCol w="3960989">
                  <a:extLst>
                    <a:ext uri="{9D8B030D-6E8A-4147-A177-3AD203B41FA5}">
                      <a16:colId xmlns:a16="http://schemas.microsoft.com/office/drawing/2014/main" val="3948282118"/>
                    </a:ext>
                  </a:extLst>
                </a:gridCol>
              </a:tblGrid>
              <a:tr h="0">
                <a:tc>
                  <a:txBody>
                    <a:bodyPr/>
                    <a:lstStyle/>
                    <a:p>
                      <a:pPr>
                        <a:buNone/>
                      </a:pPr>
                      <a:r>
                        <a:rPr lang="en-US" sz="2400" b="1" i="1">
                          <a:solidFill>
                            <a:srgbClr val="0A2F41"/>
                          </a:solidFill>
                          <a:effectLst/>
                          <a:latin typeface="Arial" panose="020B0604020202020204" pitchFamily="34" charset="0"/>
                          <a:ea typeface="Times New Roman" panose="02020603050405020304" pitchFamily="18" charset="0"/>
                        </a:rPr>
                        <a:t>Office of Nuclear Physics</a:t>
                      </a:r>
                      <a:endParaRPr lang="en-US">
                        <a:effectLst/>
                      </a:endParaRPr>
                    </a:p>
                  </a:txBody>
                  <a:tcPr marL="0" marR="0" marT="0" marB="0" anchor="ctr">
                    <a:lnL>
                      <a:noFill/>
                    </a:lnL>
                    <a:lnR>
                      <a:noFill/>
                    </a:lnR>
                    <a:lnT>
                      <a:noFill/>
                    </a:lnT>
                    <a:lnB>
                      <a:noFill/>
                    </a:lnB>
                    <a:noFill/>
                  </a:tcPr>
                </a:tc>
                <a:extLst>
                  <a:ext uri="{0D108BD9-81ED-4DB2-BD59-A6C34878D82A}">
                    <a16:rowId xmlns:a16="http://schemas.microsoft.com/office/drawing/2014/main" val="4210576751"/>
                  </a:ext>
                </a:extLst>
              </a:tr>
            </a:tbl>
          </a:graphicData>
        </a:graphic>
      </p:graphicFrame>
      <p:sp>
        <p:nvSpPr>
          <p:cNvPr id="5" name="TextBox 4">
            <a:extLst>
              <a:ext uri="{FF2B5EF4-FFF2-40B4-BE49-F238E27FC236}">
                <a16:creationId xmlns:a16="http://schemas.microsoft.com/office/drawing/2014/main" id="{A790060B-46F1-C4A5-0F45-0D8E82138340}"/>
              </a:ext>
            </a:extLst>
          </p:cNvPr>
          <p:cNvSpPr txBox="1"/>
          <p:nvPr/>
        </p:nvSpPr>
        <p:spPr>
          <a:xfrm>
            <a:off x="1071032" y="1286933"/>
            <a:ext cx="6142633" cy="1200329"/>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b="1" dirty="0">
              <a:solidFill>
                <a:srgbClr val="0A2F41"/>
              </a:solidFill>
              <a:latin typeface="Arial Narrow"/>
            </a:endParaRPr>
          </a:p>
          <a:p>
            <a:pPr algn="ctr"/>
            <a:r>
              <a:rPr lang="en-US" sz="2400" b="1">
                <a:solidFill>
                  <a:srgbClr val="0A2F41"/>
                </a:solidFill>
                <a:latin typeface="Arial Narrow"/>
              </a:rPr>
              <a:t>Regina Rameika, Associate Director (Acting)</a:t>
            </a:r>
          </a:p>
          <a:p>
            <a:endParaRPr lang="en-US" sz="2400" b="1" dirty="0">
              <a:solidFill>
                <a:srgbClr val="0A2F41"/>
              </a:solidFill>
              <a:latin typeface="Arial Narrow"/>
            </a:endParaRPr>
          </a:p>
        </p:txBody>
      </p:sp>
      <p:sp>
        <p:nvSpPr>
          <p:cNvPr id="6" name="TextBox 5">
            <a:extLst>
              <a:ext uri="{FF2B5EF4-FFF2-40B4-BE49-F238E27FC236}">
                <a16:creationId xmlns:a16="http://schemas.microsoft.com/office/drawing/2014/main" id="{916D7D41-B4DE-11F4-CA76-F20B3253A017}"/>
              </a:ext>
            </a:extLst>
          </p:cNvPr>
          <p:cNvSpPr txBox="1"/>
          <p:nvPr/>
        </p:nvSpPr>
        <p:spPr>
          <a:xfrm>
            <a:off x="7609181" y="1428042"/>
            <a:ext cx="3796828" cy="748923"/>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890" marR="8890" indent="201295" algn="ctr">
              <a:spcBef>
                <a:spcPts val="100"/>
              </a:spcBef>
            </a:pPr>
            <a:r>
              <a:rPr lang="en-US" sz="2000" b="1" u="sng">
                <a:solidFill>
                  <a:srgbClr val="333399"/>
                </a:solidFill>
                <a:latin typeface="Arial Narrow"/>
              </a:rPr>
              <a:t>Associate Director’s Office Staff</a:t>
            </a:r>
            <a:endParaRPr lang="en-US" sz="2000">
              <a:solidFill>
                <a:srgbClr val="000000"/>
              </a:solidFill>
              <a:latin typeface="Arial Narrow"/>
            </a:endParaRPr>
          </a:p>
          <a:p>
            <a:pPr marL="8890" marR="8890" indent="201295" algn="ctr">
              <a:spcBef>
                <a:spcPts val="100"/>
              </a:spcBef>
            </a:pPr>
            <a:r>
              <a:rPr lang="en-US" sz="1050" b="1">
                <a:solidFill>
                  <a:srgbClr val="000000"/>
                </a:solidFill>
                <a:latin typeface="Arial Narrow"/>
              </a:rPr>
              <a:t>Dannette Keen, Financial Management Analyst</a:t>
            </a:r>
            <a:endParaRPr lang="en-US" sz="1050">
              <a:solidFill>
                <a:srgbClr val="000000"/>
              </a:solidFill>
              <a:latin typeface="Arial Narrow"/>
            </a:endParaRPr>
          </a:p>
          <a:p>
            <a:pPr marL="8890" marR="8890" indent="201295" algn="ctr">
              <a:spcBef>
                <a:spcPts val="100"/>
              </a:spcBef>
            </a:pPr>
            <a:r>
              <a:rPr lang="en-US" sz="1050" b="1">
                <a:solidFill>
                  <a:srgbClr val="000000"/>
                </a:solidFill>
                <a:latin typeface="Arial Narrow"/>
              </a:rPr>
              <a:t>Linnette Quick, Program Assistant (CONTR)</a:t>
            </a:r>
            <a:endParaRPr lang="en-US" sz="1000">
              <a:solidFill>
                <a:srgbClr val="000000"/>
              </a:solidFill>
              <a:latin typeface="Arial Narrow"/>
            </a:endParaRPr>
          </a:p>
        </p:txBody>
      </p:sp>
      <p:pic>
        <p:nvPicPr>
          <p:cNvPr id="7" name="Picture 6">
            <a:extLst>
              <a:ext uri="{FF2B5EF4-FFF2-40B4-BE49-F238E27FC236}">
                <a16:creationId xmlns:a16="http://schemas.microsoft.com/office/drawing/2014/main" id="{B7A8AB8D-6D24-4634-8317-96B6D6A8B118}"/>
              </a:ext>
            </a:extLst>
          </p:cNvPr>
          <p:cNvPicPr>
            <a:picLocks noChangeAspect="1"/>
          </p:cNvPicPr>
          <p:nvPr/>
        </p:nvPicPr>
        <p:blipFill>
          <a:blip r:embed="rId4"/>
          <a:stretch>
            <a:fillRect/>
          </a:stretch>
        </p:blipFill>
        <p:spPr>
          <a:xfrm>
            <a:off x="7244830" y="1881304"/>
            <a:ext cx="361950" cy="28575"/>
          </a:xfrm>
          <a:prstGeom prst="rect">
            <a:avLst/>
          </a:prstGeom>
        </p:spPr>
      </p:pic>
      <p:cxnSp>
        <p:nvCxnSpPr>
          <p:cNvPr id="8" name="Straight Arrow Connector 7">
            <a:extLst>
              <a:ext uri="{FF2B5EF4-FFF2-40B4-BE49-F238E27FC236}">
                <a16:creationId xmlns:a16="http://schemas.microsoft.com/office/drawing/2014/main" id="{984BFBE1-8198-AB32-6202-A72F8CD6C91E}"/>
              </a:ext>
            </a:extLst>
          </p:cNvPr>
          <p:cNvCxnSpPr/>
          <p:nvPr/>
        </p:nvCxnSpPr>
        <p:spPr>
          <a:xfrm>
            <a:off x="6805951" y="2493508"/>
            <a:ext cx="2723" cy="261257"/>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3A16F3B4-1812-3E09-694D-4F5E330C8081}"/>
              </a:ext>
            </a:extLst>
          </p:cNvPr>
          <p:cNvCxnSpPr>
            <a:cxnSpLocks/>
          </p:cNvCxnSpPr>
          <p:nvPr/>
        </p:nvCxnSpPr>
        <p:spPr>
          <a:xfrm>
            <a:off x="1998766" y="2493508"/>
            <a:ext cx="2723" cy="261257"/>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24BC86B2-1144-EBB1-3B88-D183849B3AF7}"/>
              </a:ext>
            </a:extLst>
          </p:cNvPr>
          <p:cNvSpPr txBox="1"/>
          <p:nvPr/>
        </p:nvSpPr>
        <p:spPr>
          <a:xfrm>
            <a:off x="150546" y="2754818"/>
            <a:ext cx="3796828" cy="630173"/>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14999"/>
              </a:lnSpc>
              <a:spcBef>
                <a:spcPts val="100"/>
              </a:spcBef>
            </a:pPr>
            <a:r>
              <a:rPr lang="en-US" sz="1300" b="1" u="sng">
                <a:solidFill>
                  <a:srgbClr val="333399"/>
                </a:solidFill>
                <a:latin typeface="Arial Narrow"/>
              </a:rPr>
              <a:t>Physics Research Division</a:t>
            </a:r>
            <a:endParaRPr lang="en-US" sz="1300">
              <a:solidFill>
                <a:srgbClr val="000000"/>
              </a:solidFill>
              <a:latin typeface="Arial Narrow"/>
            </a:endParaRPr>
          </a:p>
          <a:p>
            <a:pPr algn="ctr"/>
            <a:r>
              <a:rPr lang="en-US" sz="1300" b="1">
                <a:solidFill>
                  <a:srgbClr val="000000"/>
                </a:solidFill>
                <a:latin typeface="Arial Narrow"/>
              </a:rPr>
              <a:t>Sharon Stephenson</a:t>
            </a:r>
            <a:r>
              <a:rPr lang="en-US" sz="1300" b="1" i="1">
                <a:solidFill>
                  <a:srgbClr val="000000"/>
                </a:solidFill>
                <a:latin typeface="Arial Narrow"/>
              </a:rPr>
              <a:t>, </a:t>
            </a:r>
            <a:r>
              <a:rPr lang="en-US" sz="1300" b="1">
                <a:solidFill>
                  <a:srgbClr val="000000"/>
                </a:solidFill>
                <a:latin typeface="Arial Narrow"/>
              </a:rPr>
              <a:t>Director</a:t>
            </a:r>
            <a:endParaRPr lang="en-US" sz="1300">
              <a:solidFill>
                <a:srgbClr val="000000"/>
              </a:solidFill>
              <a:latin typeface="Arial Narrow"/>
            </a:endParaRPr>
          </a:p>
          <a:p>
            <a:pPr algn="ctr"/>
            <a:r>
              <a:rPr lang="en-US" sz="700" b="1">
                <a:solidFill>
                  <a:srgbClr val="000000"/>
                </a:solidFill>
                <a:latin typeface="Arial Narrow"/>
              </a:rPr>
              <a:t>Saryna Cameron, Program Support Specialist (CONTR)</a:t>
            </a:r>
            <a:endParaRPr lang="en-US" sz="700"/>
          </a:p>
        </p:txBody>
      </p:sp>
      <p:sp>
        <p:nvSpPr>
          <p:cNvPr id="11" name="TextBox 10">
            <a:extLst>
              <a:ext uri="{FF2B5EF4-FFF2-40B4-BE49-F238E27FC236}">
                <a16:creationId xmlns:a16="http://schemas.microsoft.com/office/drawing/2014/main" id="{95128CF2-646F-6F91-D80E-59E2B0EC5623}"/>
              </a:ext>
            </a:extLst>
          </p:cNvPr>
          <p:cNvSpPr txBox="1"/>
          <p:nvPr/>
        </p:nvSpPr>
        <p:spPr>
          <a:xfrm>
            <a:off x="4910804" y="2754817"/>
            <a:ext cx="3796828" cy="630173"/>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14999"/>
              </a:lnSpc>
              <a:spcBef>
                <a:spcPts val="100"/>
              </a:spcBef>
            </a:pPr>
            <a:r>
              <a:rPr lang="en-US" sz="1300" b="1" u="sng">
                <a:solidFill>
                  <a:srgbClr val="333399"/>
                </a:solidFill>
                <a:latin typeface="Arial Narrow"/>
              </a:rPr>
              <a:t>Facilities &amp; Project Management Division</a:t>
            </a:r>
            <a:endParaRPr lang="en-US" sz="1300">
              <a:solidFill>
                <a:srgbClr val="000000"/>
              </a:solidFill>
              <a:latin typeface="Arial Narrow"/>
            </a:endParaRPr>
          </a:p>
          <a:p>
            <a:pPr algn="ctr"/>
            <a:r>
              <a:rPr lang="en-US" sz="1300" b="1">
                <a:solidFill>
                  <a:srgbClr val="000000"/>
                </a:solidFill>
                <a:latin typeface="Arial Narrow"/>
              </a:rPr>
              <a:t>Paul Mantica, Director</a:t>
            </a:r>
            <a:endParaRPr lang="en-US" sz="1300">
              <a:solidFill>
                <a:srgbClr val="000000"/>
              </a:solidFill>
              <a:latin typeface="Arial Narrow"/>
            </a:endParaRPr>
          </a:p>
          <a:p>
            <a:pPr algn="ctr"/>
            <a:r>
              <a:rPr lang="en-US" sz="700" b="1">
                <a:solidFill>
                  <a:srgbClr val="000000"/>
                </a:solidFill>
                <a:latin typeface="Arial Narrow"/>
              </a:rPr>
              <a:t>Saryna Cameron, Program Support Specialist (CONTR)</a:t>
            </a:r>
            <a:endParaRPr lang="en-US" sz="700">
              <a:solidFill>
                <a:srgbClr val="000000"/>
              </a:solidFill>
              <a:latin typeface="Arial Narrow"/>
            </a:endParaRPr>
          </a:p>
        </p:txBody>
      </p:sp>
      <p:graphicFrame>
        <p:nvGraphicFramePr>
          <p:cNvPr id="12" name="Table 11">
            <a:extLst>
              <a:ext uri="{FF2B5EF4-FFF2-40B4-BE49-F238E27FC236}">
                <a16:creationId xmlns:a16="http://schemas.microsoft.com/office/drawing/2014/main" id="{995292F9-662A-9B8C-F380-A71D12855B50}"/>
              </a:ext>
            </a:extLst>
          </p:cNvPr>
          <p:cNvGraphicFramePr>
            <a:graphicFrameLocks noGrp="1"/>
          </p:cNvGraphicFramePr>
          <p:nvPr>
            <p:extLst>
              <p:ext uri="{D42A27DB-BD31-4B8C-83A1-F6EECF244321}">
                <p14:modId xmlns:p14="http://schemas.microsoft.com/office/powerpoint/2010/main" val="2165943747"/>
              </p:ext>
            </p:extLst>
          </p:nvPr>
        </p:nvGraphicFramePr>
        <p:xfrm>
          <a:off x="66339" y="3452816"/>
          <a:ext cx="3927379" cy="2907792"/>
        </p:xfrm>
        <a:graphic>
          <a:graphicData uri="http://schemas.openxmlformats.org/drawingml/2006/table">
            <a:tbl>
              <a:tblPr firstRow="1" bandRow="1">
                <a:tableStyleId>{5940675A-B579-460E-94D1-54222C63F5DA}</a:tableStyleId>
              </a:tblPr>
              <a:tblGrid>
                <a:gridCol w="3927379">
                  <a:extLst>
                    <a:ext uri="{9D8B030D-6E8A-4147-A177-3AD203B41FA5}">
                      <a16:colId xmlns:a16="http://schemas.microsoft.com/office/drawing/2014/main" val="198188374"/>
                    </a:ext>
                  </a:extLst>
                </a:gridCol>
              </a:tblGrid>
              <a:tr h="370840">
                <a:tc>
                  <a:txBody>
                    <a:bodyPr/>
                    <a:lstStyle/>
                    <a:p>
                      <a:pPr marL="0" marR="0" lvl="0" indent="0" algn="ctr">
                        <a:lnSpc>
                          <a:spcPct val="114999"/>
                        </a:lnSpc>
                        <a:spcBef>
                          <a:spcPts val="100"/>
                        </a:spcBef>
                        <a:spcAft>
                          <a:spcPts val="0"/>
                        </a:spcAft>
                        <a:buNone/>
                      </a:pPr>
                      <a:r>
                        <a:rPr lang="en-US" sz="1200" b="1" i="0" u="sng" strike="noStrike" noProof="0">
                          <a:solidFill>
                            <a:srgbClr val="333399"/>
                          </a:solidFill>
                          <a:latin typeface="Arial Narrow"/>
                        </a:rPr>
                        <a:t>Heavy Ion Nuclear Physics</a:t>
                      </a:r>
                      <a:endParaRPr lang="en-US" sz="1200" b="0" i="0" u="none" strike="noStrike" noProof="0">
                        <a:solidFill>
                          <a:srgbClr val="000000"/>
                        </a:solidFill>
                        <a:latin typeface="Arial Narrow"/>
                      </a:endParaRPr>
                    </a:p>
                    <a:p>
                      <a:pPr marL="0" marR="0" lvl="0" indent="0" algn="ctr">
                        <a:lnSpc>
                          <a:spcPct val="100000"/>
                        </a:lnSpc>
                        <a:spcBef>
                          <a:spcPts val="0"/>
                        </a:spcBef>
                        <a:spcAft>
                          <a:spcPts val="0"/>
                        </a:spcAft>
                        <a:buNone/>
                      </a:pPr>
                      <a:r>
                        <a:rPr lang="en-US" sz="1200" b="1" i="0" u="none" strike="noStrike" noProof="0">
                          <a:solidFill>
                            <a:srgbClr val="000000"/>
                          </a:solidFill>
                          <a:latin typeface="Arial Narrow"/>
                        </a:rPr>
                        <a:t>Spyridon Margetis</a:t>
                      </a:r>
                    </a:p>
                  </a:txBody>
                  <a:tcPr anchor="ctr"/>
                </a:tc>
                <a:extLst>
                  <a:ext uri="{0D108BD9-81ED-4DB2-BD59-A6C34878D82A}">
                    <a16:rowId xmlns:a16="http://schemas.microsoft.com/office/drawing/2014/main" val="3664049415"/>
                  </a:ext>
                </a:extLst>
              </a:tr>
              <a:tr h="370840">
                <a:tc>
                  <a:txBody>
                    <a:bodyPr/>
                    <a:lstStyle/>
                    <a:p>
                      <a:pPr marL="0" marR="0" lvl="0" indent="0" algn="ctr">
                        <a:lnSpc>
                          <a:spcPct val="114999"/>
                        </a:lnSpc>
                        <a:spcBef>
                          <a:spcPts val="100"/>
                        </a:spcBef>
                        <a:spcAft>
                          <a:spcPts val="0"/>
                        </a:spcAft>
                        <a:buNone/>
                      </a:pPr>
                      <a:r>
                        <a:rPr lang="en-US" sz="1200" b="1" i="0" u="sng" strike="noStrike" noProof="0">
                          <a:solidFill>
                            <a:srgbClr val="333399"/>
                          </a:solidFill>
                          <a:latin typeface="Arial Narrow"/>
                        </a:rPr>
                        <a:t>Medium Energy &amp; Quantum Information Science</a:t>
                      </a:r>
                      <a:endParaRPr lang="en-US" sz="1200" b="0" i="0" u="none" strike="noStrike" noProof="0">
                        <a:solidFill>
                          <a:srgbClr val="000000"/>
                        </a:solidFill>
                        <a:latin typeface="Arial Narrow"/>
                      </a:endParaRPr>
                    </a:p>
                    <a:p>
                      <a:pPr marL="0" marR="0" lvl="0" indent="0" algn="ctr">
                        <a:lnSpc>
                          <a:spcPct val="100000"/>
                        </a:lnSpc>
                        <a:spcBef>
                          <a:spcPts val="0"/>
                        </a:spcBef>
                        <a:spcAft>
                          <a:spcPts val="0"/>
                        </a:spcAft>
                        <a:buNone/>
                      </a:pPr>
                      <a:r>
                        <a:rPr lang="en-US" sz="1200" b="1" i="0" u="none" strike="noStrike" noProof="0">
                          <a:solidFill>
                            <a:srgbClr val="000000"/>
                          </a:solidFill>
                          <a:latin typeface="Arial Narrow"/>
                        </a:rPr>
                        <a:t>Gulshan Rai, Technical Advisor</a:t>
                      </a:r>
                    </a:p>
                  </a:txBody>
                  <a:tcPr anchor="ctr"/>
                </a:tc>
                <a:extLst>
                  <a:ext uri="{0D108BD9-81ED-4DB2-BD59-A6C34878D82A}">
                    <a16:rowId xmlns:a16="http://schemas.microsoft.com/office/drawing/2014/main" val="284871914"/>
                  </a:ext>
                </a:extLst>
              </a:tr>
              <a:tr h="370840">
                <a:tc>
                  <a:txBody>
                    <a:bodyPr/>
                    <a:lstStyle/>
                    <a:p>
                      <a:pPr marL="0" marR="0" lvl="0" indent="0" algn="ctr">
                        <a:lnSpc>
                          <a:spcPct val="114999"/>
                        </a:lnSpc>
                        <a:spcBef>
                          <a:spcPts val="100"/>
                        </a:spcBef>
                        <a:spcAft>
                          <a:spcPts val="0"/>
                        </a:spcAft>
                        <a:buNone/>
                      </a:pPr>
                      <a:r>
                        <a:rPr lang="en-US" sz="1200" b="1" i="0" u="sng" strike="noStrike" noProof="0">
                          <a:solidFill>
                            <a:srgbClr val="333399"/>
                          </a:solidFill>
                          <a:latin typeface="Arial Narrow"/>
                        </a:rPr>
                        <a:t>Nuclear Structure &amp; Nuclear Astrophysics</a:t>
                      </a:r>
                      <a:endParaRPr lang="en-US" sz="1200" b="0" i="0" u="none" strike="noStrike" noProof="0">
                        <a:solidFill>
                          <a:srgbClr val="000000"/>
                        </a:solidFill>
                        <a:latin typeface="Arial Narrow"/>
                      </a:endParaRPr>
                    </a:p>
                    <a:p>
                      <a:pPr marL="0" marR="0" lvl="0" indent="0" algn="ctr">
                        <a:lnSpc>
                          <a:spcPct val="100000"/>
                        </a:lnSpc>
                        <a:spcBef>
                          <a:spcPts val="0"/>
                        </a:spcBef>
                        <a:spcAft>
                          <a:spcPts val="0"/>
                        </a:spcAft>
                        <a:buNone/>
                      </a:pPr>
                      <a:r>
                        <a:rPr lang="en-US" sz="1200" b="1" i="0" u="none" strike="noStrike" noProof="0">
                          <a:solidFill>
                            <a:srgbClr val="000000"/>
                          </a:solidFill>
                          <a:latin typeface="Arial Narrow"/>
                        </a:rPr>
                        <a:t>Spyridon Margetis</a:t>
                      </a:r>
                    </a:p>
                  </a:txBody>
                  <a:tcPr anchor="ctr"/>
                </a:tc>
                <a:extLst>
                  <a:ext uri="{0D108BD9-81ED-4DB2-BD59-A6C34878D82A}">
                    <a16:rowId xmlns:a16="http://schemas.microsoft.com/office/drawing/2014/main" val="2183403750"/>
                  </a:ext>
                </a:extLst>
              </a:tr>
              <a:tr h="370840">
                <a:tc>
                  <a:txBody>
                    <a:bodyPr/>
                    <a:lstStyle/>
                    <a:p>
                      <a:pPr marL="0" marR="0" lvl="0" indent="0" algn="ctr">
                        <a:lnSpc>
                          <a:spcPct val="114999"/>
                        </a:lnSpc>
                        <a:spcBef>
                          <a:spcPts val="100"/>
                        </a:spcBef>
                        <a:spcAft>
                          <a:spcPts val="0"/>
                        </a:spcAft>
                        <a:buNone/>
                      </a:pPr>
                      <a:r>
                        <a:rPr lang="en-US" sz="1200" b="1" i="0" u="sng" strike="noStrike" noProof="0">
                          <a:solidFill>
                            <a:srgbClr val="333399"/>
                          </a:solidFill>
                          <a:latin typeface="Arial Narrow"/>
                        </a:rPr>
                        <a:t>Nuclear Theory</a:t>
                      </a:r>
                      <a:endParaRPr lang="en-US" sz="1200" b="0" i="0" u="none" strike="noStrike" noProof="0">
                        <a:solidFill>
                          <a:srgbClr val="000000"/>
                        </a:solidFill>
                        <a:latin typeface="Arial Narrow"/>
                      </a:endParaRPr>
                    </a:p>
                    <a:p>
                      <a:pPr marL="0" marR="0" lvl="0" indent="0" algn="ctr">
                        <a:lnSpc>
                          <a:spcPct val="100000"/>
                        </a:lnSpc>
                        <a:spcBef>
                          <a:spcPts val="0"/>
                        </a:spcBef>
                        <a:spcAft>
                          <a:spcPts val="0"/>
                        </a:spcAft>
                        <a:buNone/>
                      </a:pPr>
                      <a:r>
                        <a:rPr lang="en-US" sz="1200" b="1" i="0" u="none" strike="noStrike" noProof="0">
                          <a:solidFill>
                            <a:srgbClr val="000000"/>
                          </a:solidFill>
                          <a:latin typeface="Arial Narrow"/>
                        </a:rPr>
                        <a:t>Astrid Morreale</a:t>
                      </a:r>
                    </a:p>
                  </a:txBody>
                  <a:tcPr anchor="ctr"/>
                </a:tc>
                <a:extLst>
                  <a:ext uri="{0D108BD9-81ED-4DB2-BD59-A6C34878D82A}">
                    <a16:rowId xmlns:a16="http://schemas.microsoft.com/office/drawing/2014/main" val="2868663415"/>
                  </a:ext>
                </a:extLst>
              </a:tr>
              <a:tr h="370839">
                <a:tc>
                  <a:txBody>
                    <a:bodyPr/>
                    <a:lstStyle/>
                    <a:p>
                      <a:pPr marL="0" marR="0" lvl="0" indent="0" algn="ctr">
                        <a:lnSpc>
                          <a:spcPct val="114999"/>
                        </a:lnSpc>
                        <a:spcBef>
                          <a:spcPts val="100"/>
                        </a:spcBef>
                        <a:spcAft>
                          <a:spcPts val="0"/>
                        </a:spcAft>
                        <a:buNone/>
                      </a:pPr>
                      <a:r>
                        <a:rPr lang="en-US" sz="1200" b="1" i="0" u="sng" strike="noStrike" noProof="0">
                          <a:solidFill>
                            <a:srgbClr val="333399"/>
                          </a:solidFill>
                          <a:latin typeface="Arial Narrow"/>
                        </a:rPr>
                        <a:t>Nuclear Data</a:t>
                      </a:r>
                      <a:endParaRPr lang="en-US" sz="1200" b="0" i="0" u="none" strike="noStrike" noProof="0">
                        <a:solidFill>
                          <a:srgbClr val="000000"/>
                        </a:solidFill>
                        <a:latin typeface="Arial Narrow"/>
                      </a:endParaRPr>
                    </a:p>
                    <a:p>
                      <a:pPr marL="0" marR="0" lvl="0" indent="0" algn="ctr">
                        <a:lnSpc>
                          <a:spcPct val="100000"/>
                        </a:lnSpc>
                        <a:spcBef>
                          <a:spcPts val="0"/>
                        </a:spcBef>
                        <a:spcAft>
                          <a:spcPts val="0"/>
                        </a:spcAft>
                        <a:buNone/>
                      </a:pPr>
                      <a:r>
                        <a:rPr lang="en-US" sz="1200" b="1" i="0" u="none" strike="noStrike" noProof="0">
                          <a:solidFill>
                            <a:srgbClr val="000000"/>
                          </a:solidFill>
                          <a:latin typeface="Arial Narrow"/>
                        </a:rPr>
                        <a:t>Keith Jankowski</a:t>
                      </a:r>
                    </a:p>
                  </a:txBody>
                  <a:tcPr anchor="ctr"/>
                </a:tc>
                <a:extLst>
                  <a:ext uri="{0D108BD9-81ED-4DB2-BD59-A6C34878D82A}">
                    <a16:rowId xmlns:a16="http://schemas.microsoft.com/office/drawing/2014/main" val="1683535340"/>
                  </a:ext>
                </a:extLst>
              </a:tr>
              <a:tr h="370838">
                <a:tc>
                  <a:txBody>
                    <a:bodyPr/>
                    <a:lstStyle/>
                    <a:p>
                      <a:pPr marL="0" marR="0" lvl="0" indent="0" algn="ctr">
                        <a:lnSpc>
                          <a:spcPct val="114999"/>
                        </a:lnSpc>
                        <a:spcBef>
                          <a:spcPts val="100"/>
                        </a:spcBef>
                        <a:spcAft>
                          <a:spcPts val="0"/>
                        </a:spcAft>
                        <a:buNone/>
                      </a:pPr>
                      <a:r>
                        <a:rPr lang="en-US" sz="1200" b="1" i="0" u="sng" strike="noStrike" noProof="0" dirty="0">
                          <a:solidFill>
                            <a:srgbClr val="333399"/>
                          </a:solidFill>
                          <a:latin typeface="Arial Narrow"/>
                        </a:rPr>
                        <a:t>Fundamental Symmetries</a:t>
                      </a:r>
                      <a:endParaRPr lang="en-US" sz="1200" b="0" i="0" u="none" strike="noStrike" noProof="0" dirty="0">
                        <a:solidFill>
                          <a:srgbClr val="000000"/>
                        </a:solidFill>
                        <a:latin typeface="Arial Narrow"/>
                      </a:endParaRPr>
                    </a:p>
                    <a:p>
                      <a:pPr marL="0" marR="0" lvl="0" indent="0" algn="ctr">
                        <a:lnSpc>
                          <a:spcPct val="100000"/>
                        </a:lnSpc>
                        <a:spcBef>
                          <a:spcPts val="0"/>
                        </a:spcBef>
                        <a:spcAft>
                          <a:spcPts val="0"/>
                        </a:spcAft>
                        <a:buNone/>
                      </a:pPr>
                      <a:r>
                        <a:rPr lang="en-US" sz="1200" b="1" i="0" u="none" strike="noStrike" noProof="0" dirty="0">
                          <a:solidFill>
                            <a:srgbClr val="000000"/>
                          </a:solidFill>
                          <a:latin typeface="Arial Narrow"/>
                        </a:rPr>
                        <a:t>Paul Sorensen</a:t>
                      </a:r>
                    </a:p>
                  </a:txBody>
                  <a:tcPr anchor="ctr"/>
                </a:tc>
                <a:extLst>
                  <a:ext uri="{0D108BD9-81ED-4DB2-BD59-A6C34878D82A}">
                    <a16:rowId xmlns:a16="http://schemas.microsoft.com/office/drawing/2014/main" val="175484556"/>
                  </a:ext>
                </a:extLst>
              </a:tr>
            </a:tbl>
          </a:graphicData>
        </a:graphic>
      </p:graphicFrame>
      <p:graphicFrame>
        <p:nvGraphicFramePr>
          <p:cNvPr id="13" name="Table 12">
            <a:extLst>
              <a:ext uri="{FF2B5EF4-FFF2-40B4-BE49-F238E27FC236}">
                <a16:creationId xmlns:a16="http://schemas.microsoft.com/office/drawing/2014/main" id="{F80BD652-7E30-DC17-C76E-18D790944021}"/>
              </a:ext>
            </a:extLst>
          </p:cNvPr>
          <p:cNvGraphicFramePr>
            <a:graphicFrameLocks noGrp="1"/>
          </p:cNvGraphicFramePr>
          <p:nvPr>
            <p:extLst>
              <p:ext uri="{D42A27DB-BD31-4B8C-83A1-F6EECF244321}">
                <p14:modId xmlns:p14="http://schemas.microsoft.com/office/powerpoint/2010/main" val="4289406375"/>
              </p:ext>
            </p:extLst>
          </p:nvPr>
        </p:nvGraphicFramePr>
        <p:xfrm>
          <a:off x="4909770" y="3483149"/>
          <a:ext cx="3822510" cy="2414480"/>
        </p:xfrm>
        <a:graphic>
          <a:graphicData uri="http://schemas.openxmlformats.org/drawingml/2006/table">
            <a:tbl>
              <a:tblPr bandRow="1">
                <a:tableStyleId>{5C22544A-7EE6-4342-B048-85BDC9FD1C3A}</a:tableStyleId>
              </a:tblPr>
              <a:tblGrid>
                <a:gridCol w="3822510">
                  <a:extLst>
                    <a:ext uri="{9D8B030D-6E8A-4147-A177-3AD203B41FA5}">
                      <a16:colId xmlns:a16="http://schemas.microsoft.com/office/drawing/2014/main" val="1725387483"/>
                    </a:ext>
                  </a:extLst>
                </a:gridCol>
              </a:tblGrid>
              <a:tr h="482896">
                <a:tc>
                  <a:txBody>
                    <a:bodyPr/>
                    <a:lstStyle/>
                    <a:p>
                      <a:pPr algn="ctr" rtl="0" fontAlgn="base">
                        <a:lnSpc>
                          <a:spcPct val="100000"/>
                        </a:lnSpc>
                        <a:buNone/>
                      </a:pPr>
                      <a:r>
                        <a:rPr lang="en-US" sz="1200" b="1" u="sng">
                          <a:solidFill>
                            <a:srgbClr val="333399"/>
                          </a:solidFill>
                          <a:effectLst/>
                          <a:latin typeface="Arial Narrow"/>
                          <a:cs typeface="Arial"/>
                        </a:rPr>
                        <a:t>Advanced Technology R&amp;D</a:t>
                      </a:r>
                      <a:endParaRPr lang="en-US" sz="1200">
                        <a:effectLst/>
                        <a:latin typeface="Arial Narrow"/>
                        <a:cs typeface="Arial"/>
                      </a:endParaRPr>
                    </a:p>
                    <a:p>
                      <a:pPr algn="ctr" rtl="0" fontAlgn="base">
                        <a:lnSpc>
                          <a:spcPct val="100000"/>
                        </a:lnSpc>
                        <a:buNone/>
                      </a:pPr>
                      <a:r>
                        <a:rPr lang="en-US" sz="1200" b="1">
                          <a:effectLst/>
                          <a:latin typeface="Arial Narrow"/>
                          <a:cs typeface="Arial"/>
                        </a:rPr>
                        <a:t>Vacant</a:t>
                      </a:r>
                    </a:p>
                  </a:txBody>
                  <a:tcPr marL="68170" marR="68170" marT="34080" marB="3408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8289004"/>
                  </a:ext>
                </a:extLst>
              </a:tr>
              <a:tr h="482896">
                <a:tc>
                  <a:txBody>
                    <a:bodyPr/>
                    <a:lstStyle/>
                    <a:p>
                      <a:pPr algn="ctr" rtl="0" fontAlgn="base">
                        <a:lnSpc>
                          <a:spcPct val="100000"/>
                        </a:lnSpc>
                        <a:buNone/>
                      </a:pPr>
                      <a:r>
                        <a:rPr lang="en-US" sz="1200" b="1" u="sng">
                          <a:solidFill>
                            <a:srgbClr val="333399"/>
                          </a:solidFill>
                          <a:effectLst/>
                          <a:latin typeface="Arial Narrow"/>
                          <a:cs typeface="Arial"/>
                        </a:rPr>
                        <a:t>Nuclear Physics Facilities</a:t>
                      </a:r>
                      <a:endParaRPr lang="en-US" sz="1200">
                        <a:effectLst/>
                        <a:latin typeface="Arial Narrow"/>
                        <a:cs typeface="Arial"/>
                      </a:endParaRPr>
                    </a:p>
                    <a:p>
                      <a:pPr algn="ctr" rtl="0" fontAlgn="base">
                        <a:lnSpc>
                          <a:spcPct val="100000"/>
                        </a:lnSpc>
                        <a:buNone/>
                      </a:pPr>
                      <a:r>
                        <a:rPr lang="en-US" sz="1200" b="1">
                          <a:effectLst/>
                          <a:latin typeface="Arial Narrow"/>
                          <a:cs typeface="Arial"/>
                        </a:rPr>
                        <a:t>Manouchehr Farkhondeh</a:t>
                      </a:r>
                      <a:endParaRPr lang="en-US" sz="1200">
                        <a:effectLst/>
                        <a:latin typeface="Arial Narrow"/>
                        <a:cs typeface="Arial"/>
                      </a:endParaRPr>
                    </a:p>
                  </a:txBody>
                  <a:tcPr marL="68170" marR="68170" marT="34080" marB="3408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7616558"/>
                  </a:ext>
                </a:extLst>
              </a:tr>
              <a:tr h="482896">
                <a:tc>
                  <a:txBody>
                    <a:bodyPr/>
                    <a:lstStyle/>
                    <a:p>
                      <a:pPr algn="ctr" rtl="0" fontAlgn="base">
                        <a:lnSpc>
                          <a:spcPct val="100000"/>
                        </a:lnSpc>
                        <a:buNone/>
                      </a:pPr>
                      <a:r>
                        <a:rPr lang="en-US" sz="1200" b="1" u="sng">
                          <a:solidFill>
                            <a:srgbClr val="333399"/>
                          </a:solidFill>
                          <a:effectLst/>
                          <a:latin typeface="Arial Narrow"/>
                          <a:cs typeface="Arial"/>
                        </a:rPr>
                        <a:t>Nuclear Physics Major Inititives</a:t>
                      </a:r>
                      <a:endParaRPr lang="en-US" sz="1200">
                        <a:effectLst/>
                        <a:latin typeface="Arial Narrow"/>
                        <a:cs typeface="Arial"/>
                      </a:endParaRPr>
                    </a:p>
                    <a:p>
                      <a:pPr algn="ctr" rtl="0" fontAlgn="base">
                        <a:lnSpc>
                          <a:spcPct val="100000"/>
                        </a:lnSpc>
                        <a:buNone/>
                      </a:pPr>
                      <a:r>
                        <a:rPr lang="en-US" sz="1200" b="1">
                          <a:effectLst/>
                          <a:latin typeface="Arial Narrow"/>
                          <a:cs typeface="Arial"/>
                        </a:rPr>
                        <a:t>Ivan Graff</a:t>
                      </a:r>
                      <a:endParaRPr lang="en-US" sz="1200">
                        <a:effectLst/>
                        <a:latin typeface="Arial Narrow"/>
                        <a:cs typeface="Arial"/>
                      </a:endParaRPr>
                    </a:p>
                  </a:txBody>
                  <a:tcPr marL="68170" marR="68170" marT="34080" marB="3408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6832021"/>
                  </a:ext>
                </a:extLst>
              </a:tr>
              <a:tr h="482896">
                <a:tc>
                  <a:txBody>
                    <a:bodyPr/>
                    <a:lstStyle/>
                    <a:p>
                      <a:pPr lvl="0" algn="ctr">
                        <a:lnSpc>
                          <a:spcPct val="100000"/>
                        </a:lnSpc>
                        <a:buNone/>
                      </a:pPr>
                      <a:r>
                        <a:rPr lang="en-US" sz="1200" b="1" i="0" u="sng" strike="noStrike" noProof="0">
                          <a:solidFill>
                            <a:srgbClr val="333399"/>
                          </a:solidFill>
                          <a:effectLst/>
                          <a:latin typeface="Arial Narrow"/>
                          <a:cs typeface="Arial"/>
                        </a:rPr>
                        <a:t>Nuclear Physics Instrumentation</a:t>
                      </a:r>
                      <a:endParaRPr lang="en-US" sz="1200">
                        <a:latin typeface="Arial Narrow"/>
                        <a:cs typeface="Arial"/>
                      </a:endParaRPr>
                    </a:p>
                    <a:p>
                      <a:pPr algn="ctr" rtl="0" fontAlgn="base">
                        <a:lnSpc>
                          <a:spcPct val="100000"/>
                        </a:lnSpc>
                        <a:buNone/>
                      </a:pPr>
                      <a:r>
                        <a:rPr lang="en-US" sz="1200" b="1">
                          <a:effectLst/>
                          <a:latin typeface="Arial Narrow"/>
                          <a:cs typeface="Arial"/>
                        </a:rPr>
                        <a:t>Elizabeth Bartosz</a:t>
                      </a:r>
                      <a:endParaRPr lang="en-US" sz="1200">
                        <a:effectLst/>
                        <a:latin typeface="Arial Narrow"/>
                        <a:cs typeface="Arial"/>
                      </a:endParaRPr>
                    </a:p>
                  </a:txBody>
                  <a:tcPr marL="68170" marR="68170" marT="34080" marB="3408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7473030"/>
                  </a:ext>
                </a:extLst>
              </a:tr>
              <a:tr h="482896">
                <a:tc>
                  <a:txBody>
                    <a:bodyPr/>
                    <a:lstStyle/>
                    <a:p>
                      <a:pPr algn="ctr" rtl="0" fontAlgn="base">
                        <a:lnSpc>
                          <a:spcPct val="100000"/>
                        </a:lnSpc>
                        <a:buNone/>
                      </a:pPr>
                      <a:r>
                        <a:rPr lang="en-US" sz="1200" b="1" u="sng" dirty="0">
                          <a:solidFill>
                            <a:srgbClr val="333399"/>
                          </a:solidFill>
                          <a:effectLst/>
                          <a:latin typeface="Arial Narrow"/>
                          <a:cs typeface="Arial"/>
                        </a:rPr>
                        <a:t>Industrial Concepts</a:t>
                      </a:r>
                      <a:endParaRPr lang="en-US" sz="1200" dirty="0">
                        <a:effectLst/>
                        <a:latin typeface="Arial Narrow"/>
                        <a:cs typeface="Arial"/>
                      </a:endParaRPr>
                    </a:p>
                    <a:p>
                      <a:pPr algn="ctr" rtl="0" fontAlgn="base">
                        <a:lnSpc>
                          <a:spcPct val="100000"/>
                        </a:lnSpc>
                        <a:buNone/>
                      </a:pPr>
                      <a:r>
                        <a:rPr lang="en-US" sz="1200" b="1" dirty="0">
                          <a:effectLst/>
                          <a:latin typeface="Arial Narrow"/>
                          <a:cs typeface="Arial"/>
                        </a:rPr>
                        <a:t>Michelle Shinn</a:t>
                      </a:r>
                      <a:endParaRPr lang="en-US" sz="1200" dirty="0">
                        <a:effectLst/>
                        <a:latin typeface="Arial Narrow"/>
                        <a:cs typeface="Arial"/>
                      </a:endParaRPr>
                    </a:p>
                  </a:txBody>
                  <a:tcPr marL="68170" marR="68170" marT="34080" marB="3408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853653"/>
                  </a:ext>
                </a:extLst>
              </a:tr>
            </a:tbl>
          </a:graphicData>
        </a:graphic>
      </p:graphicFrame>
    </p:spTree>
    <p:extLst>
      <p:ext uri="{BB962C8B-B14F-4D97-AF65-F5344CB8AC3E}">
        <p14:creationId xmlns:p14="http://schemas.microsoft.com/office/powerpoint/2010/main" val="121507838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60FFD8B-D34A-BF2A-905E-9E5087794E6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CDD985A1-D136-C58A-5EA8-113B31D6C0F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71D93B87-32B4-AE9F-CEC9-FB26EBC3FB1C}"/>
              </a:ext>
            </a:extLst>
          </p:cNvPr>
          <p:cNvSpPr txBox="1"/>
          <p:nvPr/>
        </p:nvSpPr>
        <p:spPr>
          <a:xfrm>
            <a:off x="756318" y="161819"/>
            <a:ext cx="2801520" cy="954107"/>
          </a:xfrm>
          <a:prstGeom prst="rect">
            <a:avLst/>
          </a:prstGeom>
          <a:noFill/>
          <a:ln w="19050">
            <a:solidFill>
              <a:schemeClr val="tx1"/>
            </a:solidFill>
          </a:ln>
        </p:spPr>
        <p:txBody>
          <a:bodyPr wrap="square" rtlCol="0">
            <a:spAutoFit/>
          </a:bodyPr>
          <a:lstStyle/>
          <a:p>
            <a:pPr algn="ctr"/>
            <a:r>
              <a:rPr lang="en-US" sz="1200" b="1"/>
              <a:t>HEP Budget and Planning</a:t>
            </a:r>
          </a:p>
          <a:p>
            <a:pPr algn="ctr"/>
            <a:endParaRPr lang="en-US" sz="1100">
              <a:solidFill>
                <a:srgbClr val="002060"/>
              </a:solidFill>
            </a:endParaRPr>
          </a:p>
          <a:p>
            <a:pPr algn="ctr"/>
            <a:r>
              <a:rPr lang="en-US" sz="1100">
                <a:solidFill>
                  <a:srgbClr val="002060"/>
                </a:solidFill>
              </a:rPr>
              <a:t>Michelle Bandy</a:t>
            </a:r>
          </a:p>
          <a:p>
            <a:pPr algn="ctr"/>
            <a:r>
              <a:rPr lang="en-US" sz="1100">
                <a:solidFill>
                  <a:srgbClr val="002060"/>
                </a:solidFill>
              </a:rPr>
              <a:t>Erin Cruz</a:t>
            </a:r>
          </a:p>
          <a:p>
            <a:pPr algn="ctr"/>
            <a:r>
              <a:rPr lang="en-US" sz="1100">
                <a:solidFill>
                  <a:srgbClr val="002060"/>
                </a:solidFill>
              </a:rPr>
              <a:t>Alan Stone</a:t>
            </a:r>
          </a:p>
        </p:txBody>
      </p:sp>
      <p:cxnSp>
        <p:nvCxnSpPr>
          <p:cNvPr id="91" name="Straight Connector 90">
            <a:extLst>
              <a:ext uri="{FF2B5EF4-FFF2-40B4-BE49-F238E27FC236}">
                <a16:creationId xmlns:a16="http://schemas.microsoft.com/office/drawing/2014/main" id="{A555F3F1-133C-F6EC-DAAF-486E881CEEDA}"/>
              </a:ext>
            </a:extLst>
          </p:cNvPr>
          <p:cNvCxnSpPr>
            <a:cxnSpLocks/>
          </p:cNvCxnSpPr>
          <p:nvPr/>
        </p:nvCxnSpPr>
        <p:spPr>
          <a:xfrm>
            <a:off x="3557838" y="677751"/>
            <a:ext cx="21413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06054DE7-BBA0-0F81-34F2-83EE6B5E71B4}"/>
              </a:ext>
            </a:extLst>
          </p:cNvPr>
          <p:cNvCxnSpPr>
            <a:cxnSpLocks/>
            <a:endCxn id="4" idx="0"/>
          </p:cNvCxnSpPr>
          <p:nvPr/>
        </p:nvCxnSpPr>
        <p:spPr>
          <a:xfrm flipH="1">
            <a:off x="2245865" y="1994553"/>
            <a:ext cx="30970" cy="39514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A8D4D978-9BA0-22E3-3D49-922F5B963751}"/>
              </a:ext>
            </a:extLst>
          </p:cNvPr>
          <p:cNvCxnSpPr>
            <a:cxnSpLocks/>
            <a:stCxn id="14" idx="0"/>
            <a:endCxn id="42" idx="2"/>
          </p:cNvCxnSpPr>
          <p:nvPr/>
        </p:nvCxnSpPr>
        <p:spPr>
          <a:xfrm flipH="1">
            <a:off x="9099270" y="1958940"/>
            <a:ext cx="32503" cy="320089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9FC8C7AF-51CF-9C17-BC92-4327F3394D31}"/>
              </a:ext>
            </a:extLst>
          </p:cNvPr>
          <p:cNvSpPr txBox="1"/>
          <p:nvPr/>
        </p:nvSpPr>
        <p:spPr>
          <a:xfrm>
            <a:off x="3728087" y="186000"/>
            <a:ext cx="3657600" cy="1661993"/>
          </a:xfrm>
          <a:prstGeom prst="rect">
            <a:avLst/>
          </a:prstGeom>
          <a:solidFill>
            <a:schemeClr val="bg1">
              <a:lumMod val="85000"/>
            </a:schemeClr>
          </a:solidFill>
          <a:ln w="28575">
            <a:solidFill>
              <a:schemeClr val="tx1"/>
            </a:solidFill>
          </a:ln>
        </p:spPr>
        <p:txBody>
          <a:bodyPr wrap="square" rtlCol="0">
            <a:spAutoFit/>
          </a:bodyPr>
          <a:lstStyle/>
          <a:p>
            <a:pPr algn="ctr"/>
            <a:r>
              <a:rPr lang="en-US" b="1" dirty="0">
                <a:solidFill>
                  <a:srgbClr val="FF0000"/>
                </a:solidFill>
              </a:rPr>
              <a:t>Office of High Energy Physics</a:t>
            </a:r>
          </a:p>
          <a:p>
            <a:pPr algn="ctr"/>
            <a:endParaRPr lang="en-US" sz="1600" b="1" dirty="0">
              <a:solidFill>
                <a:srgbClr val="002060"/>
              </a:solidFill>
            </a:endParaRPr>
          </a:p>
          <a:p>
            <a:pPr algn="ctr"/>
            <a:r>
              <a:rPr lang="en-US" sz="1600" b="1" dirty="0">
                <a:solidFill>
                  <a:srgbClr val="002060"/>
                </a:solidFill>
              </a:rPr>
              <a:t>Regina Rameika, Associate Director</a:t>
            </a:r>
          </a:p>
          <a:p>
            <a:pPr algn="ctr"/>
            <a:r>
              <a:rPr lang="en-US" sz="1400" dirty="0">
                <a:solidFill>
                  <a:srgbClr val="002060"/>
                </a:solidFill>
              </a:rPr>
              <a:t>Eric Colby, Sr. Technical Advisor</a:t>
            </a:r>
          </a:p>
          <a:p>
            <a:pPr algn="ctr"/>
            <a:r>
              <a:rPr lang="en-US" sz="1200" dirty="0">
                <a:solidFill>
                  <a:srgbClr val="002060"/>
                </a:solidFill>
              </a:rPr>
              <a:t>Abid Patwa, International Coordination</a:t>
            </a:r>
          </a:p>
          <a:p>
            <a:pPr algn="ctr"/>
            <a:r>
              <a:rPr lang="en-US" sz="1200" dirty="0">
                <a:solidFill>
                  <a:srgbClr val="002060"/>
                </a:solidFill>
              </a:rPr>
              <a:t>Zina </a:t>
            </a:r>
            <a:r>
              <a:rPr lang="en-US" sz="1200" dirty="0" err="1">
                <a:solidFill>
                  <a:srgbClr val="002060"/>
                </a:solidFill>
              </a:rPr>
              <a:t>Alyousff</a:t>
            </a:r>
            <a:r>
              <a:rPr lang="en-US" sz="1200" dirty="0">
                <a:solidFill>
                  <a:srgbClr val="002060"/>
                </a:solidFill>
              </a:rPr>
              <a:t>, Program Support Specialist</a:t>
            </a:r>
          </a:p>
          <a:p>
            <a:pPr algn="ctr"/>
            <a:endParaRPr lang="en-US" sz="1200" dirty="0"/>
          </a:p>
        </p:txBody>
      </p:sp>
      <p:sp>
        <p:nvSpPr>
          <p:cNvPr id="13" name="TextBox 12">
            <a:extLst>
              <a:ext uri="{FF2B5EF4-FFF2-40B4-BE49-F238E27FC236}">
                <a16:creationId xmlns:a16="http://schemas.microsoft.com/office/drawing/2014/main" id="{EEFBDED3-B9EA-EF6E-EA0D-67E03FF108F7}"/>
              </a:ext>
            </a:extLst>
          </p:cNvPr>
          <p:cNvSpPr txBox="1"/>
          <p:nvPr/>
        </p:nvSpPr>
        <p:spPr>
          <a:xfrm>
            <a:off x="726358" y="1925646"/>
            <a:ext cx="3107984" cy="523220"/>
          </a:xfrm>
          <a:prstGeom prst="rect">
            <a:avLst/>
          </a:prstGeom>
          <a:solidFill>
            <a:schemeClr val="bg1">
              <a:lumMod val="85000"/>
            </a:schemeClr>
          </a:solidFill>
          <a:ln w="19050">
            <a:solidFill>
              <a:schemeClr val="tx1"/>
            </a:solidFill>
          </a:ln>
        </p:spPr>
        <p:txBody>
          <a:bodyPr wrap="square" rtlCol="0">
            <a:spAutoFit/>
          </a:bodyPr>
          <a:lstStyle/>
          <a:p>
            <a:pPr algn="ctr"/>
            <a:r>
              <a:rPr lang="en-US" sz="1400" b="1" dirty="0"/>
              <a:t>Advanced Technology Division</a:t>
            </a:r>
          </a:p>
          <a:p>
            <a:pPr algn="ctr"/>
            <a:endParaRPr lang="en-US" sz="1400" b="1" dirty="0"/>
          </a:p>
        </p:txBody>
      </p:sp>
      <p:sp>
        <p:nvSpPr>
          <p:cNvPr id="14" name="TextBox 13">
            <a:extLst>
              <a:ext uri="{FF2B5EF4-FFF2-40B4-BE49-F238E27FC236}">
                <a16:creationId xmlns:a16="http://schemas.microsoft.com/office/drawing/2014/main" id="{BE62B121-FF02-A713-3E0D-B0EB1FA92881}"/>
              </a:ext>
            </a:extLst>
          </p:cNvPr>
          <p:cNvSpPr txBox="1"/>
          <p:nvPr/>
        </p:nvSpPr>
        <p:spPr>
          <a:xfrm>
            <a:off x="7521123" y="1958940"/>
            <a:ext cx="3221300" cy="492443"/>
          </a:xfrm>
          <a:prstGeom prst="rect">
            <a:avLst/>
          </a:prstGeom>
          <a:solidFill>
            <a:schemeClr val="bg1">
              <a:lumMod val="85000"/>
            </a:schemeClr>
          </a:solidFill>
          <a:ln w="19050">
            <a:solidFill>
              <a:schemeClr val="tx1"/>
            </a:solidFill>
          </a:ln>
        </p:spPr>
        <p:txBody>
          <a:bodyPr wrap="square" rtlCol="0">
            <a:spAutoFit/>
          </a:bodyPr>
          <a:lstStyle/>
          <a:p>
            <a:pPr algn="ctr"/>
            <a:r>
              <a:rPr lang="en-US" sz="1400" b="1" dirty="0"/>
              <a:t>Facilities and Projects Division</a:t>
            </a:r>
          </a:p>
          <a:p>
            <a:pPr algn="ctr"/>
            <a:r>
              <a:rPr lang="en-US" sz="1200" b="1" dirty="0">
                <a:solidFill>
                  <a:srgbClr val="002060"/>
                </a:solidFill>
              </a:rPr>
              <a:t>Glen Crawford, Acting Director</a:t>
            </a:r>
          </a:p>
        </p:txBody>
      </p:sp>
      <p:cxnSp>
        <p:nvCxnSpPr>
          <p:cNvPr id="17" name="Straight Connector 16">
            <a:extLst>
              <a:ext uri="{FF2B5EF4-FFF2-40B4-BE49-F238E27FC236}">
                <a16:creationId xmlns:a16="http://schemas.microsoft.com/office/drawing/2014/main" id="{4FA88A0B-741D-A171-4F77-905D52EF5D15}"/>
              </a:ext>
            </a:extLst>
          </p:cNvPr>
          <p:cNvCxnSpPr>
            <a:cxnSpLocks/>
          </p:cNvCxnSpPr>
          <p:nvPr/>
        </p:nvCxnSpPr>
        <p:spPr>
          <a:xfrm>
            <a:off x="2228120" y="1811502"/>
            <a:ext cx="690365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637B501-E70E-27C6-F4DF-9D1BD783031B}"/>
              </a:ext>
            </a:extLst>
          </p:cNvPr>
          <p:cNvCxnSpPr>
            <a:cxnSpLocks/>
          </p:cNvCxnSpPr>
          <p:nvPr/>
        </p:nvCxnSpPr>
        <p:spPr>
          <a:xfrm>
            <a:off x="5444992" y="1632550"/>
            <a:ext cx="79965" cy="361115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5" name="TextBox 24">
            <a:extLst>
              <a:ext uri="{FF2B5EF4-FFF2-40B4-BE49-F238E27FC236}">
                <a16:creationId xmlns:a16="http://schemas.microsoft.com/office/drawing/2014/main" id="{1CCA288E-D4A6-22ED-D6C3-F9C3808A60C9}"/>
              </a:ext>
            </a:extLst>
          </p:cNvPr>
          <p:cNvSpPr txBox="1"/>
          <p:nvPr/>
        </p:nvSpPr>
        <p:spPr>
          <a:xfrm>
            <a:off x="4380941" y="2766863"/>
            <a:ext cx="2364742" cy="446276"/>
          </a:xfrm>
          <a:prstGeom prst="rect">
            <a:avLst/>
          </a:prstGeom>
          <a:ln w="19050">
            <a:solidFill>
              <a:schemeClr val="tx1"/>
            </a:solidFill>
          </a:ln>
        </p:spPr>
        <p:txBody>
          <a:bodyPr wrap="square" rtlCol="0">
            <a:spAutoFit/>
          </a:bodyPr>
          <a:lstStyle/>
          <a:p>
            <a:pPr algn="ctr"/>
            <a:r>
              <a:rPr lang="en-US" sz="1200" b="1"/>
              <a:t>Energy Frontier</a:t>
            </a:r>
          </a:p>
          <a:p>
            <a:pPr algn="ctr"/>
            <a:r>
              <a:rPr lang="en-US" sz="1100">
                <a:solidFill>
                  <a:srgbClr val="002060"/>
                </a:solidFill>
              </a:rPr>
              <a:t>Abid Patwa</a:t>
            </a:r>
          </a:p>
        </p:txBody>
      </p:sp>
      <p:sp useBgFill="1">
        <p:nvSpPr>
          <p:cNvPr id="26" name="TextBox 25">
            <a:extLst>
              <a:ext uri="{FF2B5EF4-FFF2-40B4-BE49-F238E27FC236}">
                <a16:creationId xmlns:a16="http://schemas.microsoft.com/office/drawing/2014/main" id="{8EE4AF5A-3FA8-2616-36E8-F017ABE166D1}"/>
              </a:ext>
            </a:extLst>
          </p:cNvPr>
          <p:cNvSpPr txBox="1"/>
          <p:nvPr/>
        </p:nvSpPr>
        <p:spPr>
          <a:xfrm>
            <a:off x="4380939" y="3356476"/>
            <a:ext cx="2364741" cy="446276"/>
          </a:xfrm>
          <a:prstGeom prst="rect">
            <a:avLst/>
          </a:prstGeom>
          <a:ln w="19050">
            <a:solidFill>
              <a:schemeClr val="tx1"/>
            </a:solidFill>
          </a:ln>
        </p:spPr>
        <p:txBody>
          <a:bodyPr wrap="square" rtlCol="0">
            <a:spAutoFit/>
          </a:bodyPr>
          <a:lstStyle/>
          <a:p>
            <a:pPr algn="ctr"/>
            <a:r>
              <a:rPr lang="en-US" sz="1200" b="1"/>
              <a:t> Intensity Frontier</a:t>
            </a:r>
          </a:p>
          <a:p>
            <a:pPr algn="ctr"/>
            <a:r>
              <a:rPr lang="en-US" sz="1100">
                <a:solidFill>
                  <a:srgbClr val="002060"/>
                </a:solidFill>
              </a:rPr>
              <a:t>Brian Beckford</a:t>
            </a:r>
          </a:p>
        </p:txBody>
      </p:sp>
      <p:sp useBgFill="1">
        <p:nvSpPr>
          <p:cNvPr id="27" name="TextBox 26">
            <a:extLst>
              <a:ext uri="{FF2B5EF4-FFF2-40B4-BE49-F238E27FC236}">
                <a16:creationId xmlns:a16="http://schemas.microsoft.com/office/drawing/2014/main" id="{2C0A45B5-488E-7ADC-3909-BBBEA767D65C}"/>
              </a:ext>
            </a:extLst>
          </p:cNvPr>
          <p:cNvSpPr txBox="1"/>
          <p:nvPr/>
        </p:nvSpPr>
        <p:spPr>
          <a:xfrm>
            <a:off x="4380938" y="4115366"/>
            <a:ext cx="2364741" cy="615553"/>
          </a:xfrm>
          <a:prstGeom prst="rect">
            <a:avLst/>
          </a:prstGeom>
          <a:ln w="19050">
            <a:solidFill>
              <a:schemeClr val="tx1"/>
            </a:solidFill>
          </a:ln>
        </p:spPr>
        <p:txBody>
          <a:bodyPr wrap="square" rtlCol="0">
            <a:spAutoFit/>
          </a:bodyPr>
          <a:lstStyle/>
          <a:p>
            <a:pPr algn="ctr"/>
            <a:r>
              <a:rPr lang="en-US" sz="1200" b="1" dirty="0"/>
              <a:t>Cosmic Frontier</a:t>
            </a:r>
          </a:p>
          <a:p>
            <a:pPr algn="ctr"/>
            <a:r>
              <a:rPr lang="en-US" sz="1100" dirty="0">
                <a:solidFill>
                  <a:srgbClr val="002060"/>
                </a:solidFill>
              </a:rPr>
              <a:t>Bryan Field</a:t>
            </a:r>
          </a:p>
          <a:p>
            <a:pPr algn="ctr"/>
            <a:r>
              <a:rPr lang="en-US" sz="1100" dirty="0">
                <a:solidFill>
                  <a:srgbClr val="002060"/>
                </a:solidFill>
              </a:rPr>
              <a:t>Kathy Turner</a:t>
            </a:r>
          </a:p>
        </p:txBody>
      </p:sp>
      <p:sp>
        <p:nvSpPr>
          <p:cNvPr id="10" name="TextBox 9">
            <a:extLst>
              <a:ext uri="{FF2B5EF4-FFF2-40B4-BE49-F238E27FC236}">
                <a16:creationId xmlns:a16="http://schemas.microsoft.com/office/drawing/2014/main" id="{5906A77B-F780-EEB1-A9AE-5289C523CC9A}"/>
              </a:ext>
            </a:extLst>
          </p:cNvPr>
          <p:cNvSpPr txBox="1"/>
          <p:nvPr/>
        </p:nvSpPr>
        <p:spPr>
          <a:xfrm>
            <a:off x="4154855" y="1953200"/>
            <a:ext cx="3221301" cy="492443"/>
          </a:xfrm>
          <a:prstGeom prst="rect">
            <a:avLst/>
          </a:prstGeom>
          <a:solidFill>
            <a:schemeClr val="bg1">
              <a:lumMod val="85000"/>
            </a:schemeClr>
          </a:solidFill>
          <a:ln w="19050">
            <a:solidFill>
              <a:schemeClr val="tx1"/>
            </a:solidFill>
          </a:ln>
        </p:spPr>
        <p:txBody>
          <a:bodyPr wrap="square" rtlCol="0">
            <a:spAutoFit/>
          </a:bodyPr>
          <a:lstStyle/>
          <a:p>
            <a:pPr algn="ctr"/>
            <a:r>
              <a:rPr lang="en-US" sz="1400" b="1" dirty="0"/>
              <a:t>Research Division</a:t>
            </a:r>
          </a:p>
          <a:p>
            <a:pPr algn="ctr"/>
            <a:r>
              <a:rPr lang="en-US" sz="1200" b="1" dirty="0">
                <a:solidFill>
                  <a:srgbClr val="002060"/>
                </a:solidFill>
              </a:rPr>
              <a:t>Regina Rameika, Acting Director</a:t>
            </a:r>
          </a:p>
        </p:txBody>
      </p:sp>
      <p:sp useBgFill="1">
        <p:nvSpPr>
          <p:cNvPr id="38" name="TextBox 37">
            <a:extLst>
              <a:ext uri="{FF2B5EF4-FFF2-40B4-BE49-F238E27FC236}">
                <a16:creationId xmlns:a16="http://schemas.microsoft.com/office/drawing/2014/main" id="{12CD9B05-49B1-1AC5-60F0-5AA082CEF2C3}"/>
              </a:ext>
            </a:extLst>
          </p:cNvPr>
          <p:cNvSpPr txBox="1"/>
          <p:nvPr/>
        </p:nvSpPr>
        <p:spPr>
          <a:xfrm>
            <a:off x="971805" y="3295139"/>
            <a:ext cx="2563825" cy="815608"/>
          </a:xfrm>
          <a:prstGeom prst="rect">
            <a:avLst/>
          </a:prstGeom>
          <a:ln w="19050">
            <a:solidFill>
              <a:schemeClr val="tx1"/>
            </a:solidFill>
          </a:ln>
        </p:spPr>
        <p:txBody>
          <a:bodyPr wrap="square" rtlCol="0">
            <a:spAutoFit/>
          </a:bodyPr>
          <a:lstStyle/>
          <a:p>
            <a:pPr algn="ctr"/>
            <a:r>
              <a:rPr lang="en-US" sz="1200" b="1"/>
              <a:t>Accelerator Programs</a:t>
            </a:r>
          </a:p>
          <a:p>
            <a:pPr algn="ctr"/>
            <a:r>
              <a:rPr lang="en-US" sz="1200">
                <a:solidFill>
                  <a:srgbClr val="002060"/>
                </a:solidFill>
              </a:rPr>
              <a:t>Derun Li</a:t>
            </a:r>
            <a:endParaRPr lang="en-US" sz="1200" b="1"/>
          </a:p>
          <a:p>
            <a:pPr algn="ctr"/>
            <a:r>
              <a:rPr lang="en-US" sz="1200">
                <a:solidFill>
                  <a:srgbClr val="002060"/>
                </a:solidFill>
              </a:rPr>
              <a:t>Eric Colby </a:t>
            </a:r>
            <a:endParaRPr lang="en-US" sz="1100">
              <a:solidFill>
                <a:srgbClr val="002060"/>
              </a:solidFill>
            </a:endParaRPr>
          </a:p>
          <a:p>
            <a:pPr algn="ctr"/>
            <a:r>
              <a:rPr lang="en-US" sz="1100" i="1">
                <a:solidFill>
                  <a:srgbClr val="002060"/>
                </a:solidFill>
              </a:rPr>
              <a:t>La’Nese Lovings (AAAS Fellow)</a:t>
            </a:r>
          </a:p>
        </p:txBody>
      </p:sp>
      <p:sp useBgFill="1">
        <p:nvSpPr>
          <p:cNvPr id="39" name="TextBox 38">
            <a:extLst>
              <a:ext uri="{FF2B5EF4-FFF2-40B4-BE49-F238E27FC236}">
                <a16:creationId xmlns:a16="http://schemas.microsoft.com/office/drawing/2014/main" id="{C3A79153-AE3B-70D1-5440-3784FDA1506B}"/>
              </a:ext>
            </a:extLst>
          </p:cNvPr>
          <p:cNvSpPr txBox="1"/>
          <p:nvPr/>
        </p:nvSpPr>
        <p:spPr>
          <a:xfrm>
            <a:off x="971800" y="4797425"/>
            <a:ext cx="2563825" cy="446276"/>
          </a:xfrm>
          <a:prstGeom prst="rect">
            <a:avLst/>
          </a:prstGeom>
          <a:ln w="19050">
            <a:solidFill>
              <a:schemeClr val="tx1"/>
            </a:solidFill>
          </a:ln>
        </p:spPr>
        <p:txBody>
          <a:bodyPr wrap="square" rtlCol="0">
            <a:spAutoFit/>
          </a:bodyPr>
          <a:lstStyle/>
          <a:p>
            <a:pPr algn="ctr"/>
            <a:r>
              <a:rPr lang="en-US" sz="1200" b="1"/>
              <a:t>AI/ML, Computational HEP</a:t>
            </a:r>
          </a:p>
          <a:p>
            <a:pPr algn="ctr"/>
            <a:r>
              <a:rPr lang="en-US" sz="1100">
                <a:solidFill>
                  <a:srgbClr val="002060"/>
                </a:solidFill>
              </a:rPr>
              <a:t>Jeremy Love</a:t>
            </a:r>
          </a:p>
        </p:txBody>
      </p:sp>
      <p:sp useBgFill="1">
        <p:nvSpPr>
          <p:cNvPr id="41" name="TextBox 40">
            <a:extLst>
              <a:ext uri="{FF2B5EF4-FFF2-40B4-BE49-F238E27FC236}">
                <a16:creationId xmlns:a16="http://schemas.microsoft.com/office/drawing/2014/main" id="{C725EED2-07E8-3712-8B0E-8E92DA9AF028}"/>
              </a:ext>
            </a:extLst>
          </p:cNvPr>
          <p:cNvSpPr txBox="1"/>
          <p:nvPr/>
        </p:nvSpPr>
        <p:spPr>
          <a:xfrm>
            <a:off x="978721" y="4223952"/>
            <a:ext cx="2563825" cy="446276"/>
          </a:xfrm>
          <a:prstGeom prst="rect">
            <a:avLst/>
          </a:prstGeom>
          <a:ln w="19050">
            <a:solidFill>
              <a:schemeClr val="tx1"/>
            </a:solidFill>
          </a:ln>
        </p:spPr>
        <p:txBody>
          <a:bodyPr wrap="square" rtlCol="0">
            <a:spAutoFit/>
          </a:bodyPr>
          <a:lstStyle/>
          <a:p>
            <a:pPr algn="ctr"/>
            <a:r>
              <a:rPr lang="en-US" sz="1200" b="1"/>
              <a:t>Instrumentation &amp; Detector R&amp;D</a:t>
            </a:r>
          </a:p>
          <a:p>
            <a:pPr algn="ctr"/>
            <a:r>
              <a:rPr lang="en-US" sz="1100">
                <a:solidFill>
                  <a:srgbClr val="002060"/>
                </a:solidFill>
              </a:rPr>
              <a:t>Helmut Marsiske</a:t>
            </a:r>
          </a:p>
        </p:txBody>
      </p:sp>
      <p:sp useBgFill="1">
        <p:nvSpPr>
          <p:cNvPr id="42" name="TextBox 41">
            <a:extLst>
              <a:ext uri="{FF2B5EF4-FFF2-40B4-BE49-F238E27FC236}">
                <a16:creationId xmlns:a16="http://schemas.microsoft.com/office/drawing/2014/main" id="{5C155416-D9B5-FAFE-1744-30951C91A1BC}"/>
              </a:ext>
            </a:extLst>
          </p:cNvPr>
          <p:cNvSpPr txBox="1"/>
          <p:nvPr/>
        </p:nvSpPr>
        <p:spPr>
          <a:xfrm>
            <a:off x="7571232" y="4005673"/>
            <a:ext cx="3056075" cy="1154162"/>
          </a:xfrm>
          <a:prstGeom prst="rect">
            <a:avLst/>
          </a:prstGeom>
          <a:ln w="19050">
            <a:solidFill>
              <a:schemeClr val="tx1"/>
            </a:solidFill>
          </a:ln>
        </p:spPr>
        <p:txBody>
          <a:bodyPr wrap="square" rtlCol="0">
            <a:spAutoFit/>
          </a:bodyPr>
          <a:lstStyle/>
          <a:p>
            <a:pPr algn="ctr"/>
            <a:r>
              <a:rPr lang="en-US" sz="1200" b="1" dirty="0"/>
              <a:t>Projects</a:t>
            </a:r>
          </a:p>
          <a:p>
            <a:pPr algn="ctr"/>
            <a:r>
              <a:rPr lang="en-US" sz="1100" dirty="0">
                <a:solidFill>
                  <a:srgbClr val="002060"/>
                </a:solidFill>
              </a:rPr>
              <a:t>Eric Colby (PIP-II, ACORN)</a:t>
            </a:r>
          </a:p>
          <a:p>
            <a:pPr algn="ctr"/>
            <a:r>
              <a:rPr lang="en-US" sz="1100" dirty="0">
                <a:solidFill>
                  <a:srgbClr val="002060"/>
                </a:solidFill>
              </a:rPr>
              <a:t>Glen Crawford (Mu2e)</a:t>
            </a:r>
          </a:p>
          <a:p>
            <a:pPr algn="ctr"/>
            <a:r>
              <a:rPr lang="en-US" sz="1100" dirty="0">
                <a:solidFill>
                  <a:srgbClr val="002060"/>
                </a:solidFill>
              </a:rPr>
              <a:t>Joseph Diehl (LBNF/DUNE)</a:t>
            </a:r>
          </a:p>
          <a:p>
            <a:pPr algn="ctr"/>
            <a:r>
              <a:rPr lang="en-US" sz="1100" dirty="0">
                <a:solidFill>
                  <a:srgbClr val="002060"/>
                </a:solidFill>
              </a:rPr>
              <a:t>Athans Hatzikoutelis (LBNF/DUNE)</a:t>
            </a:r>
          </a:p>
          <a:p>
            <a:pPr algn="ctr"/>
            <a:r>
              <a:rPr lang="en-US" sz="1100" dirty="0">
                <a:solidFill>
                  <a:srgbClr val="002060"/>
                </a:solidFill>
              </a:rPr>
              <a:t>Abid Patwa (HL-LHC)</a:t>
            </a:r>
          </a:p>
        </p:txBody>
      </p:sp>
      <p:sp useBgFill="1">
        <p:nvSpPr>
          <p:cNvPr id="43" name="TextBox 42">
            <a:extLst>
              <a:ext uri="{FF2B5EF4-FFF2-40B4-BE49-F238E27FC236}">
                <a16:creationId xmlns:a16="http://schemas.microsoft.com/office/drawing/2014/main" id="{4DDA3382-2C86-4769-0C7D-08806BB3F524}"/>
              </a:ext>
            </a:extLst>
          </p:cNvPr>
          <p:cNvSpPr txBox="1"/>
          <p:nvPr/>
        </p:nvSpPr>
        <p:spPr>
          <a:xfrm>
            <a:off x="7449285" y="2722660"/>
            <a:ext cx="3299967" cy="1138773"/>
          </a:xfrm>
          <a:prstGeom prst="rect">
            <a:avLst/>
          </a:prstGeom>
          <a:ln w="19050">
            <a:solidFill>
              <a:schemeClr val="tx1"/>
            </a:solidFill>
          </a:ln>
        </p:spPr>
        <p:txBody>
          <a:bodyPr wrap="square" rtlCol="0">
            <a:spAutoFit/>
          </a:bodyPr>
          <a:lstStyle/>
          <a:p>
            <a:pPr algn="ctr"/>
            <a:r>
              <a:rPr lang="en-US" sz="1200" b="1" dirty="0"/>
              <a:t>Facility Lab Operations</a:t>
            </a:r>
          </a:p>
          <a:p>
            <a:pPr algn="ctr"/>
            <a:r>
              <a:rPr lang="en-US" sz="1100" dirty="0">
                <a:solidFill>
                  <a:srgbClr val="002060"/>
                </a:solidFill>
              </a:rPr>
              <a:t>Eric Colby (FNAL Accel Complex, BNL ATF)</a:t>
            </a:r>
          </a:p>
          <a:p>
            <a:pPr algn="ctr"/>
            <a:r>
              <a:rPr lang="en-US" sz="1100" dirty="0">
                <a:solidFill>
                  <a:srgbClr val="002060"/>
                </a:solidFill>
              </a:rPr>
              <a:t>Eric Feng (FNAL Det Comp, DUNE, FACET-II)</a:t>
            </a:r>
          </a:p>
          <a:p>
            <a:pPr algn="ctr"/>
            <a:r>
              <a:rPr lang="en-US" sz="1100" dirty="0">
                <a:solidFill>
                  <a:srgbClr val="002060"/>
                </a:solidFill>
              </a:rPr>
              <a:t>Clayton Hollowell (SURF)</a:t>
            </a:r>
          </a:p>
          <a:p>
            <a:pPr algn="ctr"/>
            <a:r>
              <a:rPr lang="en-US" sz="1100" dirty="0">
                <a:solidFill>
                  <a:srgbClr val="002060"/>
                </a:solidFill>
              </a:rPr>
              <a:t>Abid Patwa (LHC Ops)</a:t>
            </a:r>
          </a:p>
          <a:p>
            <a:pPr algn="ctr"/>
            <a:r>
              <a:rPr lang="en-US" sz="1100" dirty="0">
                <a:solidFill>
                  <a:srgbClr val="002060"/>
                </a:solidFill>
              </a:rPr>
              <a:t>Kathy Turner (Cosmic Experiments)</a:t>
            </a:r>
          </a:p>
        </p:txBody>
      </p:sp>
      <p:cxnSp>
        <p:nvCxnSpPr>
          <p:cNvPr id="79" name="Straight Connector 78">
            <a:extLst>
              <a:ext uri="{FF2B5EF4-FFF2-40B4-BE49-F238E27FC236}">
                <a16:creationId xmlns:a16="http://schemas.microsoft.com/office/drawing/2014/main" id="{FFD72CA9-7713-6371-6DC3-DBAE51A1AAF4}"/>
              </a:ext>
            </a:extLst>
          </p:cNvPr>
          <p:cNvCxnSpPr>
            <a:cxnSpLocks/>
          </p:cNvCxnSpPr>
          <p:nvPr/>
        </p:nvCxnSpPr>
        <p:spPr>
          <a:xfrm flipV="1">
            <a:off x="2228120" y="1796570"/>
            <a:ext cx="0" cy="11753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F6341411-7779-01E2-FE13-C8DBC7299C6A}"/>
              </a:ext>
            </a:extLst>
          </p:cNvPr>
          <p:cNvCxnSpPr>
            <a:cxnSpLocks/>
          </p:cNvCxnSpPr>
          <p:nvPr/>
        </p:nvCxnSpPr>
        <p:spPr>
          <a:xfrm>
            <a:off x="7380078" y="676651"/>
            <a:ext cx="25482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68" name="TextBox 67">
            <a:extLst>
              <a:ext uri="{FF2B5EF4-FFF2-40B4-BE49-F238E27FC236}">
                <a16:creationId xmlns:a16="http://schemas.microsoft.com/office/drawing/2014/main" id="{977E141A-DF07-6724-C18A-88387DD3A4A0}"/>
              </a:ext>
            </a:extLst>
          </p:cNvPr>
          <p:cNvSpPr txBox="1"/>
          <p:nvPr/>
        </p:nvSpPr>
        <p:spPr>
          <a:xfrm>
            <a:off x="4380938" y="5076152"/>
            <a:ext cx="2377585" cy="446276"/>
          </a:xfrm>
          <a:prstGeom prst="rect">
            <a:avLst/>
          </a:prstGeom>
          <a:ln w="19050">
            <a:solidFill>
              <a:schemeClr val="tx1"/>
            </a:solidFill>
          </a:ln>
        </p:spPr>
        <p:txBody>
          <a:bodyPr wrap="square" rtlCol="0">
            <a:spAutoFit/>
          </a:bodyPr>
          <a:lstStyle/>
          <a:p>
            <a:pPr algn="ctr"/>
            <a:r>
              <a:rPr lang="en-US" sz="1200" b="1"/>
              <a:t>Theory</a:t>
            </a:r>
          </a:p>
          <a:p>
            <a:pPr algn="ctr"/>
            <a:r>
              <a:rPr lang="en-US" sz="1100">
                <a:solidFill>
                  <a:srgbClr val="002060"/>
                </a:solidFill>
              </a:rPr>
              <a:t>William Kilgore</a:t>
            </a:r>
          </a:p>
        </p:txBody>
      </p:sp>
      <p:cxnSp>
        <p:nvCxnSpPr>
          <p:cNvPr id="149" name="Straight Connector 148">
            <a:extLst>
              <a:ext uri="{FF2B5EF4-FFF2-40B4-BE49-F238E27FC236}">
                <a16:creationId xmlns:a16="http://schemas.microsoft.com/office/drawing/2014/main" id="{E177A457-3CB1-B57F-7A91-76C9F592EE68}"/>
              </a:ext>
            </a:extLst>
          </p:cNvPr>
          <p:cNvCxnSpPr>
            <a:cxnSpLocks/>
          </p:cNvCxnSpPr>
          <p:nvPr/>
        </p:nvCxnSpPr>
        <p:spPr>
          <a:xfrm>
            <a:off x="9131773" y="1808113"/>
            <a:ext cx="0" cy="1450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4926EB3-1077-A0DA-DD4F-FCD4869E00A6}"/>
              </a:ext>
            </a:extLst>
          </p:cNvPr>
          <p:cNvCxnSpPr>
            <a:cxnSpLocks/>
          </p:cNvCxnSpPr>
          <p:nvPr/>
        </p:nvCxnSpPr>
        <p:spPr>
          <a:xfrm>
            <a:off x="756318" y="544609"/>
            <a:ext cx="28015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BE0D9B6-CAB8-D81B-7BF4-47C500B96BF3}"/>
              </a:ext>
            </a:extLst>
          </p:cNvPr>
          <p:cNvCxnSpPr>
            <a:cxnSpLocks/>
          </p:cNvCxnSpPr>
          <p:nvPr/>
        </p:nvCxnSpPr>
        <p:spPr>
          <a:xfrm>
            <a:off x="726358" y="2216567"/>
            <a:ext cx="31079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35F8CD3-D483-992D-46A8-164080176ED2}"/>
              </a:ext>
            </a:extLst>
          </p:cNvPr>
          <p:cNvCxnSpPr>
            <a:cxnSpLocks/>
          </p:cNvCxnSpPr>
          <p:nvPr/>
        </p:nvCxnSpPr>
        <p:spPr>
          <a:xfrm>
            <a:off x="4154855" y="2203752"/>
            <a:ext cx="32213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3B43593-016A-F6AE-E431-783F8C1CC8F1}"/>
              </a:ext>
            </a:extLst>
          </p:cNvPr>
          <p:cNvCxnSpPr>
            <a:cxnSpLocks/>
          </p:cNvCxnSpPr>
          <p:nvPr/>
        </p:nvCxnSpPr>
        <p:spPr>
          <a:xfrm>
            <a:off x="7552662" y="2174383"/>
            <a:ext cx="31897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FE96266-2233-BF31-FD8B-ECDCB734DAE0}"/>
              </a:ext>
            </a:extLst>
          </p:cNvPr>
          <p:cNvCxnSpPr>
            <a:cxnSpLocks/>
          </p:cNvCxnSpPr>
          <p:nvPr/>
        </p:nvCxnSpPr>
        <p:spPr>
          <a:xfrm flipV="1">
            <a:off x="3728498" y="512603"/>
            <a:ext cx="3663720" cy="227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FAC490CD-5C8D-9EE2-7E09-408F1C6D01A6}"/>
              </a:ext>
            </a:extLst>
          </p:cNvPr>
          <p:cNvSpPr txBox="1"/>
          <p:nvPr/>
        </p:nvSpPr>
        <p:spPr>
          <a:xfrm>
            <a:off x="7634902" y="199596"/>
            <a:ext cx="2789380" cy="954107"/>
          </a:xfrm>
          <a:prstGeom prst="rect">
            <a:avLst/>
          </a:prstGeom>
          <a:noFill/>
          <a:ln w="19050">
            <a:solidFill>
              <a:schemeClr val="tx1"/>
            </a:solidFill>
          </a:ln>
        </p:spPr>
        <p:txBody>
          <a:bodyPr wrap="square" rtlCol="0">
            <a:spAutoFit/>
          </a:bodyPr>
          <a:lstStyle/>
          <a:p>
            <a:pPr algn="ctr"/>
            <a:r>
              <a:rPr lang="en-US" sz="1200" b="1"/>
              <a:t>HEP Support</a:t>
            </a:r>
          </a:p>
          <a:p>
            <a:pPr algn="ctr"/>
            <a:endParaRPr lang="en-US" sz="1100">
              <a:solidFill>
                <a:srgbClr val="002060"/>
              </a:solidFill>
            </a:endParaRPr>
          </a:p>
          <a:p>
            <a:pPr algn="ctr"/>
            <a:r>
              <a:rPr lang="en-US" sz="1100">
                <a:solidFill>
                  <a:srgbClr val="002060"/>
                </a:solidFill>
              </a:rPr>
              <a:t>Christie Ashton</a:t>
            </a:r>
          </a:p>
          <a:p>
            <a:pPr algn="ctr"/>
            <a:r>
              <a:rPr lang="en-US" sz="1100">
                <a:solidFill>
                  <a:srgbClr val="002060"/>
                </a:solidFill>
              </a:rPr>
              <a:t>David Bogley</a:t>
            </a:r>
          </a:p>
          <a:p>
            <a:pPr algn="ctr"/>
            <a:r>
              <a:rPr lang="en-US" sz="1100">
                <a:solidFill>
                  <a:srgbClr val="002060"/>
                </a:solidFill>
              </a:rPr>
              <a:t>Kathy Yarmas</a:t>
            </a:r>
            <a:endParaRPr lang="en-US" sz="1100" i="1">
              <a:solidFill>
                <a:srgbClr val="002060"/>
              </a:solidFill>
            </a:endParaRPr>
          </a:p>
        </p:txBody>
      </p:sp>
      <p:cxnSp>
        <p:nvCxnSpPr>
          <p:cNvPr id="44" name="Straight Connector 43">
            <a:extLst>
              <a:ext uri="{FF2B5EF4-FFF2-40B4-BE49-F238E27FC236}">
                <a16:creationId xmlns:a16="http://schemas.microsoft.com/office/drawing/2014/main" id="{DE1C9846-5808-A0BE-B237-BB8790FCA789}"/>
              </a:ext>
            </a:extLst>
          </p:cNvPr>
          <p:cNvCxnSpPr>
            <a:cxnSpLocks/>
          </p:cNvCxnSpPr>
          <p:nvPr/>
        </p:nvCxnSpPr>
        <p:spPr>
          <a:xfrm>
            <a:off x="7634902" y="549239"/>
            <a:ext cx="28015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8" name="TextBox 17">
            <a:extLst>
              <a:ext uri="{FF2B5EF4-FFF2-40B4-BE49-F238E27FC236}">
                <a16:creationId xmlns:a16="http://schemas.microsoft.com/office/drawing/2014/main" id="{F53D8CF0-51C5-DFF2-49C6-4CA2011AFCF7}"/>
              </a:ext>
            </a:extLst>
          </p:cNvPr>
          <p:cNvSpPr txBox="1"/>
          <p:nvPr/>
        </p:nvSpPr>
        <p:spPr>
          <a:xfrm>
            <a:off x="971800" y="5356859"/>
            <a:ext cx="2563820" cy="446276"/>
          </a:xfrm>
          <a:prstGeom prst="rect">
            <a:avLst/>
          </a:prstGeom>
          <a:ln w="19050">
            <a:solidFill>
              <a:schemeClr val="tx1"/>
            </a:solidFill>
          </a:ln>
        </p:spPr>
        <p:txBody>
          <a:bodyPr wrap="square" rtlCol="0">
            <a:spAutoFit/>
          </a:bodyPr>
          <a:lstStyle/>
          <a:p>
            <a:pPr algn="ctr"/>
            <a:r>
              <a:rPr lang="en-US" sz="1200" b="1"/>
              <a:t>QIS</a:t>
            </a:r>
          </a:p>
          <a:p>
            <a:pPr algn="ctr"/>
            <a:r>
              <a:rPr lang="en-US" sz="1100">
                <a:solidFill>
                  <a:srgbClr val="002060"/>
                </a:solidFill>
              </a:rPr>
              <a:t>Zachary Goff-Eldredge</a:t>
            </a:r>
          </a:p>
        </p:txBody>
      </p:sp>
      <p:sp>
        <p:nvSpPr>
          <p:cNvPr id="12" name="TextBox 11">
            <a:extLst>
              <a:ext uri="{FF2B5EF4-FFF2-40B4-BE49-F238E27FC236}">
                <a16:creationId xmlns:a16="http://schemas.microsoft.com/office/drawing/2014/main" id="{D88AA85F-2F72-3C96-E5C3-892D75F37C3D}"/>
              </a:ext>
            </a:extLst>
          </p:cNvPr>
          <p:cNvSpPr txBox="1"/>
          <p:nvPr/>
        </p:nvSpPr>
        <p:spPr>
          <a:xfrm>
            <a:off x="4419698" y="5805875"/>
            <a:ext cx="2130552" cy="369332"/>
          </a:xfrm>
          <a:prstGeom prst="rect">
            <a:avLst/>
          </a:prstGeom>
          <a:noFill/>
        </p:spPr>
        <p:txBody>
          <a:bodyPr wrap="square" rtlCol="0">
            <a:spAutoFit/>
          </a:bodyPr>
          <a:lstStyle/>
          <a:p>
            <a:pPr algn="ctr"/>
            <a:r>
              <a:rPr lang="en-US" dirty="0"/>
              <a:t>May 2026</a:t>
            </a:r>
          </a:p>
        </p:txBody>
      </p:sp>
      <p:sp useBgFill="1">
        <p:nvSpPr>
          <p:cNvPr id="4" name="TextBox 3">
            <a:extLst>
              <a:ext uri="{FF2B5EF4-FFF2-40B4-BE49-F238E27FC236}">
                <a16:creationId xmlns:a16="http://schemas.microsoft.com/office/drawing/2014/main" id="{67ABA7D5-5624-71FB-BBC5-7F624402276D}"/>
              </a:ext>
            </a:extLst>
          </p:cNvPr>
          <p:cNvSpPr txBox="1"/>
          <p:nvPr/>
        </p:nvSpPr>
        <p:spPr>
          <a:xfrm>
            <a:off x="963955" y="5945976"/>
            <a:ext cx="2563820" cy="446276"/>
          </a:xfrm>
          <a:prstGeom prst="rect">
            <a:avLst/>
          </a:prstGeom>
          <a:ln w="19050">
            <a:solidFill>
              <a:schemeClr val="tx1"/>
            </a:solidFill>
          </a:ln>
        </p:spPr>
        <p:txBody>
          <a:bodyPr wrap="square" rtlCol="0">
            <a:spAutoFit/>
          </a:bodyPr>
          <a:lstStyle/>
          <a:p>
            <a:pPr algn="ctr"/>
            <a:r>
              <a:rPr lang="en-US" sz="1200" b="1"/>
              <a:t>SBIR/STTR</a:t>
            </a:r>
          </a:p>
          <a:p>
            <a:pPr algn="ctr"/>
            <a:r>
              <a:rPr lang="en-US" sz="1100">
                <a:solidFill>
                  <a:srgbClr val="002060"/>
                </a:solidFill>
              </a:rPr>
              <a:t>Eric Colby</a:t>
            </a:r>
          </a:p>
        </p:txBody>
      </p:sp>
      <p:sp useBgFill="1">
        <p:nvSpPr>
          <p:cNvPr id="5" name="TextBox 4">
            <a:extLst>
              <a:ext uri="{FF2B5EF4-FFF2-40B4-BE49-F238E27FC236}">
                <a16:creationId xmlns:a16="http://schemas.microsoft.com/office/drawing/2014/main" id="{75ACCBD3-ADE0-F7AE-A050-A1C1FBD74DD6}"/>
              </a:ext>
            </a:extLst>
          </p:cNvPr>
          <p:cNvSpPr txBox="1"/>
          <p:nvPr/>
        </p:nvSpPr>
        <p:spPr>
          <a:xfrm>
            <a:off x="971805" y="2746737"/>
            <a:ext cx="2563820" cy="446276"/>
          </a:xfrm>
          <a:prstGeom prst="rect">
            <a:avLst/>
          </a:prstGeom>
          <a:ln w="19050">
            <a:solidFill>
              <a:schemeClr val="tx1"/>
            </a:solidFill>
          </a:ln>
        </p:spPr>
        <p:txBody>
          <a:bodyPr wrap="square" rtlCol="0">
            <a:spAutoFit/>
          </a:bodyPr>
          <a:lstStyle/>
          <a:p>
            <a:pPr algn="ctr"/>
            <a:r>
              <a:rPr lang="en-US" sz="1200" b="1"/>
              <a:t>Accelerator Stewardship</a:t>
            </a:r>
          </a:p>
          <a:p>
            <a:pPr algn="ctr"/>
            <a:r>
              <a:rPr lang="en-US" sz="1100">
                <a:solidFill>
                  <a:srgbClr val="002060"/>
                </a:solidFill>
              </a:rPr>
              <a:t>Eric Colby</a:t>
            </a:r>
          </a:p>
        </p:txBody>
      </p:sp>
      <p:sp>
        <p:nvSpPr>
          <p:cNvPr id="7" name="TextBox 6">
            <a:extLst>
              <a:ext uri="{FF2B5EF4-FFF2-40B4-BE49-F238E27FC236}">
                <a16:creationId xmlns:a16="http://schemas.microsoft.com/office/drawing/2014/main" id="{81E203C2-DD7D-91EB-7183-E7250B4735DB}"/>
              </a:ext>
            </a:extLst>
          </p:cNvPr>
          <p:cNvSpPr txBox="1"/>
          <p:nvPr/>
        </p:nvSpPr>
        <p:spPr>
          <a:xfrm>
            <a:off x="963955" y="2174383"/>
            <a:ext cx="2476967" cy="276999"/>
          </a:xfrm>
          <a:prstGeom prst="rect">
            <a:avLst/>
          </a:prstGeom>
          <a:noFill/>
        </p:spPr>
        <p:txBody>
          <a:bodyPr wrap="square">
            <a:spAutoFit/>
          </a:bodyPr>
          <a:lstStyle/>
          <a:p>
            <a:pPr algn="ctr"/>
            <a:r>
              <a:rPr lang="en-US" sz="1200" b="1" dirty="0">
                <a:solidFill>
                  <a:srgbClr val="002060"/>
                </a:solidFill>
              </a:rPr>
              <a:t>Glen Crawford, Acting Director</a:t>
            </a:r>
          </a:p>
        </p:txBody>
      </p:sp>
    </p:spTree>
    <p:extLst>
      <p:ext uri="{BB962C8B-B14F-4D97-AF65-F5344CB8AC3E}">
        <p14:creationId xmlns:p14="http://schemas.microsoft.com/office/powerpoint/2010/main" val="165301404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F367498C-54E9-6384-89E8-3ED758666F28}"/>
              </a:ext>
            </a:extLst>
          </p:cNvPr>
          <p:cNvSpPr/>
          <p:nvPr/>
        </p:nvSpPr>
        <p:spPr>
          <a:xfrm>
            <a:off x="251228" y="1647836"/>
            <a:ext cx="2926080" cy="1013067"/>
          </a:xfrm>
          <a:custGeom>
            <a:avLst/>
            <a:gdLst>
              <a:gd name="csX0" fmla="*/ 0 w 2724708"/>
              <a:gd name="csY0" fmla="*/ 77750 h 777498"/>
              <a:gd name="csX1" fmla="*/ 77750 w 2724708"/>
              <a:gd name="csY1" fmla="*/ 0 h 777498"/>
              <a:gd name="csX2" fmla="*/ 2646958 w 2724708"/>
              <a:gd name="csY2" fmla="*/ 0 h 777498"/>
              <a:gd name="csX3" fmla="*/ 2724708 w 2724708"/>
              <a:gd name="csY3" fmla="*/ 77750 h 777498"/>
              <a:gd name="csX4" fmla="*/ 2724708 w 2724708"/>
              <a:gd name="csY4" fmla="*/ 699748 h 777498"/>
              <a:gd name="csX5" fmla="*/ 2646958 w 2724708"/>
              <a:gd name="csY5" fmla="*/ 777498 h 777498"/>
              <a:gd name="csX6" fmla="*/ 77750 w 2724708"/>
              <a:gd name="csY6" fmla="*/ 777498 h 777498"/>
              <a:gd name="csX7" fmla="*/ 0 w 2724708"/>
              <a:gd name="csY7" fmla="*/ 699748 h 777498"/>
              <a:gd name="csX8" fmla="*/ 0 w 2724708"/>
              <a:gd name="csY8" fmla="*/ 77750 h 777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24708" h="777498">
                <a:moveTo>
                  <a:pt x="0" y="77750"/>
                </a:moveTo>
                <a:cubicBezTo>
                  <a:pt x="0" y="34810"/>
                  <a:pt x="34810" y="0"/>
                  <a:pt x="77750" y="0"/>
                </a:cubicBezTo>
                <a:lnTo>
                  <a:pt x="2646958" y="0"/>
                </a:lnTo>
                <a:cubicBezTo>
                  <a:pt x="2689898" y="0"/>
                  <a:pt x="2724708" y="34810"/>
                  <a:pt x="2724708" y="77750"/>
                </a:cubicBezTo>
                <a:lnTo>
                  <a:pt x="2724708" y="699748"/>
                </a:lnTo>
                <a:cubicBezTo>
                  <a:pt x="2724708" y="742688"/>
                  <a:pt x="2689898" y="777498"/>
                  <a:pt x="2646958" y="777498"/>
                </a:cubicBezTo>
                <a:lnTo>
                  <a:pt x="77750" y="777498"/>
                </a:lnTo>
                <a:cubicBezTo>
                  <a:pt x="34810" y="777498"/>
                  <a:pt x="0" y="742688"/>
                  <a:pt x="0" y="699748"/>
                </a:cubicBezTo>
                <a:lnTo>
                  <a:pt x="0" y="77750"/>
                </a:lnTo>
                <a:close/>
              </a:path>
            </a:pathLst>
          </a:custGeom>
          <a:solidFill>
            <a:srgbClr val="BDCAD5"/>
          </a:solidFill>
          <a:ln>
            <a:solidFill>
              <a:srgbClr val="00206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49442" tIns="40552" rIns="49442" bIns="40552"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002060"/>
                </a:solidFill>
              </a:rPr>
              <a:t>Advanced Technology (AT)</a:t>
            </a:r>
          </a:p>
          <a:p>
            <a:pPr marL="0" lvl="0" indent="0" algn="ctr" defTabSz="622300">
              <a:lnSpc>
                <a:spcPct val="90000"/>
              </a:lnSpc>
              <a:spcBef>
                <a:spcPct val="0"/>
              </a:spcBef>
              <a:spcAft>
                <a:spcPct val="35000"/>
              </a:spcAft>
              <a:buNone/>
            </a:pPr>
            <a:r>
              <a:rPr lang="en-US" sz="1400" b="1" kern="1200">
                <a:solidFill>
                  <a:srgbClr val="002060"/>
                </a:solidFill>
              </a:rPr>
              <a:t>Glen Crawford, Division Director</a:t>
            </a:r>
            <a:endParaRPr lang="en-US" sz="1400" kern="1200">
              <a:solidFill>
                <a:srgbClr val="002060"/>
              </a:solidFill>
            </a:endParaRPr>
          </a:p>
        </p:txBody>
      </p:sp>
      <p:sp>
        <p:nvSpPr>
          <p:cNvPr id="10" name="Freeform: Shape 9">
            <a:extLst>
              <a:ext uri="{FF2B5EF4-FFF2-40B4-BE49-F238E27FC236}">
                <a16:creationId xmlns:a16="http://schemas.microsoft.com/office/drawing/2014/main" id="{F9232384-9DEF-EC8A-3949-33578E6A5ED5}"/>
              </a:ext>
            </a:extLst>
          </p:cNvPr>
          <p:cNvSpPr/>
          <p:nvPr/>
        </p:nvSpPr>
        <p:spPr>
          <a:xfrm>
            <a:off x="388388" y="2799713"/>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kern="1200">
                <a:solidFill>
                  <a:srgbClr val="002060"/>
                </a:solidFill>
              </a:rPr>
              <a:t>Zachary Goff-Eldredge (QIS) </a:t>
            </a:r>
          </a:p>
        </p:txBody>
      </p:sp>
      <p:sp>
        <p:nvSpPr>
          <p:cNvPr id="12" name="Freeform: Shape 11">
            <a:extLst>
              <a:ext uri="{FF2B5EF4-FFF2-40B4-BE49-F238E27FC236}">
                <a16:creationId xmlns:a16="http://schemas.microsoft.com/office/drawing/2014/main" id="{DC2859CB-125B-07F2-2548-54B73B9C0B6A}"/>
              </a:ext>
            </a:extLst>
          </p:cNvPr>
          <p:cNvSpPr/>
          <p:nvPr/>
        </p:nvSpPr>
        <p:spPr>
          <a:xfrm>
            <a:off x="388388" y="3231074"/>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kern="1200">
                <a:solidFill>
                  <a:srgbClr val="002060"/>
                </a:solidFill>
              </a:rPr>
              <a:t>Derun Li (GARD)</a:t>
            </a:r>
          </a:p>
        </p:txBody>
      </p:sp>
      <p:sp>
        <p:nvSpPr>
          <p:cNvPr id="14" name="Freeform: Shape 13">
            <a:extLst>
              <a:ext uri="{FF2B5EF4-FFF2-40B4-BE49-F238E27FC236}">
                <a16:creationId xmlns:a16="http://schemas.microsoft.com/office/drawing/2014/main" id="{88A3AD38-6664-6BC2-1092-E3B759BA9A26}"/>
              </a:ext>
            </a:extLst>
          </p:cNvPr>
          <p:cNvSpPr/>
          <p:nvPr/>
        </p:nvSpPr>
        <p:spPr>
          <a:xfrm>
            <a:off x="388388" y="3662435"/>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i="1" kern="1200">
                <a:solidFill>
                  <a:srgbClr val="002060"/>
                </a:solidFill>
              </a:rPr>
              <a:t>La’Nese Lovings (AAAS)</a:t>
            </a:r>
          </a:p>
        </p:txBody>
      </p:sp>
      <p:sp>
        <p:nvSpPr>
          <p:cNvPr id="16" name="Freeform: Shape 15">
            <a:extLst>
              <a:ext uri="{FF2B5EF4-FFF2-40B4-BE49-F238E27FC236}">
                <a16:creationId xmlns:a16="http://schemas.microsoft.com/office/drawing/2014/main" id="{DEC54567-4523-FBB3-DE83-DCC945BBF0B0}"/>
              </a:ext>
            </a:extLst>
          </p:cNvPr>
          <p:cNvSpPr/>
          <p:nvPr/>
        </p:nvSpPr>
        <p:spPr>
          <a:xfrm>
            <a:off x="388388" y="4093796"/>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kern="1200">
                <a:solidFill>
                  <a:srgbClr val="002060"/>
                </a:solidFill>
              </a:rPr>
              <a:t>Jeremy Love (Comp, AI)</a:t>
            </a:r>
          </a:p>
        </p:txBody>
      </p:sp>
      <p:sp>
        <p:nvSpPr>
          <p:cNvPr id="18" name="Freeform: Shape 17">
            <a:extLst>
              <a:ext uri="{FF2B5EF4-FFF2-40B4-BE49-F238E27FC236}">
                <a16:creationId xmlns:a16="http://schemas.microsoft.com/office/drawing/2014/main" id="{FB20EC41-E01F-D840-EAC3-A19FBEEF5E5C}"/>
              </a:ext>
            </a:extLst>
          </p:cNvPr>
          <p:cNvSpPr/>
          <p:nvPr/>
        </p:nvSpPr>
        <p:spPr>
          <a:xfrm>
            <a:off x="388388" y="4525157"/>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kern="1200">
                <a:solidFill>
                  <a:srgbClr val="002060"/>
                </a:solidFill>
              </a:rPr>
              <a:t>Helmut Marsiske (Detector R&amp;D)</a:t>
            </a:r>
          </a:p>
        </p:txBody>
      </p:sp>
      <p:sp>
        <p:nvSpPr>
          <p:cNvPr id="20" name="Freeform: Shape 19">
            <a:extLst>
              <a:ext uri="{FF2B5EF4-FFF2-40B4-BE49-F238E27FC236}">
                <a16:creationId xmlns:a16="http://schemas.microsoft.com/office/drawing/2014/main" id="{0593A04B-0CBB-2623-8E7C-6D6930C488E8}"/>
              </a:ext>
            </a:extLst>
          </p:cNvPr>
          <p:cNvSpPr/>
          <p:nvPr/>
        </p:nvSpPr>
        <p:spPr>
          <a:xfrm>
            <a:off x="388388" y="4956518"/>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kern="1200">
                <a:solidFill>
                  <a:srgbClr val="002060"/>
                </a:solidFill>
              </a:rPr>
              <a:t>Gulshan Rai (QIS)</a:t>
            </a:r>
          </a:p>
        </p:txBody>
      </p:sp>
      <p:sp>
        <p:nvSpPr>
          <p:cNvPr id="22" name="Freeform: Shape 21">
            <a:extLst>
              <a:ext uri="{FF2B5EF4-FFF2-40B4-BE49-F238E27FC236}">
                <a16:creationId xmlns:a16="http://schemas.microsoft.com/office/drawing/2014/main" id="{ABA9FB56-5C2B-1C57-839D-3C3FCEAEDB88}"/>
              </a:ext>
            </a:extLst>
          </p:cNvPr>
          <p:cNvSpPr/>
          <p:nvPr/>
        </p:nvSpPr>
        <p:spPr>
          <a:xfrm>
            <a:off x="388388" y="5387878"/>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marL="0" lvl="0" indent="0" algn="ctr" defTabSz="533400">
              <a:lnSpc>
                <a:spcPct val="90000"/>
              </a:lnSpc>
              <a:spcBef>
                <a:spcPct val="0"/>
              </a:spcBef>
              <a:spcAft>
                <a:spcPct val="35000"/>
              </a:spcAft>
              <a:buNone/>
            </a:pPr>
            <a:r>
              <a:rPr lang="en-US" sz="1100" kern="1200">
                <a:solidFill>
                  <a:srgbClr val="002060"/>
                </a:solidFill>
              </a:rPr>
              <a:t>Michelle Shinn (Industrial Concepts)</a:t>
            </a:r>
          </a:p>
        </p:txBody>
      </p:sp>
      <p:sp>
        <p:nvSpPr>
          <p:cNvPr id="28" name="Freeform: Shape 27">
            <a:extLst>
              <a:ext uri="{FF2B5EF4-FFF2-40B4-BE49-F238E27FC236}">
                <a16:creationId xmlns:a16="http://schemas.microsoft.com/office/drawing/2014/main" id="{B1189A9B-1DB2-EDBB-2C8E-62CABEED5CF7}"/>
              </a:ext>
            </a:extLst>
          </p:cNvPr>
          <p:cNvSpPr/>
          <p:nvPr/>
        </p:nvSpPr>
        <p:spPr>
          <a:xfrm>
            <a:off x="6659510" y="2799713"/>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ts val="300"/>
              </a:spcAft>
            </a:pPr>
            <a:r>
              <a:rPr lang="en-US" sz="1200" b="1" u="sng">
                <a:solidFill>
                  <a:srgbClr val="002060"/>
                </a:solidFill>
              </a:rPr>
              <a:t>Projects Team</a:t>
            </a:r>
          </a:p>
          <a:p>
            <a:pPr lvl="0" algn="ctr" defTabSz="533400">
              <a:lnSpc>
                <a:spcPct val="90000"/>
              </a:lnSpc>
              <a:spcBef>
                <a:spcPct val="0"/>
              </a:spcBef>
              <a:spcAft>
                <a:spcPts val="300"/>
              </a:spcAft>
            </a:pPr>
            <a:r>
              <a:rPr lang="en-US" sz="1100">
                <a:solidFill>
                  <a:srgbClr val="002060"/>
                </a:solidFill>
              </a:rPr>
              <a:t>Paul Mantica, Lead</a:t>
            </a:r>
            <a:endParaRPr lang="en-US" sz="1100" kern="1200">
              <a:solidFill>
                <a:srgbClr val="002060"/>
              </a:solidFill>
            </a:endParaRPr>
          </a:p>
        </p:txBody>
      </p:sp>
      <p:sp>
        <p:nvSpPr>
          <p:cNvPr id="31" name="Freeform: Shape 30">
            <a:extLst>
              <a:ext uri="{FF2B5EF4-FFF2-40B4-BE49-F238E27FC236}">
                <a16:creationId xmlns:a16="http://schemas.microsoft.com/office/drawing/2014/main" id="{F960AB49-D3AE-32CD-BB5B-FDC5A31ABFA9}"/>
              </a:ext>
            </a:extLst>
          </p:cNvPr>
          <p:cNvSpPr/>
          <p:nvPr/>
        </p:nvSpPr>
        <p:spPr>
          <a:xfrm>
            <a:off x="9412322" y="2789270"/>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ln>
            <a:noFill/>
          </a:ln>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ts val="300"/>
              </a:spcAft>
            </a:pPr>
            <a:r>
              <a:rPr lang="en-US" sz="1200" b="1" u="sng">
                <a:solidFill>
                  <a:srgbClr val="002060"/>
                </a:solidFill>
              </a:rPr>
              <a:t>Facilities Team</a:t>
            </a:r>
          </a:p>
          <a:p>
            <a:pPr algn="ctr" defTabSz="533400">
              <a:lnSpc>
                <a:spcPct val="90000"/>
              </a:lnSpc>
              <a:spcBef>
                <a:spcPct val="0"/>
              </a:spcBef>
              <a:spcAft>
                <a:spcPts val="300"/>
              </a:spcAft>
            </a:pPr>
            <a:r>
              <a:rPr lang="en-US" sz="1100">
                <a:solidFill>
                  <a:srgbClr val="002060"/>
                </a:solidFill>
              </a:rPr>
              <a:t>Eric Colby (Fermi Acc), Lead</a:t>
            </a:r>
          </a:p>
        </p:txBody>
      </p:sp>
      <p:sp>
        <p:nvSpPr>
          <p:cNvPr id="34" name="Freeform: Shape 33">
            <a:extLst>
              <a:ext uri="{FF2B5EF4-FFF2-40B4-BE49-F238E27FC236}">
                <a16:creationId xmlns:a16="http://schemas.microsoft.com/office/drawing/2014/main" id="{6537547A-276E-EF12-FD02-52E6966A4BB7}"/>
              </a:ext>
            </a:extLst>
          </p:cNvPr>
          <p:cNvSpPr/>
          <p:nvPr/>
        </p:nvSpPr>
        <p:spPr>
          <a:xfrm>
            <a:off x="3586992" y="3220053"/>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Brian Beckford (Intensity Frontier)</a:t>
            </a:r>
          </a:p>
        </p:txBody>
      </p:sp>
      <p:sp>
        <p:nvSpPr>
          <p:cNvPr id="35" name="Freeform: Shape 34">
            <a:extLst>
              <a:ext uri="{FF2B5EF4-FFF2-40B4-BE49-F238E27FC236}">
                <a16:creationId xmlns:a16="http://schemas.microsoft.com/office/drawing/2014/main" id="{F37C7516-640A-1915-D4B6-79D13E47929D}"/>
              </a:ext>
            </a:extLst>
          </p:cNvPr>
          <p:cNvSpPr/>
          <p:nvPr/>
        </p:nvSpPr>
        <p:spPr>
          <a:xfrm>
            <a:off x="3586992" y="3647569"/>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Bryan Field (Cosmology)</a:t>
            </a:r>
          </a:p>
        </p:txBody>
      </p:sp>
      <p:sp>
        <p:nvSpPr>
          <p:cNvPr id="36" name="Freeform: Shape 35">
            <a:extLst>
              <a:ext uri="{FF2B5EF4-FFF2-40B4-BE49-F238E27FC236}">
                <a16:creationId xmlns:a16="http://schemas.microsoft.com/office/drawing/2014/main" id="{A6B98F9E-401C-2D98-E0FF-FD2603AD7504}"/>
              </a:ext>
            </a:extLst>
          </p:cNvPr>
          <p:cNvSpPr/>
          <p:nvPr/>
        </p:nvSpPr>
        <p:spPr>
          <a:xfrm>
            <a:off x="3586992" y="4075085"/>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Keith Jankowski (Nuclear Data, NSNA)</a:t>
            </a:r>
          </a:p>
        </p:txBody>
      </p:sp>
      <p:sp>
        <p:nvSpPr>
          <p:cNvPr id="39" name="Freeform: Shape 38">
            <a:extLst>
              <a:ext uri="{FF2B5EF4-FFF2-40B4-BE49-F238E27FC236}">
                <a16:creationId xmlns:a16="http://schemas.microsoft.com/office/drawing/2014/main" id="{6D5043D7-ED2F-DF4C-2CB5-D6DE710D6BF6}"/>
              </a:ext>
            </a:extLst>
          </p:cNvPr>
          <p:cNvSpPr/>
          <p:nvPr/>
        </p:nvSpPr>
        <p:spPr>
          <a:xfrm>
            <a:off x="3586992" y="4950860"/>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William Kilgore (HEP Theory)</a:t>
            </a:r>
          </a:p>
        </p:txBody>
      </p:sp>
      <p:sp>
        <p:nvSpPr>
          <p:cNvPr id="40" name="Freeform: Shape 39">
            <a:extLst>
              <a:ext uri="{FF2B5EF4-FFF2-40B4-BE49-F238E27FC236}">
                <a16:creationId xmlns:a16="http://schemas.microsoft.com/office/drawing/2014/main" id="{529F80C2-A749-44D7-14BB-5CF5B683078C}"/>
              </a:ext>
            </a:extLst>
          </p:cNvPr>
          <p:cNvSpPr/>
          <p:nvPr/>
        </p:nvSpPr>
        <p:spPr>
          <a:xfrm>
            <a:off x="3586992" y="5824896"/>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a:solidFill>
                  <a:srgbClr val="002060"/>
                </a:solidFill>
              </a:rPr>
              <a:t>Spyridon Margetis (QCD Experiments)</a:t>
            </a:r>
          </a:p>
        </p:txBody>
      </p:sp>
      <p:sp>
        <p:nvSpPr>
          <p:cNvPr id="41" name="Freeform: Shape 40">
            <a:extLst>
              <a:ext uri="{FF2B5EF4-FFF2-40B4-BE49-F238E27FC236}">
                <a16:creationId xmlns:a16="http://schemas.microsoft.com/office/drawing/2014/main" id="{51070678-76FF-B68A-666C-D834EF74E261}"/>
              </a:ext>
            </a:extLst>
          </p:cNvPr>
          <p:cNvSpPr/>
          <p:nvPr/>
        </p:nvSpPr>
        <p:spPr>
          <a:xfrm>
            <a:off x="3586992" y="5387878"/>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Astrid Morreale (NP Theory)</a:t>
            </a:r>
          </a:p>
        </p:txBody>
      </p:sp>
      <p:sp>
        <p:nvSpPr>
          <p:cNvPr id="42" name="Freeform: Shape 41">
            <a:extLst>
              <a:ext uri="{FF2B5EF4-FFF2-40B4-BE49-F238E27FC236}">
                <a16:creationId xmlns:a16="http://schemas.microsoft.com/office/drawing/2014/main" id="{62357F1B-FC94-DA32-8845-03250AF83298}"/>
              </a:ext>
            </a:extLst>
          </p:cNvPr>
          <p:cNvSpPr/>
          <p:nvPr/>
        </p:nvSpPr>
        <p:spPr>
          <a:xfrm>
            <a:off x="3586992" y="2787638"/>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Abid Patwa (Energy Frontier)</a:t>
            </a:r>
            <a:endParaRPr lang="en-US" sz="1100">
              <a:solidFill>
                <a:schemeClr val="accent3"/>
              </a:solidFill>
            </a:endParaRPr>
          </a:p>
        </p:txBody>
      </p:sp>
      <p:sp>
        <p:nvSpPr>
          <p:cNvPr id="43" name="Freeform: Shape 42">
            <a:extLst>
              <a:ext uri="{FF2B5EF4-FFF2-40B4-BE49-F238E27FC236}">
                <a16:creationId xmlns:a16="http://schemas.microsoft.com/office/drawing/2014/main" id="{E30E7735-4BE8-A79D-2B45-C48221A35CE5}"/>
              </a:ext>
            </a:extLst>
          </p:cNvPr>
          <p:cNvSpPr/>
          <p:nvPr/>
        </p:nvSpPr>
        <p:spPr>
          <a:xfrm>
            <a:off x="3586992" y="4512971"/>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spcAft>
                <a:spcPct val="35000"/>
              </a:spcAft>
            </a:pPr>
            <a:r>
              <a:rPr lang="en-US" sz="1100">
                <a:solidFill>
                  <a:srgbClr val="002060"/>
                </a:solidFill>
              </a:rPr>
              <a:t>Paul Sorensen (Fundamental Symmetries)</a:t>
            </a:r>
          </a:p>
        </p:txBody>
      </p:sp>
      <p:sp>
        <p:nvSpPr>
          <p:cNvPr id="44" name="Freeform: Shape 43">
            <a:extLst>
              <a:ext uri="{FF2B5EF4-FFF2-40B4-BE49-F238E27FC236}">
                <a16:creationId xmlns:a16="http://schemas.microsoft.com/office/drawing/2014/main" id="{F0253BC8-C8C9-4FE9-BA80-20B8F3BC3DC0}"/>
              </a:ext>
            </a:extLst>
          </p:cNvPr>
          <p:cNvSpPr/>
          <p:nvPr/>
        </p:nvSpPr>
        <p:spPr>
          <a:xfrm>
            <a:off x="6649408" y="4525157"/>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a:solidFill>
                  <a:srgbClr val="002060"/>
                </a:solidFill>
              </a:rPr>
              <a:t>Elizabeth Bartosz (MOLLER, ACORN, LEGEND-1000)</a:t>
            </a:r>
            <a:endParaRPr lang="en-US" sz="1100" kern="1200">
              <a:solidFill>
                <a:srgbClr val="002060"/>
              </a:solidFill>
            </a:endParaRPr>
          </a:p>
        </p:txBody>
      </p:sp>
      <p:sp>
        <p:nvSpPr>
          <p:cNvPr id="45" name="Freeform: Shape 44">
            <a:extLst>
              <a:ext uri="{FF2B5EF4-FFF2-40B4-BE49-F238E27FC236}">
                <a16:creationId xmlns:a16="http://schemas.microsoft.com/office/drawing/2014/main" id="{24E29574-D412-AA99-202E-3E1E8CC814C8}"/>
              </a:ext>
            </a:extLst>
          </p:cNvPr>
          <p:cNvSpPr/>
          <p:nvPr/>
        </p:nvSpPr>
        <p:spPr>
          <a:xfrm>
            <a:off x="6659510" y="3657527"/>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a:solidFill>
                  <a:srgbClr val="002060"/>
                </a:solidFill>
              </a:rPr>
              <a:t>Joseph Diehl (LBNF/DUNE)</a:t>
            </a:r>
            <a:endParaRPr lang="en-US" sz="1100" kern="1200">
              <a:solidFill>
                <a:srgbClr val="002060"/>
              </a:solidFill>
            </a:endParaRPr>
          </a:p>
        </p:txBody>
      </p:sp>
      <p:sp>
        <p:nvSpPr>
          <p:cNvPr id="47" name="Freeform: Shape 46">
            <a:extLst>
              <a:ext uri="{FF2B5EF4-FFF2-40B4-BE49-F238E27FC236}">
                <a16:creationId xmlns:a16="http://schemas.microsoft.com/office/drawing/2014/main" id="{53A8BA7C-6941-BE99-0898-50A780EDDB93}"/>
              </a:ext>
            </a:extLst>
          </p:cNvPr>
          <p:cNvSpPr/>
          <p:nvPr/>
        </p:nvSpPr>
        <p:spPr>
          <a:xfrm>
            <a:off x="6659510" y="4091391"/>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a:solidFill>
                  <a:srgbClr val="002060"/>
                </a:solidFill>
              </a:rPr>
              <a:t>Athans Hatzikoutelis (LBNF/DUNE)</a:t>
            </a:r>
            <a:endParaRPr lang="en-US" sz="1100" u="sng">
              <a:solidFill>
                <a:srgbClr val="002060"/>
              </a:solidFill>
            </a:endParaRPr>
          </a:p>
        </p:txBody>
      </p:sp>
      <p:sp>
        <p:nvSpPr>
          <p:cNvPr id="48" name="Freeform: Shape 47">
            <a:extLst>
              <a:ext uri="{FF2B5EF4-FFF2-40B4-BE49-F238E27FC236}">
                <a16:creationId xmlns:a16="http://schemas.microsoft.com/office/drawing/2014/main" id="{EA002DA2-186E-2CB0-8B7F-383958C753C4}"/>
              </a:ext>
            </a:extLst>
          </p:cNvPr>
          <p:cNvSpPr/>
          <p:nvPr/>
        </p:nvSpPr>
        <p:spPr>
          <a:xfrm>
            <a:off x="9412322" y="3662435"/>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pPr>
            <a:r>
              <a:rPr lang="en-US" sz="1100">
                <a:solidFill>
                  <a:srgbClr val="002060"/>
                </a:solidFill>
              </a:rPr>
              <a:t>Eric Feng (DUNE, FNAL Det &amp; Comp, FACET-II)</a:t>
            </a:r>
          </a:p>
        </p:txBody>
      </p:sp>
      <p:sp>
        <p:nvSpPr>
          <p:cNvPr id="49" name="Freeform: Shape 48">
            <a:extLst>
              <a:ext uri="{FF2B5EF4-FFF2-40B4-BE49-F238E27FC236}">
                <a16:creationId xmlns:a16="http://schemas.microsoft.com/office/drawing/2014/main" id="{D51F576D-2823-F528-B27E-5F156D659EFE}"/>
              </a:ext>
            </a:extLst>
          </p:cNvPr>
          <p:cNvSpPr/>
          <p:nvPr/>
        </p:nvSpPr>
        <p:spPr>
          <a:xfrm>
            <a:off x="9401613" y="4521601"/>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a:r>
              <a:rPr lang="en-US" sz="1100">
                <a:solidFill>
                  <a:srgbClr val="002060"/>
                </a:solidFill>
              </a:rPr>
              <a:t>Clayton Hollowell  (SURF)</a:t>
            </a:r>
          </a:p>
        </p:txBody>
      </p:sp>
      <p:sp>
        <p:nvSpPr>
          <p:cNvPr id="50" name="Freeform: Shape 49">
            <a:extLst>
              <a:ext uri="{FF2B5EF4-FFF2-40B4-BE49-F238E27FC236}">
                <a16:creationId xmlns:a16="http://schemas.microsoft.com/office/drawing/2014/main" id="{1A94CD00-45FE-0CCC-D832-285E7550128C}"/>
              </a:ext>
            </a:extLst>
          </p:cNvPr>
          <p:cNvSpPr/>
          <p:nvPr/>
        </p:nvSpPr>
        <p:spPr>
          <a:xfrm>
            <a:off x="9401613" y="3220053"/>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pPr>
            <a:r>
              <a:rPr lang="en-US" sz="1100">
                <a:solidFill>
                  <a:srgbClr val="002060"/>
                </a:solidFill>
              </a:rPr>
              <a:t>M. Farkhondeh (SUF)</a:t>
            </a:r>
          </a:p>
        </p:txBody>
      </p:sp>
      <p:sp>
        <p:nvSpPr>
          <p:cNvPr id="51" name="Freeform: Shape 50">
            <a:extLst>
              <a:ext uri="{FF2B5EF4-FFF2-40B4-BE49-F238E27FC236}">
                <a16:creationId xmlns:a16="http://schemas.microsoft.com/office/drawing/2014/main" id="{4BA3E3D2-E469-14C4-B1E8-8D3713D83A8B}"/>
              </a:ext>
            </a:extLst>
          </p:cNvPr>
          <p:cNvSpPr/>
          <p:nvPr/>
        </p:nvSpPr>
        <p:spPr>
          <a:xfrm>
            <a:off x="9401613" y="4090818"/>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algn="ctr" defTabSz="533400">
              <a:lnSpc>
                <a:spcPct val="90000"/>
              </a:lnSpc>
              <a:spcBef>
                <a:spcPct val="0"/>
              </a:spcBef>
            </a:pPr>
            <a:r>
              <a:rPr lang="en-US" sz="1100">
                <a:solidFill>
                  <a:srgbClr val="002060"/>
                </a:solidFill>
              </a:rPr>
              <a:t>Kathy Turner (Cosmic)</a:t>
            </a:r>
          </a:p>
        </p:txBody>
      </p:sp>
      <p:sp>
        <p:nvSpPr>
          <p:cNvPr id="54" name="Freeform: Shape 53">
            <a:extLst>
              <a:ext uri="{FF2B5EF4-FFF2-40B4-BE49-F238E27FC236}">
                <a16:creationId xmlns:a16="http://schemas.microsoft.com/office/drawing/2014/main" id="{FC564DD5-8BA3-2FB8-D616-61F10B01A791}"/>
              </a:ext>
            </a:extLst>
          </p:cNvPr>
          <p:cNvSpPr/>
          <p:nvPr/>
        </p:nvSpPr>
        <p:spPr>
          <a:xfrm>
            <a:off x="3318694" y="1667240"/>
            <a:ext cx="3188357" cy="1013066"/>
          </a:xfrm>
          <a:custGeom>
            <a:avLst/>
            <a:gdLst>
              <a:gd name="csX0" fmla="*/ 0 w 2724708"/>
              <a:gd name="csY0" fmla="*/ 77750 h 777498"/>
              <a:gd name="csX1" fmla="*/ 77750 w 2724708"/>
              <a:gd name="csY1" fmla="*/ 0 h 777498"/>
              <a:gd name="csX2" fmla="*/ 2646958 w 2724708"/>
              <a:gd name="csY2" fmla="*/ 0 h 777498"/>
              <a:gd name="csX3" fmla="*/ 2724708 w 2724708"/>
              <a:gd name="csY3" fmla="*/ 77750 h 777498"/>
              <a:gd name="csX4" fmla="*/ 2724708 w 2724708"/>
              <a:gd name="csY4" fmla="*/ 699748 h 777498"/>
              <a:gd name="csX5" fmla="*/ 2646958 w 2724708"/>
              <a:gd name="csY5" fmla="*/ 777498 h 777498"/>
              <a:gd name="csX6" fmla="*/ 77750 w 2724708"/>
              <a:gd name="csY6" fmla="*/ 777498 h 777498"/>
              <a:gd name="csX7" fmla="*/ 0 w 2724708"/>
              <a:gd name="csY7" fmla="*/ 699748 h 777498"/>
              <a:gd name="csX8" fmla="*/ 0 w 2724708"/>
              <a:gd name="csY8" fmla="*/ 77750 h 777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24708" h="777498">
                <a:moveTo>
                  <a:pt x="0" y="77750"/>
                </a:moveTo>
                <a:cubicBezTo>
                  <a:pt x="0" y="34810"/>
                  <a:pt x="34810" y="0"/>
                  <a:pt x="77750" y="0"/>
                </a:cubicBezTo>
                <a:lnTo>
                  <a:pt x="2646958" y="0"/>
                </a:lnTo>
                <a:cubicBezTo>
                  <a:pt x="2689898" y="0"/>
                  <a:pt x="2724708" y="34810"/>
                  <a:pt x="2724708" y="77750"/>
                </a:cubicBezTo>
                <a:lnTo>
                  <a:pt x="2724708" y="699748"/>
                </a:lnTo>
                <a:cubicBezTo>
                  <a:pt x="2724708" y="742688"/>
                  <a:pt x="2689898" y="777498"/>
                  <a:pt x="2646958" y="777498"/>
                </a:cubicBezTo>
                <a:lnTo>
                  <a:pt x="77750" y="777498"/>
                </a:lnTo>
                <a:cubicBezTo>
                  <a:pt x="34810" y="777498"/>
                  <a:pt x="0" y="742688"/>
                  <a:pt x="0" y="699748"/>
                </a:cubicBezTo>
                <a:lnTo>
                  <a:pt x="0" y="77750"/>
                </a:lnTo>
                <a:close/>
              </a:path>
            </a:pathLst>
          </a:custGeom>
          <a:solidFill>
            <a:srgbClr val="BDCAD5"/>
          </a:solidFill>
          <a:ln>
            <a:solidFill>
              <a:srgbClr val="00206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49442" tIns="40552" rIns="49442" bIns="40552"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002060"/>
                </a:solidFill>
              </a:rPr>
              <a:t>Research (RD)</a:t>
            </a:r>
          </a:p>
          <a:p>
            <a:pPr marL="0" lvl="0" indent="0" algn="ctr" defTabSz="622300">
              <a:lnSpc>
                <a:spcPct val="90000"/>
              </a:lnSpc>
              <a:spcBef>
                <a:spcPct val="0"/>
              </a:spcBef>
              <a:spcAft>
                <a:spcPct val="35000"/>
              </a:spcAft>
              <a:buNone/>
            </a:pPr>
            <a:r>
              <a:rPr lang="en-US" sz="1400" b="1" kern="1200">
                <a:solidFill>
                  <a:srgbClr val="002060"/>
                </a:solidFill>
              </a:rPr>
              <a:t>Sharon Stephenson, Division Director</a:t>
            </a:r>
          </a:p>
        </p:txBody>
      </p:sp>
      <p:sp>
        <p:nvSpPr>
          <p:cNvPr id="55" name="Freeform: Shape 54">
            <a:extLst>
              <a:ext uri="{FF2B5EF4-FFF2-40B4-BE49-F238E27FC236}">
                <a16:creationId xmlns:a16="http://schemas.microsoft.com/office/drawing/2014/main" id="{A1AF6C9A-75E6-7F98-F437-BDC604CF211A}"/>
              </a:ext>
            </a:extLst>
          </p:cNvPr>
          <p:cNvSpPr/>
          <p:nvPr/>
        </p:nvSpPr>
        <p:spPr>
          <a:xfrm>
            <a:off x="7120307" y="1654846"/>
            <a:ext cx="4381925" cy="1006057"/>
          </a:xfrm>
          <a:custGeom>
            <a:avLst/>
            <a:gdLst>
              <a:gd name="csX0" fmla="*/ 0 w 2724708"/>
              <a:gd name="csY0" fmla="*/ 77750 h 777498"/>
              <a:gd name="csX1" fmla="*/ 77750 w 2724708"/>
              <a:gd name="csY1" fmla="*/ 0 h 777498"/>
              <a:gd name="csX2" fmla="*/ 2646958 w 2724708"/>
              <a:gd name="csY2" fmla="*/ 0 h 777498"/>
              <a:gd name="csX3" fmla="*/ 2724708 w 2724708"/>
              <a:gd name="csY3" fmla="*/ 77750 h 777498"/>
              <a:gd name="csX4" fmla="*/ 2724708 w 2724708"/>
              <a:gd name="csY4" fmla="*/ 699748 h 777498"/>
              <a:gd name="csX5" fmla="*/ 2646958 w 2724708"/>
              <a:gd name="csY5" fmla="*/ 777498 h 777498"/>
              <a:gd name="csX6" fmla="*/ 77750 w 2724708"/>
              <a:gd name="csY6" fmla="*/ 777498 h 777498"/>
              <a:gd name="csX7" fmla="*/ 0 w 2724708"/>
              <a:gd name="csY7" fmla="*/ 699748 h 777498"/>
              <a:gd name="csX8" fmla="*/ 0 w 2724708"/>
              <a:gd name="csY8" fmla="*/ 77750 h 777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24708" h="777498">
                <a:moveTo>
                  <a:pt x="0" y="77750"/>
                </a:moveTo>
                <a:cubicBezTo>
                  <a:pt x="0" y="34810"/>
                  <a:pt x="34810" y="0"/>
                  <a:pt x="77750" y="0"/>
                </a:cubicBezTo>
                <a:lnTo>
                  <a:pt x="2646958" y="0"/>
                </a:lnTo>
                <a:cubicBezTo>
                  <a:pt x="2689898" y="0"/>
                  <a:pt x="2724708" y="34810"/>
                  <a:pt x="2724708" y="77750"/>
                </a:cubicBezTo>
                <a:lnTo>
                  <a:pt x="2724708" y="699748"/>
                </a:lnTo>
                <a:cubicBezTo>
                  <a:pt x="2724708" y="742688"/>
                  <a:pt x="2689898" y="777498"/>
                  <a:pt x="2646958" y="777498"/>
                </a:cubicBezTo>
                <a:lnTo>
                  <a:pt x="77750" y="777498"/>
                </a:lnTo>
                <a:cubicBezTo>
                  <a:pt x="34810" y="777498"/>
                  <a:pt x="0" y="742688"/>
                  <a:pt x="0" y="699748"/>
                </a:cubicBezTo>
                <a:lnTo>
                  <a:pt x="0" y="77750"/>
                </a:lnTo>
                <a:close/>
              </a:path>
            </a:pathLst>
          </a:custGeom>
          <a:solidFill>
            <a:srgbClr val="BDCAD5"/>
          </a:solidFill>
          <a:ln>
            <a:solidFill>
              <a:srgbClr val="00206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49442" tIns="40552" rIns="49442" bIns="40552"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002060"/>
                </a:solidFill>
              </a:rPr>
              <a:t>Facilities and Projects (FP) </a:t>
            </a:r>
          </a:p>
          <a:p>
            <a:pPr marL="0" lvl="0" indent="0" algn="ctr" defTabSz="622300">
              <a:lnSpc>
                <a:spcPct val="90000"/>
              </a:lnSpc>
              <a:spcBef>
                <a:spcPct val="0"/>
              </a:spcBef>
              <a:buNone/>
            </a:pPr>
            <a:r>
              <a:rPr lang="en-US" sz="1400" b="1" kern="1200">
                <a:solidFill>
                  <a:srgbClr val="002060"/>
                </a:solidFill>
              </a:rPr>
              <a:t>Paul Mantica, Division Director</a:t>
            </a:r>
          </a:p>
          <a:p>
            <a:pPr marL="0" lvl="0" indent="0" algn="ctr" defTabSz="622300">
              <a:lnSpc>
                <a:spcPct val="90000"/>
              </a:lnSpc>
              <a:spcBef>
                <a:spcPct val="0"/>
              </a:spcBef>
              <a:spcAft>
                <a:spcPct val="35000"/>
              </a:spcAft>
              <a:buNone/>
            </a:pPr>
            <a:r>
              <a:rPr lang="en-US" sz="1200" kern="1200">
                <a:solidFill>
                  <a:srgbClr val="002060"/>
                </a:solidFill>
              </a:rPr>
              <a:t>Alan Stone (Operations Infrastructure)</a:t>
            </a:r>
            <a:r>
              <a:rPr lang="en-US" sz="1400" b="1" kern="1200">
                <a:solidFill>
                  <a:srgbClr val="002060"/>
                </a:solidFill>
              </a:rPr>
              <a:t> </a:t>
            </a:r>
          </a:p>
        </p:txBody>
      </p:sp>
      <p:sp>
        <p:nvSpPr>
          <p:cNvPr id="57" name="Freeform: Shape 56">
            <a:extLst>
              <a:ext uri="{FF2B5EF4-FFF2-40B4-BE49-F238E27FC236}">
                <a16:creationId xmlns:a16="http://schemas.microsoft.com/office/drawing/2014/main" id="{250D3804-4684-F9D3-AD3A-E39E8AA66D42}"/>
              </a:ext>
            </a:extLst>
          </p:cNvPr>
          <p:cNvSpPr/>
          <p:nvPr/>
        </p:nvSpPr>
        <p:spPr>
          <a:xfrm>
            <a:off x="8370642" y="171708"/>
            <a:ext cx="2926080" cy="1147841"/>
          </a:xfrm>
          <a:custGeom>
            <a:avLst/>
            <a:gdLst>
              <a:gd name="csX0" fmla="*/ 0 w 2724708"/>
              <a:gd name="csY0" fmla="*/ 77750 h 777498"/>
              <a:gd name="csX1" fmla="*/ 77750 w 2724708"/>
              <a:gd name="csY1" fmla="*/ 0 h 777498"/>
              <a:gd name="csX2" fmla="*/ 2646958 w 2724708"/>
              <a:gd name="csY2" fmla="*/ 0 h 777498"/>
              <a:gd name="csX3" fmla="*/ 2724708 w 2724708"/>
              <a:gd name="csY3" fmla="*/ 77750 h 777498"/>
              <a:gd name="csX4" fmla="*/ 2724708 w 2724708"/>
              <a:gd name="csY4" fmla="*/ 699748 h 777498"/>
              <a:gd name="csX5" fmla="*/ 2646958 w 2724708"/>
              <a:gd name="csY5" fmla="*/ 777498 h 777498"/>
              <a:gd name="csX6" fmla="*/ 77750 w 2724708"/>
              <a:gd name="csY6" fmla="*/ 777498 h 777498"/>
              <a:gd name="csX7" fmla="*/ 0 w 2724708"/>
              <a:gd name="csY7" fmla="*/ 699748 h 777498"/>
              <a:gd name="csX8" fmla="*/ 0 w 2724708"/>
              <a:gd name="csY8" fmla="*/ 77750 h 777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24708" h="777498">
                <a:moveTo>
                  <a:pt x="0" y="77750"/>
                </a:moveTo>
                <a:cubicBezTo>
                  <a:pt x="0" y="34810"/>
                  <a:pt x="34810" y="0"/>
                  <a:pt x="77750" y="0"/>
                </a:cubicBezTo>
                <a:lnTo>
                  <a:pt x="2646958" y="0"/>
                </a:lnTo>
                <a:cubicBezTo>
                  <a:pt x="2689898" y="0"/>
                  <a:pt x="2724708" y="34810"/>
                  <a:pt x="2724708" y="77750"/>
                </a:cubicBezTo>
                <a:lnTo>
                  <a:pt x="2724708" y="699748"/>
                </a:lnTo>
                <a:cubicBezTo>
                  <a:pt x="2724708" y="742688"/>
                  <a:pt x="2689898" y="777498"/>
                  <a:pt x="2646958" y="777498"/>
                </a:cubicBezTo>
                <a:lnTo>
                  <a:pt x="77750" y="777498"/>
                </a:lnTo>
                <a:cubicBezTo>
                  <a:pt x="34810" y="777498"/>
                  <a:pt x="0" y="742688"/>
                  <a:pt x="0" y="699748"/>
                </a:cubicBezTo>
                <a:lnTo>
                  <a:pt x="0" y="77750"/>
                </a:lnTo>
                <a:close/>
              </a:path>
            </a:pathLst>
          </a:custGeom>
          <a:solidFill>
            <a:srgbClr val="F0F3F6"/>
          </a:solidFill>
          <a:ln>
            <a:solidFill>
              <a:srgbClr val="00206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49442" tIns="40552" rIns="49442" bIns="40552"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002060"/>
                </a:solidFill>
              </a:rPr>
              <a:t>HENP Office Staff</a:t>
            </a:r>
          </a:p>
          <a:p>
            <a:pPr marL="0" lvl="0" indent="0" algn="ctr" defTabSz="622300">
              <a:lnSpc>
                <a:spcPct val="90000"/>
              </a:lnSpc>
              <a:spcBef>
                <a:spcPct val="0"/>
              </a:spcBef>
              <a:spcAft>
                <a:spcPts val="100"/>
              </a:spcAft>
              <a:buNone/>
            </a:pPr>
            <a:r>
              <a:rPr lang="en-US" sz="1100" kern="1200">
                <a:solidFill>
                  <a:srgbClr val="002060"/>
                </a:solidFill>
              </a:rPr>
              <a:t>Christie Ashton (Program </a:t>
            </a:r>
            <a:r>
              <a:rPr lang="en-US" sz="1100">
                <a:solidFill>
                  <a:srgbClr val="002060"/>
                </a:solidFill>
              </a:rPr>
              <a:t>Analyst</a:t>
            </a:r>
            <a:r>
              <a:rPr lang="en-US" sz="1100" kern="1200">
                <a:solidFill>
                  <a:srgbClr val="002060"/>
                </a:solidFill>
              </a:rPr>
              <a:t>)</a:t>
            </a:r>
          </a:p>
          <a:p>
            <a:pPr marL="0" lvl="0" indent="0" algn="ctr" defTabSz="622300">
              <a:lnSpc>
                <a:spcPct val="90000"/>
              </a:lnSpc>
              <a:spcBef>
                <a:spcPct val="0"/>
              </a:spcBef>
              <a:spcAft>
                <a:spcPts val="100"/>
              </a:spcAft>
              <a:buNone/>
            </a:pPr>
            <a:r>
              <a:rPr lang="en-US" sz="1100" kern="1200">
                <a:solidFill>
                  <a:srgbClr val="002060"/>
                </a:solidFill>
              </a:rPr>
              <a:t>David Bogley (Program Support)</a:t>
            </a:r>
          </a:p>
          <a:p>
            <a:pPr algn="ctr" defTabSz="622300">
              <a:lnSpc>
                <a:spcPct val="90000"/>
              </a:lnSpc>
              <a:spcBef>
                <a:spcPct val="0"/>
              </a:spcBef>
              <a:spcAft>
                <a:spcPts val="100"/>
              </a:spcAft>
            </a:pPr>
            <a:r>
              <a:rPr lang="en-US" sz="1100">
                <a:solidFill>
                  <a:srgbClr val="002060"/>
                </a:solidFill>
              </a:rPr>
              <a:t>Linnette Quick (Program Support, CONTR)</a:t>
            </a:r>
            <a:endParaRPr lang="en-US" sz="1000">
              <a:solidFill>
                <a:srgbClr val="002060"/>
              </a:solidFill>
            </a:endParaRPr>
          </a:p>
          <a:p>
            <a:pPr lvl="0" algn="ctr" defTabSz="622300">
              <a:lnSpc>
                <a:spcPct val="90000"/>
              </a:lnSpc>
              <a:spcBef>
                <a:spcPct val="0"/>
              </a:spcBef>
              <a:spcAft>
                <a:spcPts val="100"/>
              </a:spcAft>
            </a:pPr>
            <a:r>
              <a:rPr lang="en-US" sz="1100">
                <a:solidFill>
                  <a:srgbClr val="002060"/>
                </a:solidFill>
              </a:rPr>
              <a:t>Kathy Yarmas (Program Analyst</a:t>
            </a:r>
            <a:r>
              <a:rPr lang="en-US" sz="1100" kern="1200">
                <a:solidFill>
                  <a:srgbClr val="002060"/>
                </a:solidFill>
              </a:rPr>
              <a:t>)</a:t>
            </a:r>
          </a:p>
        </p:txBody>
      </p:sp>
      <p:sp>
        <p:nvSpPr>
          <p:cNvPr id="58" name="Freeform: Shape 57">
            <a:extLst>
              <a:ext uri="{FF2B5EF4-FFF2-40B4-BE49-F238E27FC236}">
                <a16:creationId xmlns:a16="http://schemas.microsoft.com/office/drawing/2014/main" id="{C9A0D5A8-286A-5659-249B-24A3663A227F}"/>
              </a:ext>
            </a:extLst>
          </p:cNvPr>
          <p:cNvSpPr/>
          <p:nvPr/>
        </p:nvSpPr>
        <p:spPr>
          <a:xfrm>
            <a:off x="3973371" y="171708"/>
            <a:ext cx="4245257" cy="1368672"/>
          </a:xfrm>
          <a:custGeom>
            <a:avLst/>
            <a:gdLst>
              <a:gd name="csX0" fmla="*/ 0 w 2724708"/>
              <a:gd name="csY0" fmla="*/ 77750 h 777498"/>
              <a:gd name="csX1" fmla="*/ 77750 w 2724708"/>
              <a:gd name="csY1" fmla="*/ 0 h 777498"/>
              <a:gd name="csX2" fmla="*/ 2646958 w 2724708"/>
              <a:gd name="csY2" fmla="*/ 0 h 777498"/>
              <a:gd name="csX3" fmla="*/ 2724708 w 2724708"/>
              <a:gd name="csY3" fmla="*/ 77750 h 777498"/>
              <a:gd name="csX4" fmla="*/ 2724708 w 2724708"/>
              <a:gd name="csY4" fmla="*/ 699748 h 777498"/>
              <a:gd name="csX5" fmla="*/ 2646958 w 2724708"/>
              <a:gd name="csY5" fmla="*/ 777498 h 777498"/>
              <a:gd name="csX6" fmla="*/ 77750 w 2724708"/>
              <a:gd name="csY6" fmla="*/ 777498 h 777498"/>
              <a:gd name="csX7" fmla="*/ 0 w 2724708"/>
              <a:gd name="csY7" fmla="*/ 699748 h 777498"/>
              <a:gd name="csX8" fmla="*/ 0 w 2724708"/>
              <a:gd name="csY8" fmla="*/ 77750 h 777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24708" h="777498">
                <a:moveTo>
                  <a:pt x="0" y="77750"/>
                </a:moveTo>
                <a:cubicBezTo>
                  <a:pt x="0" y="34810"/>
                  <a:pt x="34810" y="0"/>
                  <a:pt x="77750" y="0"/>
                </a:cubicBezTo>
                <a:lnTo>
                  <a:pt x="2646958" y="0"/>
                </a:lnTo>
                <a:cubicBezTo>
                  <a:pt x="2689898" y="0"/>
                  <a:pt x="2724708" y="34810"/>
                  <a:pt x="2724708" y="77750"/>
                </a:cubicBezTo>
                <a:lnTo>
                  <a:pt x="2724708" y="699748"/>
                </a:lnTo>
                <a:cubicBezTo>
                  <a:pt x="2724708" y="742688"/>
                  <a:pt x="2689898" y="777498"/>
                  <a:pt x="2646958" y="777498"/>
                </a:cubicBezTo>
                <a:lnTo>
                  <a:pt x="77750" y="777498"/>
                </a:lnTo>
                <a:cubicBezTo>
                  <a:pt x="34810" y="777498"/>
                  <a:pt x="0" y="742688"/>
                  <a:pt x="0" y="699748"/>
                </a:cubicBezTo>
                <a:lnTo>
                  <a:pt x="0" y="77750"/>
                </a:lnTo>
                <a:close/>
              </a:path>
            </a:pathLst>
          </a:custGeom>
          <a:solidFill>
            <a:srgbClr val="F0F3F6"/>
          </a:solidFill>
          <a:ln>
            <a:solidFill>
              <a:srgbClr val="00206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49442" tIns="40552" rIns="49442" bIns="40552"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002060"/>
                </a:solidFill>
              </a:rPr>
              <a:t>Office of High Energy and Nuclear Physics (HENP)</a:t>
            </a:r>
            <a:br>
              <a:rPr lang="en-US" sz="1400" b="1" kern="1200">
                <a:solidFill>
                  <a:srgbClr val="002060"/>
                </a:solidFill>
              </a:rPr>
            </a:br>
            <a:r>
              <a:rPr lang="en-US" sz="1400" b="1" kern="1200">
                <a:solidFill>
                  <a:srgbClr val="002060"/>
                </a:solidFill>
              </a:rPr>
              <a:t> Regina Rameika, Associate Director</a:t>
            </a:r>
            <a:br>
              <a:rPr lang="en-US" sz="1400" b="1" kern="1200">
                <a:solidFill>
                  <a:srgbClr val="002060"/>
                </a:solidFill>
              </a:rPr>
            </a:br>
            <a:r>
              <a:rPr lang="en-US" sz="1300" b="1" kern="1200">
                <a:solidFill>
                  <a:srgbClr val="002060"/>
                </a:solidFill>
              </a:rPr>
              <a:t>Paul Mantica, Deputy AD</a:t>
            </a:r>
            <a:br>
              <a:rPr lang="en-US" sz="1400" b="1" kern="1200">
                <a:solidFill>
                  <a:srgbClr val="002060"/>
                </a:solidFill>
              </a:rPr>
            </a:br>
            <a:r>
              <a:rPr lang="en-US" sz="1200" kern="1200">
                <a:solidFill>
                  <a:srgbClr val="002060"/>
                </a:solidFill>
              </a:rPr>
              <a:t>Eric Colby, Sr. Technical Advisor</a:t>
            </a:r>
            <a:br>
              <a:rPr lang="en-US" sz="1200" kern="1200">
                <a:solidFill>
                  <a:srgbClr val="002060"/>
                </a:solidFill>
              </a:rPr>
            </a:br>
            <a:r>
              <a:rPr lang="en-US" sz="1200">
                <a:solidFill>
                  <a:srgbClr val="002060"/>
                </a:solidFill>
              </a:rPr>
              <a:t>Abid Patwa, International Coordination</a:t>
            </a:r>
            <a:br>
              <a:rPr lang="en-US" sz="1100" kern="1200">
                <a:solidFill>
                  <a:srgbClr val="002060"/>
                </a:solidFill>
              </a:rPr>
            </a:br>
            <a:r>
              <a:rPr lang="en-US" sz="1100" kern="1200">
                <a:solidFill>
                  <a:srgbClr val="002060"/>
                </a:solidFill>
              </a:rPr>
              <a:t>Zina Alyousef, Administrative Support </a:t>
            </a:r>
            <a:br>
              <a:rPr lang="en-US" sz="1100" kern="1200">
                <a:solidFill>
                  <a:srgbClr val="002060"/>
                </a:solidFill>
              </a:rPr>
            </a:br>
            <a:r>
              <a:rPr lang="en-US" sz="1100" kern="1200">
                <a:solidFill>
                  <a:srgbClr val="002060"/>
                </a:solidFill>
              </a:rPr>
              <a:t>Saryna Cameron, Administrative Support (CONTR)</a:t>
            </a:r>
          </a:p>
        </p:txBody>
      </p:sp>
      <p:sp>
        <p:nvSpPr>
          <p:cNvPr id="59" name="Freeform: Shape 58">
            <a:extLst>
              <a:ext uri="{FF2B5EF4-FFF2-40B4-BE49-F238E27FC236}">
                <a16:creationId xmlns:a16="http://schemas.microsoft.com/office/drawing/2014/main" id="{B02F7522-515A-D87B-2CCF-020EAB60E9FE}"/>
              </a:ext>
            </a:extLst>
          </p:cNvPr>
          <p:cNvSpPr/>
          <p:nvPr/>
        </p:nvSpPr>
        <p:spPr>
          <a:xfrm>
            <a:off x="895278" y="171708"/>
            <a:ext cx="2926080" cy="1147841"/>
          </a:xfrm>
          <a:custGeom>
            <a:avLst/>
            <a:gdLst>
              <a:gd name="csX0" fmla="*/ 0 w 2724708"/>
              <a:gd name="csY0" fmla="*/ 77750 h 777498"/>
              <a:gd name="csX1" fmla="*/ 77750 w 2724708"/>
              <a:gd name="csY1" fmla="*/ 0 h 777498"/>
              <a:gd name="csX2" fmla="*/ 2646958 w 2724708"/>
              <a:gd name="csY2" fmla="*/ 0 h 777498"/>
              <a:gd name="csX3" fmla="*/ 2724708 w 2724708"/>
              <a:gd name="csY3" fmla="*/ 77750 h 777498"/>
              <a:gd name="csX4" fmla="*/ 2724708 w 2724708"/>
              <a:gd name="csY4" fmla="*/ 699748 h 777498"/>
              <a:gd name="csX5" fmla="*/ 2646958 w 2724708"/>
              <a:gd name="csY5" fmla="*/ 777498 h 777498"/>
              <a:gd name="csX6" fmla="*/ 77750 w 2724708"/>
              <a:gd name="csY6" fmla="*/ 777498 h 777498"/>
              <a:gd name="csX7" fmla="*/ 0 w 2724708"/>
              <a:gd name="csY7" fmla="*/ 699748 h 777498"/>
              <a:gd name="csX8" fmla="*/ 0 w 2724708"/>
              <a:gd name="csY8" fmla="*/ 77750 h 777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24708" h="777498">
                <a:moveTo>
                  <a:pt x="0" y="77750"/>
                </a:moveTo>
                <a:cubicBezTo>
                  <a:pt x="0" y="34810"/>
                  <a:pt x="34810" y="0"/>
                  <a:pt x="77750" y="0"/>
                </a:cubicBezTo>
                <a:lnTo>
                  <a:pt x="2646958" y="0"/>
                </a:lnTo>
                <a:cubicBezTo>
                  <a:pt x="2689898" y="0"/>
                  <a:pt x="2724708" y="34810"/>
                  <a:pt x="2724708" y="77750"/>
                </a:cubicBezTo>
                <a:lnTo>
                  <a:pt x="2724708" y="699748"/>
                </a:lnTo>
                <a:cubicBezTo>
                  <a:pt x="2724708" y="742688"/>
                  <a:pt x="2689898" y="777498"/>
                  <a:pt x="2646958" y="777498"/>
                </a:cubicBezTo>
                <a:lnTo>
                  <a:pt x="77750" y="777498"/>
                </a:lnTo>
                <a:cubicBezTo>
                  <a:pt x="34810" y="777498"/>
                  <a:pt x="0" y="742688"/>
                  <a:pt x="0" y="699748"/>
                </a:cubicBezTo>
                <a:lnTo>
                  <a:pt x="0" y="77750"/>
                </a:lnTo>
                <a:close/>
              </a:path>
            </a:pathLst>
          </a:custGeom>
          <a:solidFill>
            <a:srgbClr val="F0F3F6"/>
          </a:solidFill>
          <a:ln>
            <a:solidFill>
              <a:srgbClr val="00206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49442" tIns="40552" rIns="49442" bIns="40552" numCol="1" spcCol="1270" anchor="ctr" anchorCtr="0">
            <a:noAutofit/>
          </a:bodyPr>
          <a:lstStyle/>
          <a:p>
            <a:pPr marL="0" lvl="0" indent="0" algn="ctr" defTabSz="622300">
              <a:lnSpc>
                <a:spcPct val="90000"/>
              </a:lnSpc>
              <a:spcBef>
                <a:spcPct val="0"/>
              </a:spcBef>
              <a:spcAft>
                <a:spcPts val="100"/>
              </a:spcAft>
              <a:buNone/>
            </a:pPr>
            <a:r>
              <a:rPr lang="en-US" sz="1400" b="1" kern="1200">
                <a:solidFill>
                  <a:srgbClr val="002060"/>
                </a:solidFill>
              </a:rPr>
              <a:t>HENP </a:t>
            </a:r>
            <a:r>
              <a:rPr lang="en-US" sz="1400" b="1">
                <a:solidFill>
                  <a:srgbClr val="002060"/>
                </a:solidFill>
              </a:rPr>
              <a:t>Budget</a:t>
            </a:r>
            <a:r>
              <a:rPr lang="en-US" sz="1400" b="1" kern="1200">
                <a:solidFill>
                  <a:srgbClr val="002060"/>
                </a:solidFill>
              </a:rPr>
              <a:t> Staff</a:t>
            </a:r>
          </a:p>
          <a:p>
            <a:pPr marL="0" lvl="0" indent="0" algn="ctr" defTabSz="622300">
              <a:lnSpc>
                <a:spcPct val="90000"/>
              </a:lnSpc>
              <a:spcBef>
                <a:spcPct val="0"/>
              </a:spcBef>
              <a:spcAft>
                <a:spcPts val="100"/>
              </a:spcAft>
              <a:buNone/>
            </a:pPr>
            <a:r>
              <a:rPr lang="en-US" sz="1100" kern="1200">
                <a:solidFill>
                  <a:srgbClr val="002060"/>
                </a:solidFill>
              </a:rPr>
              <a:t>Michelle Bandy (Budget Execution)</a:t>
            </a:r>
          </a:p>
          <a:p>
            <a:pPr marL="0" lvl="0" indent="0" algn="ctr" defTabSz="622300">
              <a:lnSpc>
                <a:spcPct val="90000"/>
              </a:lnSpc>
              <a:spcBef>
                <a:spcPct val="0"/>
              </a:spcBef>
              <a:spcAft>
                <a:spcPts val="100"/>
              </a:spcAft>
              <a:buNone/>
            </a:pPr>
            <a:r>
              <a:rPr lang="en-US" sz="1100" kern="1200">
                <a:solidFill>
                  <a:srgbClr val="002060"/>
                </a:solidFill>
              </a:rPr>
              <a:t>Erin Cruz (Budget Formulation)</a:t>
            </a:r>
          </a:p>
          <a:p>
            <a:pPr marL="0" lvl="0" indent="0" algn="ctr" defTabSz="622300">
              <a:lnSpc>
                <a:spcPct val="90000"/>
              </a:lnSpc>
              <a:spcBef>
                <a:spcPct val="0"/>
              </a:spcBef>
              <a:spcAft>
                <a:spcPts val="100"/>
              </a:spcAft>
              <a:buNone/>
            </a:pPr>
            <a:r>
              <a:rPr lang="en-US" sz="1100" kern="1200">
                <a:solidFill>
                  <a:srgbClr val="002060"/>
                </a:solidFill>
              </a:rPr>
              <a:t>Dannette Keen </a:t>
            </a:r>
            <a:r>
              <a:rPr lang="en-US" sz="1100">
                <a:solidFill>
                  <a:srgbClr val="002060"/>
                </a:solidFill>
              </a:rPr>
              <a:t>(</a:t>
            </a:r>
            <a:r>
              <a:rPr lang="en-US" sz="1100" kern="1200">
                <a:solidFill>
                  <a:srgbClr val="002060"/>
                </a:solidFill>
              </a:rPr>
              <a:t>Budget Execution)</a:t>
            </a:r>
          </a:p>
        </p:txBody>
      </p:sp>
      <p:sp>
        <p:nvSpPr>
          <p:cNvPr id="2" name="Freeform: Shape 1">
            <a:extLst>
              <a:ext uri="{FF2B5EF4-FFF2-40B4-BE49-F238E27FC236}">
                <a16:creationId xmlns:a16="http://schemas.microsoft.com/office/drawing/2014/main" id="{ADF19CC0-E45E-784F-561A-116A1BA8CB3C}"/>
              </a:ext>
            </a:extLst>
          </p:cNvPr>
          <p:cNvSpPr/>
          <p:nvPr/>
        </p:nvSpPr>
        <p:spPr>
          <a:xfrm>
            <a:off x="6652136" y="3229019"/>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a:solidFill>
                  <a:srgbClr val="002060"/>
                </a:solidFill>
              </a:rPr>
              <a:t>Abid Patwa (HL-LHC)</a:t>
            </a:r>
            <a:endParaRPr lang="en-US" sz="1100" kern="1200">
              <a:solidFill>
                <a:srgbClr val="002060"/>
              </a:solidFill>
            </a:endParaRPr>
          </a:p>
        </p:txBody>
      </p:sp>
      <p:sp>
        <p:nvSpPr>
          <p:cNvPr id="3" name="Freeform: Shape 2">
            <a:extLst>
              <a:ext uri="{FF2B5EF4-FFF2-40B4-BE49-F238E27FC236}">
                <a16:creationId xmlns:a16="http://schemas.microsoft.com/office/drawing/2014/main" id="{F909BC78-BA6B-5A58-64B6-9A3B1967B2A3}"/>
              </a:ext>
            </a:extLst>
          </p:cNvPr>
          <p:cNvSpPr/>
          <p:nvPr/>
        </p:nvSpPr>
        <p:spPr>
          <a:xfrm>
            <a:off x="9401613" y="4967710"/>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a:solidFill>
                  <a:srgbClr val="002060"/>
                </a:solidFill>
              </a:rPr>
              <a:t>Abid Patwa  (LHC)</a:t>
            </a:r>
            <a:endParaRPr lang="en-US" sz="1100" kern="1200">
              <a:solidFill>
                <a:srgbClr val="002060"/>
              </a:solidFill>
            </a:endParaRPr>
          </a:p>
        </p:txBody>
      </p:sp>
      <p:sp>
        <p:nvSpPr>
          <p:cNvPr id="4" name="Freeform: Shape 3">
            <a:extLst>
              <a:ext uri="{FF2B5EF4-FFF2-40B4-BE49-F238E27FC236}">
                <a16:creationId xmlns:a16="http://schemas.microsoft.com/office/drawing/2014/main" id="{9240F328-CFB9-45D5-4958-E4522CD70480}"/>
              </a:ext>
            </a:extLst>
          </p:cNvPr>
          <p:cNvSpPr/>
          <p:nvPr/>
        </p:nvSpPr>
        <p:spPr>
          <a:xfrm>
            <a:off x="6659510" y="4960478"/>
            <a:ext cx="2651760" cy="365760"/>
          </a:xfrm>
          <a:custGeom>
            <a:avLst/>
            <a:gdLst>
              <a:gd name="csX0" fmla="*/ 0 w 2438438"/>
              <a:gd name="csY0" fmla="*/ 45020 h 270066"/>
              <a:gd name="csX1" fmla="*/ 45020 w 2438438"/>
              <a:gd name="csY1" fmla="*/ 0 h 270066"/>
              <a:gd name="csX2" fmla="*/ 2393418 w 2438438"/>
              <a:gd name="csY2" fmla="*/ 0 h 270066"/>
              <a:gd name="csX3" fmla="*/ 2438438 w 2438438"/>
              <a:gd name="csY3" fmla="*/ 45020 h 270066"/>
              <a:gd name="csX4" fmla="*/ 2438438 w 2438438"/>
              <a:gd name="csY4" fmla="*/ 225046 h 270066"/>
              <a:gd name="csX5" fmla="*/ 2393418 w 2438438"/>
              <a:gd name="csY5" fmla="*/ 270066 h 270066"/>
              <a:gd name="csX6" fmla="*/ 45020 w 2438438"/>
              <a:gd name="csY6" fmla="*/ 270066 h 270066"/>
              <a:gd name="csX7" fmla="*/ 0 w 2438438"/>
              <a:gd name="csY7" fmla="*/ 225046 h 270066"/>
              <a:gd name="csX8" fmla="*/ 0 w 2438438"/>
              <a:gd name="csY8" fmla="*/ 45020 h 270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38438" h="270066">
                <a:moveTo>
                  <a:pt x="0" y="45020"/>
                </a:moveTo>
                <a:cubicBezTo>
                  <a:pt x="0" y="20156"/>
                  <a:pt x="20156" y="0"/>
                  <a:pt x="45020" y="0"/>
                </a:cubicBezTo>
                <a:lnTo>
                  <a:pt x="2393418" y="0"/>
                </a:lnTo>
                <a:cubicBezTo>
                  <a:pt x="2418282" y="0"/>
                  <a:pt x="2438438" y="20156"/>
                  <a:pt x="2438438" y="45020"/>
                </a:cubicBezTo>
                <a:lnTo>
                  <a:pt x="2438438" y="225046"/>
                </a:lnTo>
                <a:cubicBezTo>
                  <a:pt x="2438438" y="249910"/>
                  <a:pt x="2418282" y="270066"/>
                  <a:pt x="2393418" y="270066"/>
                </a:cubicBezTo>
                <a:lnTo>
                  <a:pt x="45020" y="270066"/>
                </a:lnTo>
                <a:cubicBezTo>
                  <a:pt x="20156" y="270066"/>
                  <a:pt x="0" y="249910"/>
                  <a:pt x="0" y="225046"/>
                </a:cubicBezTo>
                <a:lnTo>
                  <a:pt x="0" y="45020"/>
                </a:lnTo>
                <a:close/>
              </a:path>
            </a:pathLst>
          </a:custGeom>
          <a:solidFill>
            <a:srgbClr val="BDCAD5"/>
          </a:solidFill>
          <a:scene3d>
            <a:camera prst="orthographicFront"/>
            <a:lightRig rig="flat" dir="t"/>
          </a:scene3d>
          <a:sp3d prstMaterial="dkEdge">
            <a:bevelT w="8200" h="38100"/>
          </a:sp3d>
        </p:spPr>
        <p:style>
          <a:lnRef idx="1">
            <a:schemeClr val="lt1">
              <a:hueOff val="0"/>
              <a:satOff val="0"/>
              <a:lumOff val="0"/>
              <a:alphaOff val="0"/>
            </a:schemeClr>
          </a:lnRef>
          <a:fillRef idx="2">
            <a:schemeClr val="accent1">
              <a:hueOff val="0"/>
              <a:satOff val="0"/>
              <a:lumOff val="0"/>
              <a:alphaOff val="0"/>
            </a:schemeClr>
          </a:fillRef>
          <a:effectRef idx="0">
            <a:schemeClr val="accent1">
              <a:hueOff val="0"/>
              <a:satOff val="0"/>
              <a:lumOff val="0"/>
              <a:alphaOff val="0"/>
            </a:schemeClr>
          </a:effectRef>
          <a:fontRef idx="minor">
            <a:schemeClr val="dk1"/>
          </a:fontRef>
        </p:style>
        <p:txBody>
          <a:bodyPr spcFirstLastPara="0" vert="horz" wrap="square" lIns="98530" tIns="98530" rIns="98530" bIns="98530" numCol="1" spcCol="1270" anchor="ctr" anchorCtr="0">
            <a:noAutofit/>
          </a:bodyPr>
          <a:lstStyle/>
          <a:p>
            <a:pPr lvl="0" algn="ctr" defTabSz="533400">
              <a:lnSpc>
                <a:spcPct val="90000"/>
              </a:lnSpc>
              <a:spcBef>
                <a:spcPct val="0"/>
              </a:spcBef>
              <a:spcAft>
                <a:spcPct val="35000"/>
              </a:spcAft>
            </a:pPr>
            <a:r>
              <a:rPr lang="en-US" sz="1100" kern="1200">
                <a:solidFill>
                  <a:srgbClr val="002060"/>
                </a:solidFill>
              </a:rPr>
              <a:t>Vacant </a:t>
            </a:r>
            <a:r>
              <a:rPr lang="en-US" sz="1100">
                <a:solidFill>
                  <a:srgbClr val="002060"/>
                </a:solidFill>
              </a:rPr>
              <a:t>(major facilities)</a:t>
            </a:r>
            <a:endParaRPr lang="en-US" sz="1100" kern="1200">
              <a:solidFill>
                <a:srgbClr val="002060"/>
              </a:solidFill>
            </a:endParaRPr>
          </a:p>
        </p:txBody>
      </p:sp>
      <p:sp>
        <p:nvSpPr>
          <p:cNvPr id="5" name="Rectangle 4">
            <a:extLst>
              <a:ext uri="{FF2B5EF4-FFF2-40B4-BE49-F238E27FC236}">
                <a16:creationId xmlns:a16="http://schemas.microsoft.com/office/drawing/2014/main" id="{A78591EE-29DB-1E3E-0E25-0AC9E8C29D24}"/>
              </a:ext>
            </a:extLst>
          </p:cNvPr>
          <p:cNvSpPr/>
          <p:nvPr/>
        </p:nvSpPr>
        <p:spPr>
          <a:xfrm>
            <a:off x="6785596" y="5348818"/>
            <a:ext cx="4685899"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Coming Soon</a:t>
            </a:r>
          </a:p>
        </p:txBody>
      </p:sp>
    </p:spTree>
    <p:extLst>
      <p:ext uri="{BB962C8B-B14F-4D97-AF65-F5344CB8AC3E}">
        <p14:creationId xmlns:p14="http://schemas.microsoft.com/office/powerpoint/2010/main" val="323653168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B563DD7-1C44-59D8-CB31-703A1C69CA0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D064F55-3A70-39F8-47DB-84D195D444A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F87B94A-FE1B-F297-D093-20CD9442AC32}"/>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grpSp>
        <p:nvGrpSpPr>
          <p:cNvPr id="40" name="Group 39">
            <a:extLst>
              <a:ext uri="{FF2B5EF4-FFF2-40B4-BE49-F238E27FC236}">
                <a16:creationId xmlns:a16="http://schemas.microsoft.com/office/drawing/2014/main" id="{B56E5B1B-B54D-7C5F-43FE-FC920D4B6693}"/>
              </a:ext>
            </a:extLst>
          </p:cNvPr>
          <p:cNvGrpSpPr/>
          <p:nvPr/>
        </p:nvGrpSpPr>
        <p:grpSpPr>
          <a:xfrm>
            <a:off x="4058716" y="936752"/>
            <a:ext cx="3920840" cy="3175948"/>
            <a:chOff x="303474" y="988707"/>
            <a:chExt cx="3701652" cy="3175948"/>
          </a:xfrm>
        </p:grpSpPr>
        <p:sp>
          <p:nvSpPr>
            <p:cNvPr id="3" name="Freeform: Shape 2">
              <a:extLst>
                <a:ext uri="{FF2B5EF4-FFF2-40B4-BE49-F238E27FC236}">
                  <a16:creationId xmlns:a16="http://schemas.microsoft.com/office/drawing/2014/main" id="{C912095D-771F-34AB-3407-2FB3744EBDDB}"/>
                </a:ext>
              </a:extLst>
            </p:cNvPr>
            <p:cNvSpPr/>
            <p:nvPr/>
          </p:nvSpPr>
          <p:spPr>
            <a:xfrm>
              <a:off x="347526" y="988707"/>
              <a:ext cx="365760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algn="ctr"/>
              <a:r>
                <a:rPr lang="en-US" sz="2000" b="1" dirty="0"/>
                <a:t>Accelerator Research </a:t>
              </a:r>
            </a:p>
          </p:txBody>
        </p:sp>
        <p:sp>
          <p:nvSpPr>
            <p:cNvPr id="4" name="Freeform: Shape 3">
              <a:extLst>
                <a:ext uri="{FF2B5EF4-FFF2-40B4-BE49-F238E27FC236}">
                  <a16:creationId xmlns:a16="http://schemas.microsoft.com/office/drawing/2014/main" id="{0D5F5555-8E0B-E547-007F-4CCE88D7F44C}"/>
                </a:ext>
              </a:extLst>
            </p:cNvPr>
            <p:cNvSpPr/>
            <p:nvPr/>
          </p:nvSpPr>
          <p:spPr>
            <a:xfrm>
              <a:off x="303474" y="1621481"/>
              <a:ext cx="3657600"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tileRect/>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111125" lvl="1">
                <a:spcBef>
                  <a:spcPts val="600"/>
                </a:spcBef>
                <a:defRPr/>
              </a:pPr>
              <a:endParaRPr kumimoji="0" lang="en-US" b="0" i="0" u="none" strike="noStrike" kern="1200" cap="none" spc="0" normalizeH="0" baseline="0" noProof="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1CF920B4-043D-3B0C-E4DB-CDD3FCDD13D1}"/>
              </a:ext>
            </a:extLst>
          </p:cNvPr>
          <p:cNvGrpSpPr/>
          <p:nvPr/>
        </p:nvGrpSpPr>
        <p:grpSpPr>
          <a:xfrm>
            <a:off x="58714" y="951993"/>
            <a:ext cx="3874180" cy="3164193"/>
            <a:chOff x="4724400" y="1000462"/>
            <a:chExt cx="3657600" cy="3164193"/>
          </a:xfrm>
        </p:grpSpPr>
        <p:sp>
          <p:nvSpPr>
            <p:cNvPr id="5" name="Freeform: Shape 4">
              <a:extLst>
                <a:ext uri="{FF2B5EF4-FFF2-40B4-BE49-F238E27FC236}">
                  <a16:creationId xmlns:a16="http://schemas.microsoft.com/office/drawing/2014/main" id="{8C8C20C8-3E85-68EF-F699-74456D531C15}"/>
                </a:ext>
              </a:extLst>
            </p:cNvPr>
            <p:cNvSpPr/>
            <p:nvPr/>
          </p:nvSpPr>
          <p:spPr>
            <a:xfrm>
              <a:off x="4724400" y="1000462"/>
              <a:ext cx="365760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entury Gothic" panose="020F0302020204030204"/>
                  <a:ea typeface="+mn-ea"/>
                  <a:cs typeface="+mn-cs"/>
                </a:rPr>
                <a:t>Physics Research</a:t>
              </a:r>
            </a:p>
          </p:txBody>
        </p:sp>
        <p:sp>
          <p:nvSpPr>
            <p:cNvPr id="6" name="Freeform: Shape 5">
              <a:extLst>
                <a:ext uri="{FF2B5EF4-FFF2-40B4-BE49-F238E27FC236}">
                  <a16:creationId xmlns:a16="http://schemas.microsoft.com/office/drawing/2014/main" id="{AA64F802-32F1-E1B8-5339-544132F0BA0B}"/>
                </a:ext>
              </a:extLst>
            </p:cNvPr>
            <p:cNvSpPr/>
            <p:nvPr/>
          </p:nvSpPr>
          <p:spPr>
            <a:xfrm>
              <a:off x="4724400" y="1621481"/>
              <a:ext cx="3657600"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tileRect/>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endParaRPr lang="en-US"/>
            </a:p>
          </p:txBody>
        </p:sp>
      </p:grpSp>
      <p:sp>
        <p:nvSpPr>
          <p:cNvPr id="7" name="Title 6">
            <a:extLst>
              <a:ext uri="{FF2B5EF4-FFF2-40B4-BE49-F238E27FC236}">
                <a16:creationId xmlns:a16="http://schemas.microsoft.com/office/drawing/2014/main" id="{0D31CF65-F1F7-0BB4-D811-35390D8F0434}"/>
              </a:ext>
            </a:extLst>
          </p:cNvPr>
          <p:cNvSpPr txBox="1">
            <a:spLocks/>
          </p:cNvSpPr>
          <p:nvPr/>
        </p:nvSpPr>
        <p:spPr>
          <a:xfrm>
            <a:off x="522021" y="121387"/>
            <a:ext cx="11368740" cy="967764"/>
          </a:xfrm>
          <a:prstGeom prst="rect">
            <a:avLst/>
          </a:prstGeom>
        </p:spPr>
        <p:txBody>
          <a:bodyPr lIns="91440" tIns="45720" rIns="91440" bIns="45720" anchor="t">
            <a:normAutofit fontScale="90000" lnSpcReduction="20000"/>
          </a:bodyPr>
          <a:lst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lang="en-US" dirty="0"/>
              <a:t>HENP research answers fundamental questions while developing breakthrough technologies</a:t>
            </a:r>
          </a:p>
        </p:txBody>
      </p:sp>
      <p:grpSp>
        <p:nvGrpSpPr>
          <p:cNvPr id="42" name="Group 41">
            <a:extLst>
              <a:ext uri="{FF2B5EF4-FFF2-40B4-BE49-F238E27FC236}">
                <a16:creationId xmlns:a16="http://schemas.microsoft.com/office/drawing/2014/main" id="{4A543F91-3DE7-F774-7C6A-0625532E5EEE}"/>
              </a:ext>
            </a:extLst>
          </p:cNvPr>
          <p:cNvGrpSpPr/>
          <p:nvPr/>
        </p:nvGrpSpPr>
        <p:grpSpPr>
          <a:xfrm>
            <a:off x="8105379" y="936752"/>
            <a:ext cx="3891286" cy="3185709"/>
            <a:chOff x="8224514" y="1042494"/>
            <a:chExt cx="3673750" cy="3185709"/>
          </a:xfrm>
        </p:grpSpPr>
        <p:sp>
          <p:nvSpPr>
            <p:cNvPr id="15" name="Freeform: Shape 14">
              <a:extLst>
                <a:ext uri="{FF2B5EF4-FFF2-40B4-BE49-F238E27FC236}">
                  <a16:creationId xmlns:a16="http://schemas.microsoft.com/office/drawing/2014/main" id="{E1250924-D603-627A-2791-D627A409A33A}"/>
                </a:ext>
              </a:extLst>
            </p:cNvPr>
            <p:cNvSpPr/>
            <p:nvPr/>
          </p:nvSpPr>
          <p:spPr>
            <a:xfrm>
              <a:off x="8224514" y="1042494"/>
              <a:ext cx="365760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entury Gothic" panose="020F0302020204030204"/>
                  <a:ea typeface="+mn-ea"/>
                  <a:cs typeface="+mn-cs"/>
                </a:rPr>
                <a:t>Technology Research</a:t>
              </a:r>
            </a:p>
          </p:txBody>
        </p:sp>
        <p:sp>
          <p:nvSpPr>
            <p:cNvPr id="37" name="Freeform: Shape 36">
              <a:extLst>
                <a:ext uri="{FF2B5EF4-FFF2-40B4-BE49-F238E27FC236}">
                  <a16:creationId xmlns:a16="http://schemas.microsoft.com/office/drawing/2014/main" id="{AA3AF822-0F8E-B139-31F7-9428FE1B8471}"/>
                </a:ext>
              </a:extLst>
            </p:cNvPr>
            <p:cNvSpPr/>
            <p:nvPr/>
          </p:nvSpPr>
          <p:spPr>
            <a:xfrm>
              <a:off x="8240664" y="1685029"/>
              <a:ext cx="3657600"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tileRect/>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endParaRPr lang="en-US"/>
            </a:p>
          </p:txBody>
        </p:sp>
      </p:grpSp>
      <p:sp>
        <p:nvSpPr>
          <p:cNvPr id="12" name="Freeform: Shape 11">
            <a:extLst>
              <a:ext uri="{FF2B5EF4-FFF2-40B4-BE49-F238E27FC236}">
                <a16:creationId xmlns:a16="http://schemas.microsoft.com/office/drawing/2014/main" id="{853035D0-D4EB-0D48-5A1F-E0EC4F69774E}"/>
              </a:ext>
            </a:extLst>
          </p:cNvPr>
          <p:cNvSpPr/>
          <p:nvPr/>
        </p:nvSpPr>
        <p:spPr>
          <a:xfrm>
            <a:off x="4138430" y="1579287"/>
            <a:ext cx="3794466"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tileRect/>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285750" marR="0" lvl="0" indent="-285750" algn="l" defTabSz="914400" rtl="0" eaLnBrk="1" fontAlgn="auto" latinLnBrk="0" hangingPunct="1">
              <a:spcAft>
                <a:spcPts val="0"/>
              </a:spcAft>
              <a:buClrTx/>
              <a:buSzTx/>
              <a:buFont typeface="Arial" panose="020B0604020202020204" pitchFamily="34" charset="0"/>
              <a:buChar char="•"/>
              <a:tabLst/>
              <a:defRPr/>
            </a:pPr>
            <a:r>
              <a:rPr lang="en-US" sz="1400" dirty="0">
                <a:solidFill>
                  <a:srgbClr val="292929"/>
                </a:solidFill>
                <a:latin typeface="Karla" pitchFamily="2" charset="0"/>
              </a:rPr>
              <a:t>HENP </a:t>
            </a:r>
            <a:r>
              <a:rPr lang="en-US" sz="1400" b="0" i="0" dirty="0">
                <a:solidFill>
                  <a:srgbClr val="292929"/>
                </a:solidFill>
                <a:effectLst/>
                <a:latin typeface="Karla" pitchFamily="2" charset="0"/>
              </a:rPr>
              <a:t>develops new accelerator, detector, and computational tools to open new doors to discovery science,</a:t>
            </a:r>
          </a:p>
          <a:p>
            <a:pPr marL="285750" marR="0" lvl="0" indent="-285750" algn="l" defTabSz="914400" rtl="0" eaLnBrk="1" fontAlgn="auto" latinLnBrk="0" hangingPunct="1">
              <a:spcAft>
                <a:spcPts val="0"/>
              </a:spcAft>
              <a:buClrTx/>
              <a:buSzTx/>
              <a:buFont typeface="Arial" panose="020B0604020202020204" pitchFamily="34" charset="0"/>
              <a:buChar char="•"/>
              <a:tabLst/>
              <a:defRPr/>
            </a:pPr>
            <a:r>
              <a:rPr lang="en-US" sz="1400" dirty="0">
                <a:solidFill>
                  <a:srgbClr val="292929"/>
                </a:solidFill>
                <a:latin typeface="Karla" pitchFamily="2" charset="0"/>
              </a:rPr>
              <a:t>T</a:t>
            </a:r>
            <a:r>
              <a:rPr lang="en-US" sz="1400" b="0" i="0" dirty="0">
                <a:solidFill>
                  <a:srgbClr val="292929"/>
                </a:solidFill>
                <a:effectLst/>
                <a:latin typeface="Karla" pitchFamily="2" charset="0"/>
              </a:rPr>
              <a:t>hrough Accelerator Stewardship, HENP works to make transformational accelerator technology widely available to science and industry.</a:t>
            </a:r>
            <a:endParaRPr lang="en-US" sz="1400" dirty="0"/>
          </a:p>
        </p:txBody>
      </p:sp>
      <p:sp>
        <p:nvSpPr>
          <p:cNvPr id="13" name="Freeform: Shape 12">
            <a:extLst>
              <a:ext uri="{FF2B5EF4-FFF2-40B4-BE49-F238E27FC236}">
                <a16:creationId xmlns:a16="http://schemas.microsoft.com/office/drawing/2014/main" id="{5E7D3F4E-CD3A-9C21-1F78-00BD60C7520B}"/>
              </a:ext>
            </a:extLst>
          </p:cNvPr>
          <p:cNvSpPr/>
          <p:nvPr/>
        </p:nvSpPr>
        <p:spPr>
          <a:xfrm>
            <a:off x="102305" y="1583741"/>
            <a:ext cx="3892644" cy="173464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tileRect/>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285750" marR="0" lvl="0" indent="-285750" algn="l" defTabSz="914400" rtl="0" eaLnBrk="1" fontAlgn="auto" latinLnBrk="0" hangingPunct="1">
              <a:spcAft>
                <a:spcPts val="0"/>
              </a:spcAft>
              <a:buClrTx/>
              <a:buSzTx/>
              <a:buFont typeface="Arial" panose="020B0604020202020204" pitchFamily="34" charset="0"/>
              <a:buChar char="•"/>
              <a:tabLst/>
              <a:defRPr/>
            </a:pPr>
            <a:r>
              <a:rPr lang="en-US" sz="1600" b="0" i="0" dirty="0">
                <a:solidFill>
                  <a:srgbClr val="292929"/>
                </a:solidFill>
                <a:effectLst/>
              </a:rPr>
              <a:t>High Energy and Nuclear Physics</a:t>
            </a:r>
            <a:r>
              <a:rPr lang="en-US" sz="1600" dirty="0">
                <a:solidFill>
                  <a:srgbClr val="292929"/>
                </a:solidFill>
              </a:rPr>
              <a:t> </a:t>
            </a:r>
            <a:r>
              <a:rPr lang="en-US" sz="1600" b="0" i="0" dirty="0">
                <a:solidFill>
                  <a:srgbClr val="292929"/>
                </a:solidFill>
                <a:effectLst/>
              </a:rPr>
              <a:t>explores what the </a:t>
            </a:r>
            <a:r>
              <a:rPr lang="en-US" sz="1600" dirty="0">
                <a:solidFill>
                  <a:srgbClr val="292929"/>
                </a:solidFill>
              </a:rPr>
              <a:t>universe</a:t>
            </a:r>
            <a:r>
              <a:rPr lang="en-US" sz="1600" b="0" i="0" dirty="0">
                <a:solidFill>
                  <a:srgbClr val="292929"/>
                </a:solidFill>
                <a:effectLst/>
              </a:rPr>
              <a:t> is made of and how it works at the smallest and largest scales, seeking new discoveries from the tiniest particles to the outer reaches of space. </a:t>
            </a:r>
          </a:p>
          <a:p>
            <a:pPr marR="0" lvl="0" algn="l" defTabSz="914400" rtl="0" eaLnBrk="1" fontAlgn="auto" latinLnBrk="0" hangingPunct="1">
              <a:spcAft>
                <a:spcPts val="0"/>
              </a:spcAft>
              <a:buClrTx/>
              <a:buSzTx/>
              <a:tabLst/>
              <a:defRPr/>
            </a:pPr>
            <a:endParaRPr lang="en-US" sz="1400" b="0" i="0" dirty="0">
              <a:solidFill>
                <a:srgbClr val="292929"/>
              </a:solidFill>
              <a:effectLst/>
            </a:endParaRPr>
          </a:p>
        </p:txBody>
      </p:sp>
      <p:sp>
        <p:nvSpPr>
          <p:cNvPr id="14" name="Freeform: Shape 13">
            <a:extLst>
              <a:ext uri="{FF2B5EF4-FFF2-40B4-BE49-F238E27FC236}">
                <a16:creationId xmlns:a16="http://schemas.microsoft.com/office/drawing/2014/main" id="{4B11ACBE-8492-3230-C17B-882C379E6DBE}"/>
              </a:ext>
            </a:extLst>
          </p:cNvPr>
          <p:cNvSpPr/>
          <p:nvPr/>
        </p:nvSpPr>
        <p:spPr>
          <a:xfrm>
            <a:off x="8138432" y="1569526"/>
            <a:ext cx="3794466"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tileRect/>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R="0" lvl="0" algn="l" defTabSz="914400" rtl="0" eaLnBrk="1" fontAlgn="auto" latinLnBrk="0" hangingPunct="1">
              <a:spcAft>
                <a:spcPts val="0"/>
              </a:spcAft>
              <a:buClrTx/>
              <a:buSzTx/>
              <a:tabLst/>
              <a:defRPr/>
            </a:pPr>
            <a:r>
              <a:rPr lang="en-US" sz="1400" dirty="0">
                <a:solidFill>
                  <a:srgbClr val="292929"/>
                </a:solidFill>
                <a:latin typeface="Karla" pitchFamily="2" charset="0"/>
              </a:rPr>
              <a:t>HENP</a:t>
            </a:r>
            <a:r>
              <a:rPr lang="en-US" sz="1400" b="0" i="0" dirty="0">
                <a:solidFill>
                  <a:srgbClr val="292929"/>
                </a:solidFill>
                <a:effectLst/>
                <a:latin typeface="Karla" pitchFamily="2" charset="0"/>
              </a:rPr>
              <a:t> research is inspired by some of the biggest questions about our universe.</a:t>
            </a:r>
          </a:p>
          <a:p>
            <a:pPr marL="285750" indent="-285750">
              <a:buFont typeface="Arial" panose="020B0604020202020204" pitchFamily="34" charset="0"/>
              <a:buChar char="•"/>
              <a:defRPr/>
            </a:pPr>
            <a:r>
              <a:rPr lang="en-US" sz="1400" b="0" i="0" dirty="0">
                <a:solidFill>
                  <a:srgbClr val="292929"/>
                </a:solidFill>
                <a:effectLst/>
                <a:latin typeface="Karla" pitchFamily="2" charset="0"/>
              </a:rPr>
              <a:t> Finding these answers requires development of state of the art detectors using cutting edge technologies </a:t>
            </a:r>
            <a:endParaRPr lang="en-US" sz="1400" dirty="0">
              <a:solidFill>
                <a:srgbClr val="292929"/>
              </a:solidFill>
              <a:latin typeface="Karla" pitchFamily="2" charset="0"/>
            </a:endParaRPr>
          </a:p>
          <a:p>
            <a:pPr marL="285750" indent="-285750">
              <a:buFont typeface="Arial" panose="020B0604020202020204" pitchFamily="34" charset="0"/>
              <a:buChar char="•"/>
              <a:defRPr/>
            </a:pPr>
            <a:r>
              <a:rPr lang="en-US" sz="1400" dirty="0">
                <a:solidFill>
                  <a:srgbClr val="292929"/>
                </a:solidFill>
                <a:latin typeface="Karla" pitchFamily="2" charset="0"/>
              </a:rPr>
              <a:t>Technology development</a:t>
            </a:r>
            <a:r>
              <a:rPr lang="en-US" sz="1400" b="0" i="0" dirty="0">
                <a:solidFill>
                  <a:srgbClr val="292929"/>
                </a:solidFill>
                <a:effectLst/>
                <a:latin typeface="Karla" pitchFamily="2" charset="0"/>
              </a:rPr>
              <a:t> inspires young minds, trains an expert workforce, and drives innovation that improves the nation’s health, wealth, and security.</a:t>
            </a:r>
            <a:endParaRPr lang="en-US" sz="1400" dirty="0">
              <a:latin typeface="Karla" pitchFamily="2" charset="0"/>
            </a:endParaRPr>
          </a:p>
          <a:p>
            <a:pPr marL="285750" marR="0" lvl="0" indent="-285750" algn="l" defTabSz="914400" rtl="0" eaLnBrk="1" fontAlgn="auto" latinLnBrk="0" hangingPunct="1">
              <a:spcAft>
                <a:spcPts val="0"/>
              </a:spcAft>
              <a:buClrTx/>
              <a:buSzTx/>
              <a:buFont typeface="Arial" panose="020B0604020202020204" pitchFamily="34" charset="0"/>
              <a:buChar char="•"/>
              <a:tabLst/>
              <a:defRPr/>
            </a:pPr>
            <a:endParaRPr lang="en-US" sz="1400" dirty="0"/>
          </a:p>
        </p:txBody>
      </p:sp>
      <p:pic>
        <p:nvPicPr>
          <p:cNvPr id="17" name="Picture 16">
            <a:extLst>
              <a:ext uri="{FF2B5EF4-FFF2-40B4-BE49-F238E27FC236}">
                <a16:creationId xmlns:a16="http://schemas.microsoft.com/office/drawing/2014/main" id="{1AB822B2-81B3-8C99-A239-AC0056DD5CF1}"/>
              </a:ext>
            </a:extLst>
          </p:cNvPr>
          <p:cNvPicPr>
            <a:picLocks noChangeAspect="1"/>
          </p:cNvPicPr>
          <p:nvPr/>
        </p:nvPicPr>
        <p:blipFill>
          <a:blip r:embed="rId3"/>
          <a:stretch>
            <a:fillRect/>
          </a:stretch>
        </p:blipFill>
        <p:spPr>
          <a:xfrm>
            <a:off x="218142" y="3429000"/>
            <a:ext cx="3794466" cy="1986885"/>
          </a:xfrm>
          <a:prstGeom prst="rect">
            <a:avLst/>
          </a:prstGeom>
        </p:spPr>
      </p:pic>
      <p:pic>
        <p:nvPicPr>
          <p:cNvPr id="19" name="Picture 18" descr="An aerial view of a green landscape&#10;&#10;Description automatically generated with low confidence">
            <a:extLst>
              <a:ext uri="{FF2B5EF4-FFF2-40B4-BE49-F238E27FC236}">
                <a16:creationId xmlns:a16="http://schemas.microsoft.com/office/drawing/2014/main" id="{C59205B6-AAE2-A687-561F-B60EE241DB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2483" y="3429000"/>
            <a:ext cx="3810413" cy="2157612"/>
          </a:xfrm>
          <a:prstGeom prst="rect">
            <a:avLst/>
          </a:prstGeom>
        </p:spPr>
      </p:pic>
      <p:pic>
        <p:nvPicPr>
          <p:cNvPr id="8" name="Picture 2" descr="A room with several machines&#10;&#10;Description automatically generated with medium confidence">
            <a:extLst>
              <a:ext uri="{FF2B5EF4-FFF2-40B4-BE49-F238E27FC236}">
                <a16:creationId xmlns:a16="http://schemas.microsoft.com/office/drawing/2014/main" id="{C279D879-7E31-F0DD-C4FE-832F29681EF3}"/>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p:blipFill>
        <p:spPr bwMode="auto">
          <a:xfrm>
            <a:off x="8618969" y="4178242"/>
            <a:ext cx="2503094" cy="1763251"/>
          </a:xfrm>
          <a:prstGeom prst="rect">
            <a:avLst/>
          </a:prstGeom>
          <a:solidFill>
            <a:srgbClr val="FFFFFF"/>
          </a:solidFill>
        </p:spPr>
      </p:pic>
    </p:spTree>
    <p:extLst>
      <p:ext uri="{BB962C8B-B14F-4D97-AF65-F5344CB8AC3E}">
        <p14:creationId xmlns:p14="http://schemas.microsoft.com/office/powerpoint/2010/main" val="248587450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C1C93-C381-7A13-A430-252BD8DE3C8A}"/>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024383C4-735C-E87A-85E6-2A29BBCE3F6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DDC0CB7-F5F7-C399-C2C9-5A22D4BFCBE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1236889-8946-382A-CFE6-13F653AD8C5D}"/>
              </a:ext>
            </a:extLst>
          </p:cNvPr>
          <p:cNvSpPr>
            <a:spLocks noGrp="1"/>
          </p:cNvSpPr>
          <p:nvPr>
            <p:ph type="title"/>
          </p:nvPr>
        </p:nvSpPr>
        <p:spPr/>
        <p:txBody>
          <a:bodyPr>
            <a:normAutofit/>
          </a:bodyPr>
          <a:lstStyle/>
          <a:p>
            <a:r>
              <a:rPr lang="en-US" sz="3600" dirty="0"/>
              <a:t>HENP Avenues for Discovery – HEP Frontiers</a:t>
            </a:r>
          </a:p>
        </p:txBody>
      </p:sp>
      <p:sp>
        <p:nvSpPr>
          <p:cNvPr id="2" name="Slide Number Placeholder 1">
            <a:extLst>
              <a:ext uri="{FF2B5EF4-FFF2-40B4-BE49-F238E27FC236}">
                <a16:creationId xmlns:a16="http://schemas.microsoft.com/office/drawing/2014/main" id="{7B24945F-3AD2-D12F-115B-9B8A0DCAEE85}"/>
              </a:ext>
            </a:extLst>
          </p:cNvPr>
          <p:cNvSpPr>
            <a:spLocks noGrp="1"/>
          </p:cNvSpPr>
          <p:nvPr>
            <p:ph type="sldNum" sz="quarter" idx="4"/>
          </p:nvPr>
        </p:nvSpPr>
        <p:spPr/>
        <p:txBody>
          <a:bodyPr/>
          <a:lstStyle/>
          <a:p>
            <a:pPr lvl="0"/>
            <a:fld id="{835B6AD7-18B8-4C9C-AA70-ABD830A869AC}" type="slidenum">
              <a:rPr lang="en-US" noProof="0" smtClean="0"/>
              <a:pPr lvl="0"/>
              <a:t>11</a:t>
            </a:fld>
            <a:endParaRPr lang="en-US" noProof="0"/>
          </a:p>
        </p:txBody>
      </p:sp>
      <p:sp>
        <p:nvSpPr>
          <p:cNvPr id="3" name="Freeform: Shape 2">
            <a:extLst>
              <a:ext uri="{FF2B5EF4-FFF2-40B4-BE49-F238E27FC236}">
                <a16:creationId xmlns:a16="http://schemas.microsoft.com/office/drawing/2014/main" id="{C85F8646-4012-9D93-7EF6-147114A6EDAB}"/>
              </a:ext>
            </a:extLst>
          </p:cNvPr>
          <p:cNvSpPr/>
          <p:nvPr/>
        </p:nvSpPr>
        <p:spPr>
          <a:xfrm>
            <a:off x="8176595" y="967232"/>
            <a:ext cx="387418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solidFill>
            <a:srgbClr val="1A204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defRPr/>
            </a:pPr>
            <a:r>
              <a:rPr lang="en-US" dirty="0">
                <a:solidFill>
                  <a:prstClr val="white"/>
                </a:solidFill>
                <a:latin typeface="Avenir Next LT Pro" panose="020B0504020202020204" pitchFamily="34" charset="0"/>
              </a:rPr>
              <a:t>Cosmic Frontier</a:t>
            </a:r>
            <a:endParaRPr kumimoji="0" lang="en-US"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4" name="Freeform: Shape 3">
            <a:extLst>
              <a:ext uri="{FF2B5EF4-FFF2-40B4-BE49-F238E27FC236}">
                <a16:creationId xmlns:a16="http://schemas.microsoft.com/office/drawing/2014/main" id="{E75657A7-B680-FF56-966A-FEFC2FC25D00}"/>
              </a:ext>
            </a:extLst>
          </p:cNvPr>
          <p:cNvSpPr/>
          <p:nvPr/>
        </p:nvSpPr>
        <p:spPr>
          <a:xfrm>
            <a:off x="8176595" y="1588251"/>
            <a:ext cx="3874180"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0" rIns="220472" bIns="248031" numCol="1" spcCol="1270" anchor="t" anchorCtr="0">
            <a:noAutofit/>
          </a:bodyPr>
          <a:lstStyle/>
          <a:p>
            <a:pPr marR="0" lvl="0" algn="l" defTabSz="914400" rtl="0" eaLnBrk="1" fontAlgn="auto" latinLnBrk="0" hangingPunct="1">
              <a:lnSpc>
                <a:spcPct val="100000"/>
              </a:lnSpc>
              <a:spcBef>
                <a:spcPct val="0"/>
              </a:spcBef>
              <a:spcAft>
                <a:spcPct val="0"/>
              </a:spcAft>
              <a:buClrTx/>
              <a:buSzTx/>
              <a:defRPr/>
            </a:pPr>
            <a:r>
              <a:rPr lang="en-US" sz="1600" dirty="0">
                <a:solidFill>
                  <a:prstClr val="black">
                    <a:hueOff val="0"/>
                    <a:satOff val="0"/>
                    <a:lumOff val="0"/>
                    <a:alphaOff val="0"/>
                  </a:prstClr>
                </a:solidFill>
                <a:latin typeface="Avenir Next LT Pro" panose="020B0504020202020204" pitchFamily="34" charset="0"/>
              </a:rPr>
              <a:t>Cosmic researcher seek to reveal the nature of dark matter and dark energy with a program that uses naturally occurring sources. </a:t>
            </a:r>
          </a:p>
          <a:p>
            <a:pPr marL="396875" lvl="1" indent="-285750" fontAlgn="auto">
              <a:buFont typeface="Wingdings" panose="05000000000000000000" pitchFamily="2" charset="2"/>
              <a:buChar char="w"/>
              <a:defRPr/>
            </a:pPr>
            <a:r>
              <a:rPr kumimoji="0" lang="en-US" sz="160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cs typeface="Arial" pitchFamily="34" charset="0"/>
              </a:rPr>
              <a:t>Tools include </a:t>
            </a:r>
            <a:r>
              <a:rPr lang="en-US" sz="1600" dirty="0">
                <a:solidFill>
                  <a:prstClr val="black">
                    <a:hueOff val="0"/>
                    <a:satOff val="0"/>
                    <a:lumOff val="0"/>
                    <a:alphaOff val="0"/>
                  </a:prstClr>
                </a:solidFill>
                <a:latin typeface="Avenir Next LT Pro" panose="020B0504020202020204" pitchFamily="34" charset="0"/>
              </a:rPr>
              <a:t>telescopes, ground-based and in orbit and a variety of underground sensitive detectors.</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endParaRPr kumimoji="0" lang="en-US" sz="160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cs typeface="Arial" pitchFamily="34" charset="0"/>
            </a:endParaRPr>
          </a:p>
        </p:txBody>
      </p:sp>
      <p:sp>
        <p:nvSpPr>
          <p:cNvPr id="5" name="Freeform: Shape 4">
            <a:extLst>
              <a:ext uri="{FF2B5EF4-FFF2-40B4-BE49-F238E27FC236}">
                <a16:creationId xmlns:a16="http://schemas.microsoft.com/office/drawing/2014/main" id="{A355F181-516E-F756-66DF-12F51495D389}"/>
              </a:ext>
            </a:extLst>
          </p:cNvPr>
          <p:cNvSpPr/>
          <p:nvPr/>
        </p:nvSpPr>
        <p:spPr>
          <a:xfrm>
            <a:off x="4150937" y="967232"/>
            <a:ext cx="387418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solidFill>
            <a:srgbClr val="1A204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defRPr/>
            </a:pPr>
            <a:r>
              <a:rPr kumimoji="0" lang="en-US" i="0" u="none" strike="noStrike" kern="1200" cap="none" spc="0" normalizeH="0" baseline="0" noProof="0" dirty="0">
                <a:ln>
                  <a:noFill/>
                </a:ln>
                <a:solidFill>
                  <a:prstClr val="white"/>
                </a:solidFill>
                <a:effectLst/>
                <a:uLnTx/>
                <a:uFillTx/>
                <a:latin typeface="Avenir Next LT Pro" panose="020B0504020202020204" pitchFamily="34" charset="0"/>
              </a:rPr>
              <a:t>Inten</a:t>
            </a:r>
            <a:r>
              <a:rPr lang="en-US" dirty="0" err="1">
                <a:solidFill>
                  <a:prstClr val="white"/>
                </a:solidFill>
                <a:latin typeface="Avenir Next LT Pro" panose="020B0504020202020204" pitchFamily="34" charset="0"/>
              </a:rPr>
              <a:t>sity</a:t>
            </a:r>
            <a:r>
              <a:rPr lang="en-US" dirty="0">
                <a:solidFill>
                  <a:prstClr val="white"/>
                </a:solidFill>
                <a:latin typeface="Avenir Next LT Pro" panose="020B0504020202020204" pitchFamily="34" charset="0"/>
              </a:rPr>
              <a:t> Frontier</a:t>
            </a:r>
            <a:endParaRPr kumimoji="0" lang="en-US"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6" name="Freeform: Shape 5">
            <a:extLst>
              <a:ext uri="{FF2B5EF4-FFF2-40B4-BE49-F238E27FC236}">
                <a16:creationId xmlns:a16="http://schemas.microsoft.com/office/drawing/2014/main" id="{BBB23B73-B4D7-0189-219D-32D5E0415304}"/>
              </a:ext>
            </a:extLst>
          </p:cNvPr>
          <p:cNvSpPr/>
          <p:nvPr/>
        </p:nvSpPr>
        <p:spPr>
          <a:xfrm>
            <a:off x="4150937" y="1588251"/>
            <a:ext cx="3877056"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0" rIns="220472" bIns="248031" numCol="1" spcCol="127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Researchers use intense particle beams and highly sensitive detectors to make precise measurements  and search for new physics.</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dirty="0">
                <a:solidFill>
                  <a:prstClr val="black">
                    <a:hueOff val="0"/>
                    <a:satOff val="0"/>
                    <a:lumOff val="0"/>
                    <a:alphaOff val="0"/>
                  </a:prstClr>
                </a:solidFill>
                <a:latin typeface="Avenir Next LT Pro" panose="020B0504020202020204" pitchFamily="34" charset="0"/>
              </a:rPr>
              <a:t>The Fermilab accelerator in Batavia, Illinois is currently the heart and home of this research.</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Intensity research focuses on understanding neutrinos</a:t>
            </a:r>
            <a:r>
              <a:rPr lang="en-US" sz="1600" dirty="0">
                <a:solidFill>
                  <a:prstClr val="black">
                    <a:hueOff val="0"/>
                    <a:satOff val="0"/>
                    <a:lumOff val="0"/>
                    <a:alphaOff val="0"/>
                  </a:prstClr>
                </a:solidFill>
                <a:latin typeface="Avenir Next LT Pro" panose="020B0504020202020204" pitchFamily="34" charset="0"/>
              </a:rPr>
              <a:t> and searching for new physics in the lepton sector.</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endParaRPr>
          </a:p>
        </p:txBody>
      </p:sp>
      <p:sp>
        <p:nvSpPr>
          <p:cNvPr id="15" name="Freeform: Shape 14">
            <a:extLst>
              <a:ext uri="{FF2B5EF4-FFF2-40B4-BE49-F238E27FC236}">
                <a16:creationId xmlns:a16="http://schemas.microsoft.com/office/drawing/2014/main" id="{C2CB8196-FA8E-713A-CD8C-0502914B7BFA}"/>
              </a:ext>
            </a:extLst>
          </p:cNvPr>
          <p:cNvSpPr/>
          <p:nvPr/>
        </p:nvSpPr>
        <p:spPr>
          <a:xfrm>
            <a:off x="133342" y="967232"/>
            <a:ext cx="387418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solidFill>
            <a:srgbClr val="1A204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defRPr/>
            </a:pPr>
            <a:r>
              <a:rPr kumimoji="0" lang="en-US" i="0" u="none" strike="noStrike" kern="1200" cap="none" spc="0" normalizeH="0" baseline="0" noProof="0" dirty="0">
                <a:ln>
                  <a:noFill/>
                </a:ln>
                <a:solidFill>
                  <a:prstClr val="white"/>
                </a:solidFill>
                <a:effectLst/>
                <a:uLnTx/>
                <a:uFillTx/>
                <a:latin typeface="Avenir Next LT Pro" panose="020B0504020202020204" pitchFamily="34" charset="0"/>
              </a:rPr>
              <a:t>Energy Frontier</a:t>
            </a:r>
          </a:p>
        </p:txBody>
      </p:sp>
      <p:sp>
        <p:nvSpPr>
          <p:cNvPr id="37" name="Freeform: Shape 36">
            <a:extLst>
              <a:ext uri="{FF2B5EF4-FFF2-40B4-BE49-F238E27FC236}">
                <a16:creationId xmlns:a16="http://schemas.microsoft.com/office/drawing/2014/main" id="{50FF6CF8-72A5-CA77-55D0-D44688A5354C}"/>
              </a:ext>
            </a:extLst>
          </p:cNvPr>
          <p:cNvSpPr/>
          <p:nvPr/>
        </p:nvSpPr>
        <p:spPr>
          <a:xfrm>
            <a:off x="133342" y="1588251"/>
            <a:ext cx="3874180" cy="2589758"/>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0" rIns="220472" bIns="248031" numCol="1" spcCol="127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600" dirty="0">
                <a:solidFill>
                  <a:prstClr val="black">
                    <a:hueOff val="0"/>
                    <a:satOff val="0"/>
                    <a:lumOff val="0"/>
                    <a:alphaOff val="0"/>
                  </a:prstClr>
                </a:solidFill>
                <a:latin typeface="Avenir Next LT Pro" panose="020B0504020202020204" pitchFamily="34" charset="0"/>
              </a:rPr>
              <a:t>Accelerate particles to the </a:t>
            </a:r>
            <a:r>
              <a:rPr lang="en-US" sz="1600" b="1" dirty="0">
                <a:solidFill>
                  <a:prstClr val="black">
                    <a:hueOff val="0"/>
                    <a:satOff val="0"/>
                    <a:lumOff val="0"/>
                    <a:alphaOff val="0"/>
                  </a:prstClr>
                </a:solidFill>
                <a:latin typeface="Avenir Next LT Pro" panose="020B0504020202020204" pitchFamily="34" charset="0"/>
              </a:rPr>
              <a:t>highest energies ever made by humanity </a:t>
            </a:r>
            <a:r>
              <a:rPr lang="en-US" sz="1600" dirty="0">
                <a:solidFill>
                  <a:prstClr val="black">
                    <a:hueOff val="0"/>
                    <a:satOff val="0"/>
                    <a:lumOff val="0"/>
                    <a:alphaOff val="0"/>
                  </a:prstClr>
                </a:solidFill>
                <a:latin typeface="Avenir Next LT Pro" panose="020B0504020202020204" pitchFamily="34" charset="0"/>
              </a:rPr>
              <a:t>and collide them to produce and study the fundamental constituents of matter</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endParaRP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dirty="0">
                <a:solidFill>
                  <a:prstClr val="black">
                    <a:hueOff val="0"/>
                    <a:satOff val="0"/>
                    <a:lumOff val="0"/>
                    <a:alphaOff val="0"/>
                  </a:prstClr>
                </a:solidFill>
                <a:latin typeface="Avenir Next LT Pro" panose="020B0504020202020204" pitchFamily="34" charset="0"/>
              </a:rPr>
              <a:t>The Large Hadron Collider at CERN is currently the centerpiece.</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b="0" i="0" u="none" strike="noStrike" baseline="0" dirty="0">
                <a:solidFill>
                  <a:prstClr val="black">
                    <a:hueOff val="0"/>
                    <a:satOff val="0"/>
                    <a:lumOff val="0"/>
                    <a:alphaOff val="0"/>
                  </a:prstClr>
                </a:solidFill>
                <a:latin typeface="Avenir Next LT Pro" panose="020B0504020202020204" pitchFamily="34" charset="0"/>
              </a:rPr>
              <a:t>US researchers play major roles in the ATLAS and CMS experiments</a:t>
            </a:r>
            <a:endParaRPr lang="en-US" sz="1600" b="0" i="0" u="none" strike="noStrike" baseline="0" dirty="0">
              <a:solidFill>
                <a:srgbClr val="000000"/>
              </a:solidFill>
              <a:latin typeface="Avenir Next LT Pro" panose="020B0504020202020204" pitchFamily="34" charset="0"/>
            </a:endParaRPr>
          </a:p>
        </p:txBody>
      </p:sp>
      <p:sp>
        <p:nvSpPr>
          <p:cNvPr id="9" name="TextBox 8">
            <a:extLst>
              <a:ext uri="{FF2B5EF4-FFF2-40B4-BE49-F238E27FC236}">
                <a16:creationId xmlns:a16="http://schemas.microsoft.com/office/drawing/2014/main" id="{918EBAC0-6202-6FD8-D8C0-9C1C7548E5DE}"/>
              </a:ext>
            </a:extLst>
          </p:cNvPr>
          <p:cNvSpPr txBox="1"/>
          <p:nvPr/>
        </p:nvSpPr>
        <p:spPr>
          <a:xfrm>
            <a:off x="-7973" y="5854745"/>
            <a:ext cx="12191999" cy="461665"/>
          </a:xfrm>
          <a:prstGeom prst="rect">
            <a:avLst/>
          </a:prstGeom>
          <a:noFill/>
        </p:spPr>
        <p:txBody>
          <a:bodyPr wrap="square" lIns="91440" tIns="45720" rIns="91440" bIns="45720" rtlCol="0" anchor="t">
            <a:spAutoFit/>
          </a:bodyPr>
          <a:lstStyle/>
          <a:p>
            <a:pPr algn="ctr"/>
            <a:r>
              <a:rPr lang="en-US" sz="2400" b="1" dirty="0">
                <a:highlight>
                  <a:srgbClr val="FFFF00"/>
                </a:highlight>
              </a:rPr>
              <a:t>Crosscutting: Theory, AI, QIS, Advanced Computing, Accelerator &amp; Detector R&amp;D</a:t>
            </a:r>
          </a:p>
        </p:txBody>
      </p:sp>
      <p:pic>
        <p:nvPicPr>
          <p:cNvPr id="10" name="Picture 10" descr="The LHC does a dry run | symmetry magazine">
            <a:extLst>
              <a:ext uri="{FF2B5EF4-FFF2-40B4-BE49-F238E27FC236}">
                <a16:creationId xmlns:a16="http://schemas.microsoft.com/office/drawing/2014/main" id="{8C52D777-0628-4610-7D1D-27CA7D1470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161" y="4386149"/>
            <a:ext cx="2608234" cy="14671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igure caption">
            <a:extLst>
              <a:ext uri="{FF2B5EF4-FFF2-40B4-BE49-F238E27FC236}">
                <a16:creationId xmlns:a16="http://schemas.microsoft.com/office/drawing/2014/main" id="{926BD557-25E8-B6A9-8484-1D4D462AA5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7719" y="3951533"/>
            <a:ext cx="3124021" cy="190174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Rounded Corners 16">
            <a:extLst>
              <a:ext uri="{FF2B5EF4-FFF2-40B4-BE49-F238E27FC236}">
                <a16:creationId xmlns:a16="http://schemas.microsoft.com/office/drawing/2014/main" id="{6A6BE581-BCE7-80FD-867A-B21CA11779E5}"/>
              </a:ext>
            </a:extLst>
          </p:cNvPr>
          <p:cNvSpPr/>
          <p:nvPr/>
        </p:nvSpPr>
        <p:spPr>
          <a:xfrm>
            <a:off x="4765410" y="4303737"/>
            <a:ext cx="2368582" cy="1631953"/>
          </a:xfrm>
          <a:prstGeom prst="roundRect">
            <a:avLst/>
          </a:prstGeom>
          <a:blipFill rotWithShape="1">
            <a:blip r:embed="rId5" cstate="print">
              <a:extLst>
                <a:ext uri="{28A0092B-C50C-407E-A947-70E740481C1C}">
                  <a14:useLocalDpi xmlns:a14="http://schemas.microsoft.com/office/drawing/2010/main"/>
                </a:ext>
              </a:extLst>
            </a:blip>
            <a:srcRect/>
            <a:stretch>
              <a:fillRect t="-1000" b="-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pic>
        <p:nvPicPr>
          <p:cNvPr id="8" name="Picture 7">
            <a:extLst>
              <a:ext uri="{FF2B5EF4-FFF2-40B4-BE49-F238E27FC236}">
                <a16:creationId xmlns:a16="http://schemas.microsoft.com/office/drawing/2014/main" id="{7EC4E546-ADAA-71B1-52E0-10C6F3FD44CF}"/>
              </a:ext>
            </a:extLst>
          </p:cNvPr>
          <p:cNvPicPr>
            <a:picLocks noChangeAspect="1"/>
          </p:cNvPicPr>
          <p:nvPr/>
        </p:nvPicPr>
        <p:blipFill>
          <a:blip r:embed="rId6"/>
          <a:stretch>
            <a:fillRect/>
          </a:stretch>
        </p:blipFill>
        <p:spPr>
          <a:xfrm>
            <a:off x="8880792" y="-4024"/>
            <a:ext cx="1088937" cy="1152564"/>
          </a:xfrm>
          <a:prstGeom prst="rect">
            <a:avLst/>
          </a:prstGeom>
        </p:spPr>
      </p:pic>
    </p:spTree>
    <p:extLst>
      <p:ext uri="{BB962C8B-B14F-4D97-AF65-F5344CB8AC3E}">
        <p14:creationId xmlns:p14="http://schemas.microsoft.com/office/powerpoint/2010/main" val="389037897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0297-89FE-C6D2-99A8-80AD9BBEB314}"/>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52831-BDD3-174E-6D25-66800FB498A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D007706-12A5-122D-DDA3-0013F6C1845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DA8C4DA0-0C64-9662-1114-8D42176BC0C3}"/>
              </a:ext>
            </a:extLst>
          </p:cNvPr>
          <p:cNvSpPr>
            <a:spLocks noGrp="1"/>
          </p:cNvSpPr>
          <p:nvPr>
            <p:ph type="title"/>
          </p:nvPr>
        </p:nvSpPr>
        <p:spPr/>
        <p:txBody>
          <a:bodyPr>
            <a:normAutofit/>
          </a:bodyPr>
          <a:lstStyle/>
          <a:p>
            <a:r>
              <a:rPr lang="en-US" sz="3600" dirty="0"/>
              <a:t>HENP Avenues for Discovery – NP Thrusts</a:t>
            </a:r>
          </a:p>
        </p:txBody>
      </p:sp>
      <p:sp>
        <p:nvSpPr>
          <p:cNvPr id="2" name="Slide Number Placeholder 1">
            <a:extLst>
              <a:ext uri="{FF2B5EF4-FFF2-40B4-BE49-F238E27FC236}">
                <a16:creationId xmlns:a16="http://schemas.microsoft.com/office/drawing/2014/main" id="{82F3CA64-AF2A-63D5-5637-369D171340CA}"/>
              </a:ext>
            </a:extLst>
          </p:cNvPr>
          <p:cNvSpPr>
            <a:spLocks noGrp="1"/>
          </p:cNvSpPr>
          <p:nvPr>
            <p:ph type="sldNum" sz="quarter" idx="4"/>
          </p:nvPr>
        </p:nvSpPr>
        <p:spPr/>
        <p:txBody>
          <a:bodyPr/>
          <a:lstStyle/>
          <a:p>
            <a:pPr lvl="0"/>
            <a:fld id="{835B6AD7-18B8-4C9C-AA70-ABD830A869AC}" type="slidenum">
              <a:rPr lang="en-US" noProof="0" smtClean="0"/>
              <a:pPr lvl="0"/>
              <a:t>12</a:t>
            </a:fld>
            <a:endParaRPr lang="en-US" noProof="0"/>
          </a:p>
        </p:txBody>
      </p:sp>
      <p:sp>
        <p:nvSpPr>
          <p:cNvPr id="3" name="Freeform: Shape 2">
            <a:extLst>
              <a:ext uri="{FF2B5EF4-FFF2-40B4-BE49-F238E27FC236}">
                <a16:creationId xmlns:a16="http://schemas.microsoft.com/office/drawing/2014/main" id="{766773E0-751C-8780-7A9C-0474A50C9E0C}"/>
              </a:ext>
            </a:extLst>
          </p:cNvPr>
          <p:cNvSpPr/>
          <p:nvPr/>
        </p:nvSpPr>
        <p:spPr>
          <a:xfrm>
            <a:off x="8176595" y="967232"/>
            <a:ext cx="387418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solidFill>
            <a:srgbClr val="1A204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defRPr/>
            </a:pPr>
            <a:r>
              <a:rPr kumimoji="0" lang="en-US" i="0" u="none" strike="noStrike" kern="1200" cap="none" spc="0" normalizeH="0" baseline="0" noProof="0" dirty="0">
                <a:ln>
                  <a:noFill/>
                </a:ln>
                <a:solidFill>
                  <a:prstClr val="white"/>
                </a:solidFill>
                <a:effectLst/>
                <a:uLnTx/>
                <a:uFillTx/>
                <a:latin typeface="Avenir Next LT Pro" panose="020B0504020202020204" pitchFamily="34" charset="0"/>
              </a:rPr>
              <a:t>Fundamental Symmetries</a:t>
            </a:r>
          </a:p>
        </p:txBody>
      </p:sp>
      <p:sp>
        <p:nvSpPr>
          <p:cNvPr id="4" name="Freeform: Shape 3">
            <a:extLst>
              <a:ext uri="{FF2B5EF4-FFF2-40B4-BE49-F238E27FC236}">
                <a16:creationId xmlns:a16="http://schemas.microsoft.com/office/drawing/2014/main" id="{C5E1F1D3-5807-C7C7-C51C-164A4957EC0C}"/>
              </a:ext>
            </a:extLst>
          </p:cNvPr>
          <p:cNvSpPr/>
          <p:nvPr/>
        </p:nvSpPr>
        <p:spPr>
          <a:xfrm>
            <a:off x="8176595" y="1588251"/>
            <a:ext cx="3874180"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0" rIns="220472" bIns="248031" numCol="1" spcCol="127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Targets natural processes that break conservation laws and symmetries </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b="1">
                <a:solidFill>
                  <a:prstClr val="black">
                    <a:hueOff val="0"/>
                    <a:satOff val="0"/>
                    <a:lumOff val="0"/>
                    <a:alphaOff val="0"/>
                  </a:prstClr>
                </a:solidFill>
                <a:latin typeface="Avenir Next LT Pro" panose="020B0504020202020204" pitchFamily="34" charset="0"/>
              </a:rPr>
              <a:t>Data-driven science </a:t>
            </a:r>
            <a:r>
              <a:rPr lang="en-US" sz="1600">
                <a:solidFill>
                  <a:prstClr val="black">
                    <a:hueOff val="0"/>
                    <a:satOff val="0"/>
                    <a:lumOff val="0"/>
                    <a:alphaOff val="0"/>
                  </a:prstClr>
                </a:solidFill>
                <a:latin typeface="Avenir Next LT Pro" panose="020B0504020202020204" pitchFamily="34" charset="0"/>
              </a:rPr>
              <a:t>to explain the matter-antimatter balance</a:t>
            </a: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endParaRP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a:solidFill>
                  <a:prstClr val="black">
                    <a:hueOff val="0"/>
                    <a:satOff val="0"/>
                    <a:lumOff val="0"/>
                    <a:alphaOff val="0"/>
                  </a:prstClr>
                </a:solidFill>
                <a:latin typeface="Avenir Next LT Pro" panose="020B0504020202020204" pitchFamily="34" charset="0"/>
              </a:rPr>
              <a:t>Extreme high-precision detectors translate to other applications</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a:solidFill>
                  <a:prstClr val="black">
                    <a:hueOff val="0"/>
                    <a:satOff val="0"/>
                    <a:lumOff val="0"/>
                    <a:alphaOff val="0"/>
                  </a:prstClr>
                </a:solidFill>
                <a:latin typeface="Avenir Next LT Pro" panose="020B0504020202020204" pitchFamily="34" charset="0"/>
              </a:rPr>
              <a:t>Nuclear-science-based innovation for </a:t>
            </a:r>
            <a:r>
              <a:rPr lang="en-US" sz="1600" b="1">
                <a:solidFill>
                  <a:prstClr val="black">
                    <a:hueOff val="0"/>
                    <a:satOff val="0"/>
                    <a:lumOff val="0"/>
                    <a:alphaOff val="0"/>
                  </a:prstClr>
                </a:solidFill>
                <a:latin typeface="Avenir Next LT Pro" panose="020B0504020202020204" pitchFamily="34" charset="0"/>
              </a:rPr>
              <a:t>Quantum Information Science</a:t>
            </a:r>
            <a:endParaRPr kumimoji="0" lang="en-US" sz="1600" b="1"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endParaRPr>
          </a:p>
          <a:p>
            <a:pPr marL="111125" marR="0" lvl="1" indent="0" algn="l" defTabSz="914400" rtl="0" eaLnBrk="1" fontAlgn="auto" latinLnBrk="0" hangingPunct="1">
              <a:lnSpc>
                <a:spcPct val="100000"/>
              </a:lnSpc>
              <a:spcBef>
                <a:spcPts val="600"/>
              </a:spcBef>
              <a:spcAft>
                <a:spcPct val="0"/>
              </a:spcAft>
              <a:buClrTx/>
              <a:buSzTx/>
              <a:buFontTx/>
              <a:buNone/>
              <a:defRPr/>
            </a:pP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cs typeface="Arial" pitchFamily="34" charset="0"/>
            </a:endParaRPr>
          </a:p>
        </p:txBody>
      </p:sp>
      <p:sp>
        <p:nvSpPr>
          <p:cNvPr id="5" name="Freeform: Shape 4">
            <a:extLst>
              <a:ext uri="{FF2B5EF4-FFF2-40B4-BE49-F238E27FC236}">
                <a16:creationId xmlns:a16="http://schemas.microsoft.com/office/drawing/2014/main" id="{7EDFEB8D-658F-3248-F0F6-BAB4FE7E9ACC}"/>
              </a:ext>
            </a:extLst>
          </p:cNvPr>
          <p:cNvSpPr/>
          <p:nvPr/>
        </p:nvSpPr>
        <p:spPr>
          <a:xfrm>
            <a:off x="4150937" y="967232"/>
            <a:ext cx="387418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solidFill>
            <a:srgbClr val="1A204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defRPr/>
            </a:pPr>
            <a:r>
              <a:rPr lang="en-US" dirty="0">
                <a:solidFill>
                  <a:prstClr val="white"/>
                </a:solidFill>
                <a:latin typeface="Avenir Next LT Pro" panose="020B0504020202020204" pitchFamily="34" charset="0"/>
              </a:rPr>
              <a:t>Nucleon Structure and Nuclear Astrophysics</a:t>
            </a:r>
            <a:endParaRPr kumimoji="0" lang="en-US" b="1"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6" name="Freeform: Shape 5">
            <a:extLst>
              <a:ext uri="{FF2B5EF4-FFF2-40B4-BE49-F238E27FC236}">
                <a16:creationId xmlns:a16="http://schemas.microsoft.com/office/drawing/2014/main" id="{599DDDB2-A75C-B10D-4E6B-07E0F30E93C4}"/>
              </a:ext>
            </a:extLst>
          </p:cNvPr>
          <p:cNvSpPr/>
          <p:nvPr/>
        </p:nvSpPr>
        <p:spPr>
          <a:xfrm>
            <a:off x="4150937" y="1588251"/>
            <a:ext cx="3877056" cy="2543174"/>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0" rIns="220472" bIns="248031" numCol="1" spcCol="127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600">
                <a:solidFill>
                  <a:prstClr val="black">
                    <a:hueOff val="0"/>
                    <a:satOff val="0"/>
                    <a:lumOff val="0"/>
                    <a:alphaOff val="0"/>
                  </a:prstClr>
                </a:solidFill>
                <a:latin typeface="Avenir Next LT Pro" panose="020B0504020202020204" pitchFamily="34" charset="0"/>
              </a:rPr>
              <a:t>Enables</a:t>
            </a: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 element </a:t>
            </a:r>
            <a:r>
              <a:rPr lang="en-US" sz="1600">
                <a:solidFill>
                  <a:prstClr val="black">
                    <a:hueOff val="0"/>
                    <a:satOff val="0"/>
                    <a:lumOff val="0"/>
                    <a:alphaOff val="0"/>
                  </a:prstClr>
                </a:solidFill>
                <a:latin typeface="Avenir Next LT Pro" panose="020B0504020202020204" pitchFamily="34" charset="0"/>
              </a:rPr>
              <a:t>and</a:t>
            </a: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 isotope discovery</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Reaction rates and structure data </a:t>
            </a:r>
            <a:r>
              <a:rPr lang="en-US" sz="1600">
                <a:solidFill>
                  <a:prstClr val="black">
                    <a:hueOff val="0"/>
                    <a:satOff val="0"/>
                    <a:lumOff val="0"/>
                    <a:alphaOff val="0"/>
                  </a:prstClr>
                </a:solidFill>
                <a:latin typeface="Avenir Next LT Pro" panose="020B0504020202020204" pitchFamily="34" charset="0"/>
              </a:rPr>
              <a:t>for national priorities</a:t>
            </a:r>
            <a:endPar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endParaRP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Superheavy elements provide a fertile ground for tests of theory</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lang="en-US" sz="1600" b="1">
                <a:solidFill>
                  <a:prstClr val="black">
                    <a:hueOff val="0"/>
                    <a:satOff val="0"/>
                    <a:lumOff val="0"/>
                    <a:alphaOff val="0"/>
                  </a:prstClr>
                </a:solidFill>
                <a:latin typeface="Avenir Next LT Pro" panose="020B0504020202020204" pitchFamily="34" charset="0"/>
              </a:rPr>
              <a:t>Nuclear</a:t>
            </a:r>
            <a:r>
              <a:rPr kumimoji="0" lang="en-US" sz="1600" b="1"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 data </a:t>
            </a: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and capabilities for </a:t>
            </a:r>
            <a:r>
              <a:rPr lang="en-US" sz="1600">
                <a:solidFill>
                  <a:prstClr val="black">
                    <a:hueOff val="0"/>
                    <a:satOff val="0"/>
                    <a:lumOff val="0"/>
                    <a:alphaOff val="0"/>
                  </a:prstClr>
                </a:solidFill>
                <a:latin typeface="Avenir Next LT Pro" panose="020B0504020202020204" pitchFamily="34" charset="0"/>
              </a:rPr>
              <a:t>characterization of </a:t>
            </a: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electronics  (e.g., defects, radiation-induced </a:t>
            </a:r>
            <a:r>
              <a:rPr lang="en-US" sz="1600">
                <a:solidFill>
                  <a:prstClr val="black">
                    <a:hueOff val="0"/>
                    <a:satOff val="0"/>
                    <a:lumOff val="0"/>
                    <a:alphaOff val="0"/>
                  </a:prstClr>
                </a:solidFill>
                <a:latin typeface="Avenir Next LT Pro" panose="020B0504020202020204" pitchFamily="34" charset="0"/>
              </a:rPr>
              <a:t>failures</a:t>
            </a:r>
            <a:r>
              <a:rPr kumimoji="0" lang="en-US" sz="1600" b="0" i="0" u="none" strike="noStrike" kern="1200" cap="none" spc="0" normalizeH="0" baseline="0" noProof="0">
                <a:ln>
                  <a:noFill/>
                </a:ln>
                <a:solidFill>
                  <a:prstClr val="black">
                    <a:hueOff val="0"/>
                    <a:satOff val="0"/>
                    <a:lumOff val="0"/>
                    <a:alphaOff val="0"/>
                  </a:prstClr>
                </a:solidFill>
                <a:effectLst/>
                <a:uLnTx/>
                <a:uFillTx/>
                <a:latin typeface="Avenir Next LT Pro" panose="020B0504020202020204" pitchFamily="34" charset="0"/>
              </a:rPr>
              <a:t>)</a:t>
            </a:r>
          </a:p>
        </p:txBody>
      </p:sp>
      <p:sp>
        <p:nvSpPr>
          <p:cNvPr id="15" name="Freeform: Shape 14">
            <a:extLst>
              <a:ext uri="{FF2B5EF4-FFF2-40B4-BE49-F238E27FC236}">
                <a16:creationId xmlns:a16="http://schemas.microsoft.com/office/drawing/2014/main" id="{01AA69F1-7292-4AB3-B012-A54B1B27E9D9}"/>
              </a:ext>
            </a:extLst>
          </p:cNvPr>
          <p:cNvSpPr/>
          <p:nvPr/>
        </p:nvSpPr>
        <p:spPr>
          <a:xfrm>
            <a:off x="133342" y="967232"/>
            <a:ext cx="3874180" cy="567232"/>
          </a:xfrm>
          <a:custGeom>
            <a:avLst/>
            <a:gdLst>
              <a:gd name="connsiteX0" fmla="*/ 0 w 8128000"/>
              <a:gd name="connsiteY0" fmla="*/ 0 h 1187600"/>
              <a:gd name="connsiteX1" fmla="*/ 8128000 w 8128000"/>
              <a:gd name="connsiteY1" fmla="*/ 0 h 1187600"/>
              <a:gd name="connsiteX2" fmla="*/ 8128000 w 8128000"/>
              <a:gd name="connsiteY2" fmla="*/ 1187600 h 1187600"/>
              <a:gd name="connsiteX3" fmla="*/ 0 w 8128000"/>
              <a:gd name="connsiteY3" fmla="*/ 1187600 h 1187600"/>
              <a:gd name="connsiteX4" fmla="*/ 0 w 8128000"/>
              <a:gd name="connsiteY4" fmla="*/ 0 h 118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187600">
                <a:moveTo>
                  <a:pt x="0" y="0"/>
                </a:moveTo>
                <a:lnTo>
                  <a:pt x="8128000" y="0"/>
                </a:lnTo>
                <a:lnTo>
                  <a:pt x="8128000" y="1187600"/>
                </a:lnTo>
                <a:lnTo>
                  <a:pt x="0" y="1187600"/>
                </a:lnTo>
                <a:lnTo>
                  <a:pt x="0" y="0"/>
                </a:lnTo>
                <a:close/>
              </a:path>
            </a:pathLst>
          </a:custGeom>
          <a:solidFill>
            <a:srgbClr val="1A204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472" tIns="125984" rIns="220472" bIns="125984" numCol="1" spcCol="1270" anchor="ctr" anchorCtr="0">
            <a:noAutofit/>
          </a:bodyPr>
          <a:lstStyle/>
          <a:p>
            <a:pPr marL="0" marR="0" lvl="0" indent="0" algn="ctr" defTabSz="1377950" rtl="0" eaLnBrk="1" fontAlgn="base" latinLnBrk="0" hangingPunct="1">
              <a:lnSpc>
                <a:spcPct val="90000"/>
              </a:lnSpc>
              <a:spcBef>
                <a:spcPct val="0"/>
              </a:spcBef>
              <a:spcAft>
                <a:spcPct val="35000"/>
              </a:spcAft>
              <a:buClrTx/>
              <a:buSzTx/>
              <a:buFontTx/>
              <a:buNone/>
              <a:defRPr/>
            </a:pPr>
            <a:r>
              <a:rPr lang="en-US" dirty="0">
                <a:solidFill>
                  <a:prstClr val="white"/>
                </a:solidFill>
                <a:latin typeface="Avenir Next LT Pro" panose="020B0504020202020204" pitchFamily="34" charset="0"/>
              </a:rPr>
              <a:t>Hot and Cold QCD</a:t>
            </a:r>
            <a:endParaRPr kumimoji="0" lang="en-US" i="0" u="none" strike="noStrike" kern="1200" cap="none" spc="0" normalizeH="0" baseline="0" noProof="0" dirty="0">
              <a:ln>
                <a:noFill/>
              </a:ln>
              <a:solidFill>
                <a:prstClr val="white"/>
              </a:solidFill>
              <a:effectLst/>
              <a:uLnTx/>
              <a:uFillTx/>
              <a:latin typeface="Avenir Next LT Pro" panose="020B0504020202020204" pitchFamily="34" charset="0"/>
            </a:endParaRPr>
          </a:p>
        </p:txBody>
      </p:sp>
      <p:sp>
        <p:nvSpPr>
          <p:cNvPr id="37" name="Freeform: Shape 36">
            <a:extLst>
              <a:ext uri="{FF2B5EF4-FFF2-40B4-BE49-F238E27FC236}">
                <a16:creationId xmlns:a16="http://schemas.microsoft.com/office/drawing/2014/main" id="{28C9E806-2944-8FA7-99FD-D374EDBF95D9}"/>
              </a:ext>
            </a:extLst>
          </p:cNvPr>
          <p:cNvSpPr/>
          <p:nvPr/>
        </p:nvSpPr>
        <p:spPr>
          <a:xfrm>
            <a:off x="133342" y="1588251"/>
            <a:ext cx="3874180" cy="2589758"/>
          </a:xfrm>
          <a:custGeom>
            <a:avLst/>
            <a:gdLst>
              <a:gd name="connsiteX0" fmla="*/ 0 w 8128000"/>
              <a:gd name="connsiteY0" fmla="*/ 0 h 4169655"/>
              <a:gd name="connsiteX1" fmla="*/ 8128000 w 8128000"/>
              <a:gd name="connsiteY1" fmla="*/ 0 h 4169655"/>
              <a:gd name="connsiteX2" fmla="*/ 8128000 w 8128000"/>
              <a:gd name="connsiteY2" fmla="*/ 4169655 h 4169655"/>
              <a:gd name="connsiteX3" fmla="*/ 0 w 8128000"/>
              <a:gd name="connsiteY3" fmla="*/ 4169655 h 4169655"/>
              <a:gd name="connsiteX4" fmla="*/ 0 w 8128000"/>
              <a:gd name="connsiteY4" fmla="*/ 0 h 416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4169655">
                <a:moveTo>
                  <a:pt x="0" y="0"/>
                </a:moveTo>
                <a:lnTo>
                  <a:pt x="8128000" y="0"/>
                </a:lnTo>
                <a:lnTo>
                  <a:pt x="8128000" y="4169655"/>
                </a:lnTo>
                <a:lnTo>
                  <a:pt x="0" y="4169655"/>
                </a:lnTo>
                <a:lnTo>
                  <a:pt x="0" y="0"/>
                </a:lnTo>
                <a:close/>
              </a:path>
            </a:pathLst>
          </a:custGeom>
          <a:gradFill flip="none" rotWithShape="1">
            <a:gsLst>
              <a:gs pos="0">
                <a:schemeClr val="bg1">
                  <a:alpha val="17000"/>
                </a:schemeClr>
              </a:gs>
              <a:gs pos="100000">
                <a:schemeClr val="accent1">
                  <a:lumMod val="45000"/>
                  <a:lumOff val="55000"/>
                </a:schemeClr>
              </a:gs>
            </a:gsLst>
            <a:lin ang="16200000" scaled="1"/>
          </a:gra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5354" tIns="0" rIns="220472" bIns="248031" numCol="1" spcCol="1270" anchor="t" anchorCtr="0">
            <a:no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600" dirty="0">
                <a:solidFill>
                  <a:prstClr val="black">
                    <a:hueOff val="0"/>
                    <a:satOff val="0"/>
                    <a:lumOff val="0"/>
                    <a:alphaOff val="0"/>
                  </a:prstClr>
                </a:solidFill>
                <a:latin typeface="Avenir Next LT Pro" panose="020B0504020202020204" pitchFamily="34" charset="0"/>
              </a:rPr>
              <a:t>Study the</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 dynamic</a:t>
            </a:r>
            <a:r>
              <a:rPr lang="en-US" sz="1600" dirty="0">
                <a:solidFill>
                  <a:prstClr val="black">
                    <a:hueOff val="0"/>
                    <a:satOff val="0"/>
                    <a:lumOff val="0"/>
                    <a:alphaOff val="0"/>
                  </a:prstClr>
                </a:solidFill>
                <a:latin typeface="Avenir Next LT Pro" panose="020B0504020202020204" pitchFamily="34" charset="0"/>
              </a:rPr>
              <a:t>s, structure, and spin for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protons</a:t>
            </a:r>
            <a:r>
              <a:rPr lang="en-US" sz="1600" dirty="0">
                <a:solidFill>
                  <a:prstClr val="black">
                    <a:hueOff val="0"/>
                    <a:satOff val="0"/>
                    <a:lumOff val="0"/>
                    <a:alphaOff val="0"/>
                  </a:prstClr>
                </a:solidFill>
                <a:latin typeface="Avenir Next LT Pro" panose="020B0504020202020204" pitchFamily="34" charset="0"/>
              </a:rPr>
              <a:t> and</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 neutrons</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Heavy ion collisions and electron scattering informs our understanding of nuclear phenomena and the formation of the universe</a:t>
            </a:r>
          </a:p>
          <a:p>
            <a:pPr marL="396875" marR="0" lvl="1"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w"/>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U.S. provides the </a:t>
            </a:r>
            <a:r>
              <a:rPr kumimoji="0" lang="en-US" sz="1600" b="1"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world’s highest intensity</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 </a:t>
            </a:r>
            <a:r>
              <a:rPr kumimoji="0" lang="en-US" sz="1600" b="1"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polarized</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Avenir Next LT Pro" panose="020B0504020202020204" pitchFamily="34" charset="0"/>
              </a:rPr>
              <a:t> electron beams for this science</a:t>
            </a:r>
            <a:endParaRPr lang="en-US" sz="1600" b="0" i="0" u="none" strike="noStrike" baseline="0" dirty="0">
              <a:solidFill>
                <a:srgbClr val="000000"/>
              </a:solidFill>
              <a:latin typeface="Avenir Next LT Pro" panose="020B0504020202020204" pitchFamily="34" charset="0"/>
            </a:endParaRPr>
          </a:p>
        </p:txBody>
      </p:sp>
      <p:sp>
        <p:nvSpPr>
          <p:cNvPr id="9" name="TextBox 8">
            <a:extLst>
              <a:ext uri="{FF2B5EF4-FFF2-40B4-BE49-F238E27FC236}">
                <a16:creationId xmlns:a16="http://schemas.microsoft.com/office/drawing/2014/main" id="{E03C6E1F-49A0-A1D1-3606-4043249C3968}"/>
              </a:ext>
            </a:extLst>
          </p:cNvPr>
          <p:cNvSpPr txBox="1"/>
          <p:nvPr/>
        </p:nvSpPr>
        <p:spPr>
          <a:xfrm>
            <a:off x="-7973" y="5854745"/>
            <a:ext cx="12191999" cy="461665"/>
          </a:xfrm>
          <a:prstGeom prst="rect">
            <a:avLst/>
          </a:prstGeom>
          <a:noFill/>
        </p:spPr>
        <p:txBody>
          <a:bodyPr wrap="square" lIns="91440" tIns="45720" rIns="91440" bIns="45720" rtlCol="0" anchor="t">
            <a:spAutoFit/>
          </a:bodyPr>
          <a:lstStyle/>
          <a:p>
            <a:pPr algn="ctr"/>
            <a:r>
              <a:rPr lang="en-US" sz="2400" b="1" dirty="0">
                <a:highlight>
                  <a:srgbClr val="FFFF00"/>
                </a:highlight>
              </a:rPr>
              <a:t>Crosscutting: Theory, AI, QIS, Advanced Computing, Accelerator &amp; Detector R&amp;D</a:t>
            </a:r>
          </a:p>
        </p:txBody>
      </p:sp>
      <p:pic>
        <p:nvPicPr>
          <p:cNvPr id="8" name="Picture 7" descr="A picture containing text, vector graphics&#10;&#10;Description automatically generated">
            <a:extLst>
              <a:ext uri="{FF2B5EF4-FFF2-40B4-BE49-F238E27FC236}">
                <a16:creationId xmlns:a16="http://schemas.microsoft.com/office/drawing/2014/main" id="{34D85EB6-0719-58F6-F4E0-F55A0360DFE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0652" y="4266854"/>
            <a:ext cx="1559360" cy="1454094"/>
          </a:xfrm>
          <a:prstGeom prst="rect">
            <a:avLst/>
          </a:prstGeom>
          <a:ln>
            <a:solidFill>
              <a:schemeClr val="tx1"/>
            </a:solidFill>
          </a:ln>
        </p:spPr>
      </p:pic>
      <p:pic>
        <p:nvPicPr>
          <p:cNvPr id="11" name="Picture 10">
            <a:extLst>
              <a:ext uri="{FF2B5EF4-FFF2-40B4-BE49-F238E27FC236}">
                <a16:creationId xmlns:a16="http://schemas.microsoft.com/office/drawing/2014/main" id="{DC4A67C1-487F-E877-8336-7BD42FA17E9F}"/>
              </a:ext>
            </a:extLst>
          </p:cNvPr>
          <p:cNvPicPr>
            <a:picLocks noChangeAspect="1"/>
          </p:cNvPicPr>
          <p:nvPr/>
        </p:nvPicPr>
        <p:blipFill>
          <a:blip r:embed="rId4"/>
          <a:stretch>
            <a:fillRect/>
          </a:stretch>
        </p:blipFill>
        <p:spPr>
          <a:xfrm>
            <a:off x="4914863" y="4178009"/>
            <a:ext cx="2346325" cy="1631088"/>
          </a:xfrm>
          <a:prstGeom prst="rect">
            <a:avLst/>
          </a:prstGeom>
        </p:spPr>
      </p:pic>
      <p:pic>
        <p:nvPicPr>
          <p:cNvPr id="16" name="Picture 15">
            <a:extLst>
              <a:ext uri="{FF2B5EF4-FFF2-40B4-BE49-F238E27FC236}">
                <a16:creationId xmlns:a16="http://schemas.microsoft.com/office/drawing/2014/main" id="{8BB41491-82C1-BF68-FF72-09FF6A1400D3}"/>
              </a:ext>
            </a:extLst>
          </p:cNvPr>
          <p:cNvPicPr>
            <a:picLocks noChangeAspect="1"/>
          </p:cNvPicPr>
          <p:nvPr/>
        </p:nvPicPr>
        <p:blipFill>
          <a:blip r:embed="rId5"/>
          <a:stretch>
            <a:fillRect/>
          </a:stretch>
        </p:blipFill>
        <p:spPr>
          <a:xfrm>
            <a:off x="8537210" y="4184457"/>
            <a:ext cx="3152950" cy="1448653"/>
          </a:xfrm>
          <a:prstGeom prst="rect">
            <a:avLst/>
          </a:prstGeom>
        </p:spPr>
      </p:pic>
    </p:spTree>
    <p:extLst>
      <p:ext uri="{BB962C8B-B14F-4D97-AF65-F5344CB8AC3E}">
        <p14:creationId xmlns:p14="http://schemas.microsoft.com/office/powerpoint/2010/main" val="6783081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F4DE06D-CDB9-4097-1120-8FC2D1FC12F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E93AF088-CE60-331F-ABB0-3D89E7EBAA42}"/>
              </a:ext>
            </a:extLst>
          </p:cNvPr>
          <p:cNvSpPr>
            <a:spLocks noGrp="1"/>
          </p:cNvSpPr>
          <p:nvPr>
            <p:ph type="title"/>
          </p:nvPr>
        </p:nvSpPr>
        <p:spPr/>
        <p:txBody>
          <a:bodyPr/>
          <a:lstStyle/>
          <a:p>
            <a:r>
              <a:rPr lang="en-US" dirty="0"/>
              <a:t>NP Long-range Strategic Planning</a:t>
            </a:r>
          </a:p>
        </p:txBody>
      </p:sp>
      <p:sp>
        <p:nvSpPr>
          <p:cNvPr id="11" name="Content Placeholder 10">
            <a:extLst>
              <a:ext uri="{FF2B5EF4-FFF2-40B4-BE49-F238E27FC236}">
                <a16:creationId xmlns:a16="http://schemas.microsoft.com/office/drawing/2014/main" id="{066D12B4-D057-C08E-36EB-EC00DC486DE6}"/>
              </a:ext>
            </a:extLst>
          </p:cNvPr>
          <p:cNvSpPr>
            <a:spLocks noGrp="1"/>
          </p:cNvSpPr>
          <p:nvPr>
            <p:ph idx="1"/>
          </p:nvPr>
        </p:nvSpPr>
        <p:spPr>
          <a:xfrm>
            <a:off x="4860707" y="1147025"/>
            <a:ext cx="5213786" cy="5350021"/>
          </a:xfrm>
        </p:spPr>
        <p:txBody>
          <a:bodyPr>
            <a:normAutofit lnSpcReduction="10000"/>
          </a:bodyPr>
          <a:lstStyle/>
          <a:p>
            <a:r>
              <a:rPr lang="en-US" sz="1800" dirty="0"/>
              <a:t>Four Recommendations :</a:t>
            </a:r>
          </a:p>
          <a:p>
            <a:pPr lvl="1"/>
            <a:r>
              <a:rPr lang="en-US" sz="1600" dirty="0"/>
              <a:t>The highest priority of the nuclear science community is to capitalize on the extraordinary opportunities for scientific discovery made possible by the substantial investments of the United States. We must draw on the talents of all in the nation to achieve this goal.</a:t>
            </a:r>
          </a:p>
          <a:p>
            <a:pPr lvl="1"/>
            <a:r>
              <a:rPr lang="en-US" sz="1600" dirty="0"/>
              <a:t>As the </a:t>
            </a:r>
            <a:r>
              <a:rPr lang="en-US" sz="1600" b="1" dirty="0">
                <a:solidFill>
                  <a:srgbClr val="FF0000"/>
                </a:solidFill>
              </a:rPr>
              <a:t>highest priority for new experiment </a:t>
            </a:r>
            <a:r>
              <a:rPr lang="en-US" sz="1600" dirty="0"/>
              <a:t>construction, we recommend the United States lead an international consortium that will undertake a </a:t>
            </a:r>
            <a:r>
              <a:rPr lang="en-US" sz="1600" b="1" dirty="0">
                <a:solidFill>
                  <a:srgbClr val="FF0000"/>
                </a:solidFill>
              </a:rPr>
              <a:t>neutrino-less double beta decay campaign</a:t>
            </a:r>
            <a:r>
              <a:rPr lang="en-US" sz="1600" dirty="0"/>
              <a:t>, featuring the expeditious construction of ton-scale experiments using different isotopes and complimentary techniques. </a:t>
            </a:r>
          </a:p>
          <a:p>
            <a:pPr lvl="1"/>
            <a:r>
              <a:rPr lang="en-US" sz="1600" dirty="0"/>
              <a:t>We recommend the expeditious </a:t>
            </a:r>
            <a:r>
              <a:rPr lang="en-US" sz="1600" b="1" dirty="0">
                <a:solidFill>
                  <a:srgbClr val="FF0000"/>
                </a:solidFill>
              </a:rPr>
              <a:t>completion of the EIC as the highest priority </a:t>
            </a:r>
            <a:r>
              <a:rPr lang="en-US" sz="1600" dirty="0"/>
              <a:t>for facility construction</a:t>
            </a:r>
          </a:p>
          <a:p>
            <a:pPr lvl="1"/>
            <a:r>
              <a:rPr lang="en-US" sz="1600" dirty="0"/>
              <a:t>We recommend capitalizing on the unique ways in which nuclear physics can advance discovery science and applications for society by investing in additional projects and new strategic opportunities</a:t>
            </a:r>
          </a:p>
        </p:txBody>
      </p:sp>
      <p:sp>
        <p:nvSpPr>
          <p:cNvPr id="4" name="Slide Number Placeholder 3">
            <a:extLst>
              <a:ext uri="{FF2B5EF4-FFF2-40B4-BE49-F238E27FC236}">
                <a16:creationId xmlns:a16="http://schemas.microsoft.com/office/drawing/2014/main" id="{B060959C-BD13-4CB4-CCAB-79613014627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13</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pic>
        <p:nvPicPr>
          <p:cNvPr id="9" name="Picture 8">
            <a:extLst>
              <a:ext uri="{FF2B5EF4-FFF2-40B4-BE49-F238E27FC236}">
                <a16:creationId xmlns:a16="http://schemas.microsoft.com/office/drawing/2014/main" id="{03060D57-BB97-D043-2C10-A591D69407D0}"/>
              </a:ext>
            </a:extLst>
          </p:cNvPr>
          <p:cNvPicPr>
            <a:picLocks noChangeAspect="1"/>
          </p:cNvPicPr>
          <p:nvPr/>
        </p:nvPicPr>
        <p:blipFill>
          <a:blip r:embed="rId3"/>
          <a:stretch>
            <a:fillRect/>
          </a:stretch>
        </p:blipFill>
        <p:spPr>
          <a:xfrm>
            <a:off x="967362" y="1091623"/>
            <a:ext cx="3757038" cy="4874516"/>
          </a:xfrm>
          <a:prstGeom prst="rect">
            <a:avLst/>
          </a:prstGeom>
        </p:spPr>
      </p:pic>
    </p:spTree>
    <p:extLst>
      <p:ext uri="{BB962C8B-B14F-4D97-AF65-F5344CB8AC3E}">
        <p14:creationId xmlns:p14="http://schemas.microsoft.com/office/powerpoint/2010/main" val="153883220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304BD-7C25-70B0-E3C5-23AD202793DE}"/>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B08A9A3-BBF5-901A-F3A0-F3C0AA7A38E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2DD4DB07-9A2C-339E-B386-0FE6B2A4D3AB}"/>
              </a:ext>
            </a:extLst>
          </p:cNvPr>
          <p:cNvSpPr>
            <a:spLocks noGrp="1"/>
          </p:cNvSpPr>
          <p:nvPr>
            <p:ph type="title"/>
          </p:nvPr>
        </p:nvSpPr>
        <p:spPr/>
        <p:txBody>
          <a:bodyPr/>
          <a:lstStyle/>
          <a:p>
            <a:r>
              <a:rPr lang="en-US" dirty="0"/>
              <a:t>HEP Long-range Strategic Planning</a:t>
            </a:r>
          </a:p>
        </p:txBody>
      </p:sp>
      <p:sp>
        <p:nvSpPr>
          <p:cNvPr id="2" name="Content Placeholder 1">
            <a:extLst>
              <a:ext uri="{FF2B5EF4-FFF2-40B4-BE49-F238E27FC236}">
                <a16:creationId xmlns:a16="http://schemas.microsoft.com/office/drawing/2014/main" id="{F7888F3E-3DDD-464A-9CCB-2CFDB582DB20}"/>
              </a:ext>
            </a:extLst>
          </p:cNvPr>
          <p:cNvSpPr>
            <a:spLocks noGrp="1"/>
          </p:cNvSpPr>
          <p:nvPr>
            <p:ph idx="1"/>
          </p:nvPr>
        </p:nvSpPr>
        <p:spPr>
          <a:xfrm>
            <a:off x="4815841" y="1013469"/>
            <a:ext cx="6840326" cy="4982864"/>
          </a:xfrm>
        </p:spPr>
        <p:txBody>
          <a:bodyPr>
            <a:normAutofit/>
          </a:bodyPr>
          <a:lstStyle/>
          <a:p>
            <a:r>
              <a:rPr lang="en-US" sz="1200" dirty="0"/>
              <a:t>Six major recommendations and 20 “area” recommendations</a:t>
            </a:r>
          </a:p>
          <a:p>
            <a:pPr lvl="1"/>
            <a:r>
              <a:rPr lang="en-US" sz="1200" dirty="0"/>
              <a:t>As the </a:t>
            </a:r>
            <a:r>
              <a:rPr lang="en-US" sz="1200" b="1" dirty="0">
                <a:solidFill>
                  <a:srgbClr val="FF0000"/>
                </a:solidFill>
              </a:rPr>
              <a:t>highest priority </a:t>
            </a:r>
            <a:r>
              <a:rPr lang="en-US" sz="1200" dirty="0"/>
              <a:t>independent of the budget scenarios, complete construction projects and support operations of on-going experiments and research to enable maximum science. We reaffirm the previous P5 recommendations on major initiatives : </a:t>
            </a:r>
            <a:r>
              <a:rPr lang="en-US" sz="1200" b="1" dirty="0">
                <a:solidFill>
                  <a:srgbClr val="FF0000"/>
                </a:solidFill>
              </a:rPr>
              <a:t>HL-LHC, PIP-II and DUNE Phase I, Rubin Observatory</a:t>
            </a:r>
            <a:r>
              <a:rPr lang="en-US" sz="1200" dirty="0"/>
              <a:t>.</a:t>
            </a:r>
          </a:p>
          <a:p>
            <a:pPr lvl="1"/>
            <a:r>
              <a:rPr lang="en-US" sz="1200" dirty="0"/>
              <a:t>Construct a portfolio of major projects that collectively study nearly all fundamental constituents of our universe and their interactions, as well as how those interactions determine both the cosmic past and future. Plan and start the following new initiatives </a:t>
            </a:r>
            <a:r>
              <a:rPr lang="en-US" sz="1200" b="1" dirty="0">
                <a:solidFill>
                  <a:srgbClr val="FF0000"/>
                </a:solidFill>
              </a:rPr>
              <a:t>in order of priority : CMB-S4, DUNE Phase II, off-shore Higgs factory, G3 DarkMatter, IceCube-Gen2.</a:t>
            </a:r>
          </a:p>
          <a:p>
            <a:pPr lvl="1"/>
            <a:r>
              <a:rPr lang="en-US" sz="1200" dirty="0"/>
              <a:t>Create </a:t>
            </a:r>
            <a:r>
              <a:rPr lang="en-US" sz="1200" b="1" dirty="0">
                <a:solidFill>
                  <a:srgbClr val="FF0000"/>
                </a:solidFill>
              </a:rPr>
              <a:t>an improved balance between small, medium and large-scale projects </a:t>
            </a:r>
            <a:r>
              <a:rPr lang="en-US" sz="1200" dirty="0"/>
              <a:t>to open new scientific opportunities and maximize their results, promote creativity and compete on the world stage.</a:t>
            </a:r>
          </a:p>
          <a:p>
            <a:pPr lvl="1"/>
            <a:r>
              <a:rPr lang="en-US" sz="1200" dirty="0"/>
              <a:t>Support a comprehensive effort to develop the resources- theoretical, computational, and technological-essential to our 20-year vision for the field. This includes an </a:t>
            </a:r>
            <a:r>
              <a:rPr lang="en-US" sz="1200" b="1" dirty="0">
                <a:solidFill>
                  <a:srgbClr val="FF0000"/>
                </a:solidFill>
              </a:rPr>
              <a:t>aggressive R&amp;D program </a:t>
            </a:r>
            <a:r>
              <a:rPr lang="en-US" sz="1200" dirty="0"/>
              <a:t>that, while technologically challenging, could yield revolutionary accelerator designs that chart a realistic path to a 10TeV </a:t>
            </a:r>
            <a:r>
              <a:rPr lang="en-US" sz="1200" dirty="0" err="1"/>
              <a:t>pCM</a:t>
            </a:r>
            <a:r>
              <a:rPr lang="en-US" sz="1200" dirty="0"/>
              <a:t> collider.</a:t>
            </a:r>
          </a:p>
          <a:p>
            <a:pPr lvl="1"/>
            <a:r>
              <a:rPr lang="en-US" sz="1200" dirty="0"/>
              <a:t>Invest in initiatives aimed at </a:t>
            </a:r>
            <a:r>
              <a:rPr lang="en-US" sz="1200" b="1" dirty="0">
                <a:solidFill>
                  <a:srgbClr val="FF0000"/>
                </a:solidFill>
              </a:rPr>
              <a:t>developing the workforce</a:t>
            </a:r>
            <a:r>
              <a:rPr lang="en-US" sz="1200" dirty="0"/>
              <a:t>, broadening engagement, and supporting ethical conduct in the field. This commitment nurtures an advanced technological workforce not only for particle physics, but the nation as a whole.</a:t>
            </a:r>
          </a:p>
          <a:p>
            <a:pPr lvl="1"/>
            <a:r>
              <a:rPr lang="en-US" sz="1200" dirty="0"/>
              <a:t>Convene a targeted panel with broad membership across particle physics later this decade that makes decisions on the US accelerator-based program at the time when </a:t>
            </a:r>
            <a:r>
              <a:rPr lang="en-US" sz="1200" b="1" dirty="0">
                <a:solidFill>
                  <a:srgbClr val="FF0000"/>
                </a:solidFill>
              </a:rPr>
              <a:t>major decisions concerning an offshore Higgs factory are expected</a:t>
            </a:r>
            <a:r>
              <a:rPr lang="en-US" sz="1200" dirty="0"/>
              <a:t>, and/or significant adjustments within the accelerator-based R&amp;D portfolio are likely to be needed. A plan for the Fermilab accelerator complex consistent with the long-term vision of this report should be reviewed.</a:t>
            </a:r>
          </a:p>
        </p:txBody>
      </p:sp>
      <p:sp>
        <p:nvSpPr>
          <p:cNvPr id="4" name="Slide Number Placeholder 3">
            <a:extLst>
              <a:ext uri="{FF2B5EF4-FFF2-40B4-BE49-F238E27FC236}">
                <a16:creationId xmlns:a16="http://schemas.microsoft.com/office/drawing/2014/main" id="{0566D21D-7270-C0DE-6004-E3AE70DAB73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14</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grpSp>
        <p:nvGrpSpPr>
          <p:cNvPr id="6" name="Group 5">
            <a:extLst>
              <a:ext uri="{FF2B5EF4-FFF2-40B4-BE49-F238E27FC236}">
                <a16:creationId xmlns:a16="http://schemas.microsoft.com/office/drawing/2014/main" id="{A3D1B1B6-282A-D234-0F29-66EAA6FF953F}"/>
              </a:ext>
            </a:extLst>
          </p:cNvPr>
          <p:cNvGrpSpPr/>
          <p:nvPr/>
        </p:nvGrpSpPr>
        <p:grpSpPr>
          <a:xfrm>
            <a:off x="887432" y="1134398"/>
            <a:ext cx="3553939" cy="4741007"/>
            <a:chOff x="3429000" y="0"/>
            <a:chExt cx="5329238" cy="6858000"/>
          </a:xfrm>
        </p:grpSpPr>
        <p:pic>
          <p:nvPicPr>
            <p:cNvPr id="7" name="Picture 6">
              <a:extLst>
                <a:ext uri="{FF2B5EF4-FFF2-40B4-BE49-F238E27FC236}">
                  <a16:creationId xmlns:a16="http://schemas.microsoft.com/office/drawing/2014/main" id="{A05F8A3B-82B0-482F-DD9B-63EAB7A96AAE}"/>
                </a:ext>
              </a:extLst>
            </p:cNvPr>
            <p:cNvPicPr>
              <a:picLocks noChangeAspect="1"/>
            </p:cNvPicPr>
            <p:nvPr/>
          </p:nvPicPr>
          <p:blipFill>
            <a:blip r:embed="rId3"/>
            <a:stretch>
              <a:fillRect/>
            </a:stretch>
          </p:blipFill>
          <p:spPr>
            <a:xfrm>
              <a:off x="3446318" y="0"/>
              <a:ext cx="5299364" cy="6858000"/>
            </a:xfrm>
            <a:prstGeom prst="rect">
              <a:avLst/>
            </a:prstGeom>
          </p:spPr>
        </p:pic>
        <p:sp>
          <p:nvSpPr>
            <p:cNvPr id="8" name="Rectangle 7">
              <a:extLst>
                <a:ext uri="{FF2B5EF4-FFF2-40B4-BE49-F238E27FC236}">
                  <a16:creationId xmlns:a16="http://schemas.microsoft.com/office/drawing/2014/main" id="{DDF753E6-F35A-0F5F-6EDC-B01E7E83DE91}"/>
                </a:ext>
              </a:extLst>
            </p:cNvPr>
            <p:cNvSpPr/>
            <p:nvPr/>
          </p:nvSpPr>
          <p:spPr>
            <a:xfrm>
              <a:off x="3429000" y="0"/>
              <a:ext cx="5329238" cy="6858000"/>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234111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37A2138-C589-E9B9-6E81-6B6F4C60D35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E7CC73D-F284-D41C-3527-9497144D196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975F731-F1F6-C93A-00BD-22781BCA9034}"/>
              </a:ext>
            </a:extLst>
          </p:cNvPr>
          <p:cNvSpPr>
            <a:spLocks noGrp="1"/>
          </p:cNvSpPr>
          <p:nvPr>
            <p:ph type="title"/>
          </p:nvPr>
        </p:nvSpPr>
        <p:spPr/>
        <p:txBody>
          <a:bodyPr>
            <a:normAutofit fontScale="90000"/>
          </a:bodyPr>
          <a:lstStyle/>
          <a:p>
            <a:r>
              <a:rPr lang="en-US" dirty="0">
                <a:solidFill>
                  <a:schemeClr val="bg1"/>
                </a:solidFill>
              </a:rPr>
              <a:t>HEP Budget ($K): Research, Facilities &amp; Projects </a:t>
            </a:r>
            <a:br>
              <a:rPr lang="en-US" dirty="0">
                <a:solidFill>
                  <a:schemeClr val="bg1"/>
                </a:solidFill>
              </a:rPr>
            </a:br>
            <a:r>
              <a:rPr lang="en-US" sz="1800" dirty="0">
                <a:solidFill>
                  <a:schemeClr val="bg1"/>
                </a:solidFill>
              </a:rPr>
              <a:t>FY 2001 – FY 2023</a:t>
            </a: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12EEB823-DDB4-6F75-EA87-6FE09E21AA0B}"/>
              </a:ext>
            </a:extLst>
          </p:cNvPr>
          <p:cNvGraphicFramePr>
            <a:graphicFrameLocks noGrp="1"/>
          </p:cNvGraphicFramePr>
          <p:nvPr>
            <p:ph idx="1"/>
            <p:extLst>
              <p:ext uri="{D42A27DB-BD31-4B8C-83A1-F6EECF244321}">
                <p14:modId xmlns:p14="http://schemas.microsoft.com/office/powerpoint/2010/main" val="153820841"/>
              </p:ext>
            </p:extLst>
          </p:nvPr>
        </p:nvGraphicFramePr>
        <p:xfrm>
          <a:off x="279954" y="503857"/>
          <a:ext cx="11396934" cy="529138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A031DBD1-B4D6-0261-ADE5-3440C61E1F24}"/>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ctr" defTabSz="914400" rtl="0" eaLnBrk="1" fontAlgn="auto" latinLnBrk="0" hangingPunct="1">
              <a:spcBef>
                <a:spcPct val="0"/>
              </a:spcBef>
              <a:spcAft>
                <a:spcPct val="0"/>
              </a:spcAft>
              <a:defRPr sz="1400" kern="1200">
                <a:solidFill>
                  <a:schemeClr val="bg1"/>
                </a:solidFill>
                <a:latin typeface="AvenirNext LT Pro Regular" panose="020B0504020202020204" pitchFamily="34" charset="0"/>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r>
              <a:rPr kumimoji="0" lang="en-US" sz="1400" b="0" i="0" u="none" strike="noStrike" kern="1200" cap="none" spc="0" normalizeH="0" baseline="0" noProof="0" dirty="0">
                <a:ln>
                  <a:noFill/>
                </a:ln>
                <a:solidFill>
                  <a:prstClr val="white"/>
                </a:solidFill>
                <a:effectLst/>
                <a:uLnTx/>
                <a:uFillTx/>
                <a:latin typeface="AvenirNext LT Pro Regular" panose="020B0504020202020204" pitchFamily="34" charset="0"/>
                <a:ea typeface="+mn-ea"/>
                <a:cs typeface="+mn-cs"/>
              </a:rPr>
              <a:t>r</a:t>
            </a:r>
          </a:p>
        </p:txBody>
      </p:sp>
      <p:sp>
        <p:nvSpPr>
          <p:cNvPr id="6" name="TextBox 5">
            <a:extLst>
              <a:ext uri="{FF2B5EF4-FFF2-40B4-BE49-F238E27FC236}">
                <a16:creationId xmlns:a16="http://schemas.microsoft.com/office/drawing/2014/main" id="{6173E812-A8B6-B70C-71B3-A92D1C6747CB}"/>
              </a:ext>
            </a:extLst>
          </p:cNvPr>
          <p:cNvSpPr txBox="1"/>
          <p:nvPr/>
        </p:nvSpPr>
        <p:spPr>
          <a:xfrm flipH="1">
            <a:off x="4404360" y="5849720"/>
            <a:ext cx="5870594" cy="830997"/>
          </a:xfrm>
          <a:prstGeom prst="rect">
            <a:avLst/>
          </a:prstGeom>
          <a:solidFill>
            <a:schemeClr val="bg1"/>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Next LT Pro Regular"/>
                <a:ea typeface="+mn-ea"/>
                <a:cs typeface="+mn-cs"/>
              </a:rPr>
              <a:t>ARRA 2009 </a:t>
            </a:r>
            <a:r>
              <a:rPr kumimoji="0" lang="en-US" sz="1200" b="0" i="0" u="none" strike="noStrike" kern="1200" cap="none" spc="0" normalizeH="0" baseline="0" noProof="0" dirty="0">
                <a:ln>
                  <a:noFill/>
                </a:ln>
                <a:solidFill>
                  <a:prstClr val="black"/>
                </a:solidFill>
                <a:effectLst/>
                <a:uLnTx/>
                <a:uFillTx/>
                <a:latin typeface="AvenirNext LT Pro Regular"/>
                <a:ea typeface="+mn-ea"/>
                <a:cs typeface="+mn-cs"/>
              </a:rPr>
              <a:t>funds supported Research, Facilities, and Projects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Next LT Pro Regular"/>
                <a:ea typeface="+mn-ea"/>
                <a:cs typeface="+mn-cs"/>
              </a:rPr>
              <a:t>IRA 2022 </a:t>
            </a:r>
            <a:r>
              <a:rPr kumimoji="0" lang="en-US" sz="1200" b="0" i="0" u="none" strike="noStrike" kern="1200" cap="none" spc="0" normalizeH="0" baseline="0" noProof="0" dirty="0">
                <a:ln>
                  <a:noFill/>
                </a:ln>
                <a:solidFill>
                  <a:prstClr val="black"/>
                </a:solidFill>
                <a:effectLst/>
                <a:uLnTx/>
                <a:uFillTx/>
                <a:latin typeface="AvenirNext LT Pro Regular"/>
                <a:ea typeface="+mn-ea"/>
                <a:cs typeface="+mn-cs"/>
              </a:rPr>
              <a:t>funds supported Projects only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venirNext LT Pro Regular"/>
                <a:ea typeface="+mn-ea"/>
                <a:cs typeface="+mn-cs"/>
              </a:rPr>
              <a:t>One Big Beautiful Bill Act (OBBA) of FY 2025 </a:t>
            </a:r>
            <a:r>
              <a:rPr kumimoji="0" lang="en-US" sz="1200" b="0" i="0" u="none" strike="noStrike" kern="1200" cap="none" spc="0" normalizeH="0" baseline="0" noProof="0" dirty="0">
                <a:ln>
                  <a:noFill/>
                </a:ln>
                <a:solidFill>
                  <a:prstClr val="black"/>
                </a:solidFill>
                <a:effectLst/>
                <a:uLnTx/>
                <a:uFillTx/>
                <a:latin typeface="AvenirNext LT Pro Regular"/>
                <a:ea typeface="+mn-ea"/>
                <a:cs typeface="+mn-cs"/>
              </a:rPr>
              <a:t>funds Research only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venirNext LT Pro Regular"/>
                <a:ea typeface="+mn-ea"/>
                <a:cs typeface="+mn-cs"/>
              </a:rPr>
              <a:t>Beginning FY 2026: formerly ARDAP program funds are merged into the HEP Budget</a:t>
            </a:r>
          </a:p>
        </p:txBody>
      </p:sp>
      <p:sp>
        <p:nvSpPr>
          <p:cNvPr id="5" name="object 2">
            <a:extLst>
              <a:ext uri="{FF2B5EF4-FFF2-40B4-BE49-F238E27FC236}">
                <a16:creationId xmlns:a16="http://schemas.microsoft.com/office/drawing/2014/main" id="{8FDBBDB2-265C-0CF3-B96E-A79B5534A971}"/>
              </a:ext>
            </a:extLst>
          </p:cNvPr>
          <p:cNvSpPr txBox="1">
            <a:spLocks/>
          </p:cNvSpPr>
          <p:nvPr/>
        </p:nvSpPr>
        <p:spPr>
          <a:xfrm>
            <a:off x="1462359" y="44150"/>
            <a:ext cx="10605135" cy="574675"/>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HEP</a:t>
            </a:r>
            <a:r>
              <a:rPr kumimoji="0" lang="en-US" sz="3600" b="0" i="0" u="none" strike="noStrike" kern="1200" cap="none" spc="-65" normalizeH="0" baseline="0" noProof="0" dirty="0">
                <a:ln>
                  <a:noFill/>
                </a:ln>
                <a:solidFill>
                  <a:prstClr val="black"/>
                </a:solidFill>
                <a:effectLst/>
                <a:uLnTx/>
                <a:uFillTx/>
                <a:latin typeface="Aptos Display" panose="02110004020202020204"/>
                <a:ea typeface="+mj-ea"/>
                <a:cs typeface="+mj-cs"/>
              </a:rPr>
              <a:t> </a:t>
            </a: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Budget ($K):</a:t>
            </a:r>
            <a:r>
              <a:rPr kumimoji="0" lang="en-US" sz="3600" b="0" i="0" u="none" strike="noStrike" kern="1200" cap="none" spc="-10" normalizeH="0" baseline="0" noProof="0" dirty="0">
                <a:ln>
                  <a:noFill/>
                </a:ln>
                <a:solidFill>
                  <a:prstClr val="black"/>
                </a:solidFill>
                <a:effectLst/>
                <a:uLnTx/>
                <a:uFillTx/>
                <a:latin typeface="Aptos Display" panose="02110004020202020204"/>
                <a:ea typeface="+mj-ea"/>
                <a:cs typeface="+mj-cs"/>
              </a:rPr>
              <a:t> </a:t>
            </a: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Research,</a:t>
            </a:r>
            <a:r>
              <a:rPr kumimoji="0" lang="en-US" sz="3600" b="0" i="0" u="none" strike="noStrike" kern="1200" cap="none" spc="-65" normalizeH="0" baseline="0" noProof="0" dirty="0">
                <a:ln>
                  <a:noFill/>
                </a:ln>
                <a:solidFill>
                  <a:prstClr val="black"/>
                </a:solidFill>
                <a:effectLst/>
                <a:uLnTx/>
                <a:uFillTx/>
                <a:latin typeface="Aptos Display" panose="02110004020202020204"/>
                <a:ea typeface="+mj-ea"/>
                <a:cs typeface="+mj-cs"/>
              </a:rPr>
              <a:t> </a:t>
            </a: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Facilities,</a:t>
            </a:r>
            <a:r>
              <a:rPr kumimoji="0" lang="en-US" sz="3600" b="0" i="0" u="none" strike="noStrike" kern="1200" cap="none" spc="-95" normalizeH="0" baseline="0" noProof="0" dirty="0">
                <a:ln>
                  <a:noFill/>
                </a:ln>
                <a:solidFill>
                  <a:prstClr val="black"/>
                </a:solidFill>
                <a:effectLst/>
                <a:uLnTx/>
                <a:uFillTx/>
                <a:latin typeface="Aptos Display" panose="02110004020202020204"/>
                <a:ea typeface="+mj-ea"/>
                <a:cs typeface="+mj-cs"/>
              </a:rPr>
              <a:t> </a:t>
            </a: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&amp; </a:t>
            </a:r>
            <a:r>
              <a:rPr kumimoji="0" lang="en-US" sz="3600" b="0" i="0" u="none" strike="noStrike" kern="1200" cap="none" spc="-10" normalizeH="0" baseline="0" noProof="0" dirty="0">
                <a:ln>
                  <a:noFill/>
                </a:ln>
                <a:solidFill>
                  <a:prstClr val="black"/>
                </a:solidFill>
                <a:effectLst/>
                <a:uLnTx/>
                <a:uFillTx/>
                <a:latin typeface="Aptos Display" panose="02110004020202020204"/>
                <a:ea typeface="+mj-ea"/>
                <a:cs typeface="+mj-cs"/>
              </a:rPr>
              <a:t>Projects</a:t>
            </a:r>
            <a:endPar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pic>
        <p:nvPicPr>
          <p:cNvPr id="8" name="Picture 7">
            <a:extLst>
              <a:ext uri="{FF2B5EF4-FFF2-40B4-BE49-F238E27FC236}">
                <a16:creationId xmlns:a16="http://schemas.microsoft.com/office/drawing/2014/main" id="{2C7392BB-D8C9-42C5-0356-D0EBD4369E40}"/>
              </a:ext>
            </a:extLst>
          </p:cNvPr>
          <p:cNvPicPr>
            <a:picLocks noChangeAspect="1"/>
          </p:cNvPicPr>
          <p:nvPr/>
        </p:nvPicPr>
        <p:blipFill>
          <a:blip r:embed="rId4"/>
          <a:stretch>
            <a:fillRect/>
          </a:stretch>
        </p:blipFill>
        <p:spPr>
          <a:xfrm>
            <a:off x="725240" y="5604710"/>
            <a:ext cx="1190791" cy="190527"/>
          </a:xfrm>
          <a:prstGeom prst="rect">
            <a:avLst/>
          </a:prstGeom>
        </p:spPr>
      </p:pic>
    </p:spTree>
    <p:extLst>
      <p:ext uri="{BB962C8B-B14F-4D97-AF65-F5344CB8AC3E}">
        <p14:creationId xmlns:p14="http://schemas.microsoft.com/office/powerpoint/2010/main" val="213763661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00AD1-C2FD-BDE0-0529-D6C6ABA81B07}"/>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D0D335F-255D-FA41-1097-93ADF015C4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0CC047-AA4F-7A4F-AB27-A23A1216BE98}"/>
              </a:ext>
            </a:extLst>
          </p:cNvPr>
          <p:cNvSpPr>
            <a:spLocks noGrp="1"/>
          </p:cNvSpPr>
          <p:nvPr>
            <p:ph type="title"/>
          </p:nvPr>
        </p:nvSpPr>
        <p:spPr>
          <a:xfrm>
            <a:off x="70385" y="0"/>
            <a:ext cx="9509897" cy="910433"/>
          </a:xfrm>
        </p:spPr>
        <p:txBody>
          <a:bodyPr>
            <a:normAutofit fontScale="90000"/>
          </a:bodyPr>
          <a:lstStyle/>
          <a:p>
            <a:r>
              <a:rPr lang="en-US" dirty="0"/>
              <a:t>HEP Budget ($K): Research, Facilities, &amp; Projects</a:t>
            </a:r>
          </a:p>
        </p:txBody>
      </p:sp>
      <p:sp>
        <p:nvSpPr>
          <p:cNvPr id="4" name="Footer Placeholder 3">
            <a:extLst>
              <a:ext uri="{FF2B5EF4-FFF2-40B4-BE49-F238E27FC236}">
                <a16:creationId xmlns:a16="http://schemas.microsoft.com/office/drawing/2014/main" id="{BBC2803F-3BD8-2DBD-E840-B0A159576583}"/>
              </a:ext>
            </a:extLst>
          </p:cNvPr>
          <p:cNvSpPr>
            <a:spLocks noGrp="1"/>
          </p:cNvSpPr>
          <p:nvPr>
            <p:ph type="ftr" sz="quarter" idx="11"/>
          </p:nvPr>
        </p:nvSpPr>
        <p:spPr>
          <a:xfrm>
            <a:off x="365448" y="6513508"/>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6">
                    <a:lumMod val="20000"/>
                    <a:lumOff val="80000"/>
                  </a:schemeClr>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NAS-CAA mtg, Jan. 2026</a:t>
            </a:r>
            <a:endParaRPr kumimoji="0" lang="en-US" sz="1100" b="0" i="0" u="none" strike="noStrike" kern="1200" cap="none" spc="0" normalizeH="0" baseline="0" noProof="0" dirty="0">
              <a:ln>
                <a:noFill/>
              </a:ln>
              <a:solidFill>
                <a:srgbClr val="70AD47">
                  <a:lumMod val="20000"/>
                  <a:lumOff val="80000"/>
                </a:srgbClr>
              </a:solidFill>
              <a:effectLst/>
              <a:uLnTx/>
              <a:uFillTx/>
              <a:latin typeface="Arial Rounded MT Bold" panose="020F0704030504030204" pitchFamily="34" charset="77"/>
              <a:ea typeface="+mn-ea"/>
              <a:cs typeface="+mn-cs"/>
            </a:endParaRPr>
          </a:p>
        </p:txBody>
      </p:sp>
      <p:sp>
        <p:nvSpPr>
          <p:cNvPr id="5" name="Slide Number Placeholder 4">
            <a:extLst>
              <a:ext uri="{FF2B5EF4-FFF2-40B4-BE49-F238E27FC236}">
                <a16:creationId xmlns:a16="http://schemas.microsoft.com/office/drawing/2014/main" id="{2E9F2E5E-92D1-FD69-BE4A-8735338B97AB}"/>
              </a:ext>
            </a:extLst>
          </p:cNvPr>
          <p:cNvSpPr>
            <a:spLocks noGrp="1"/>
          </p:cNvSpPr>
          <p:nvPr>
            <p:ph type="sldNum" sz="quarter" idx="12"/>
          </p:nvPr>
        </p:nvSpPr>
        <p:spPr>
          <a:xfrm>
            <a:off x="9425850" y="649249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6">
                    <a:lumMod val="20000"/>
                    <a:lumOff val="80000"/>
                  </a:schemeClr>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BED7E35-CF80-D24E-8FC1-B11BD33B142C}"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100" b="0" i="0" u="none" strike="noStrike" kern="1200" cap="none" spc="0" normalizeH="0" baseline="0" noProof="0">
              <a:ln>
                <a:noFill/>
              </a:ln>
              <a:solidFill>
                <a:srgbClr val="70AD47">
                  <a:lumMod val="20000"/>
                  <a:lumOff val="80000"/>
                </a:srgbClr>
              </a:solidFill>
              <a:effectLst/>
              <a:uLnTx/>
              <a:uFillTx/>
              <a:latin typeface="Arial Rounded MT Bold" panose="020F0704030504030204" pitchFamily="34" charset="77"/>
              <a:ea typeface="+mn-ea"/>
              <a:cs typeface="+mn-cs"/>
            </a:endParaRPr>
          </a:p>
        </p:txBody>
      </p:sp>
      <p:graphicFrame>
        <p:nvGraphicFramePr>
          <p:cNvPr id="6" name="Content Placeholder 3">
            <a:extLst>
              <a:ext uri="{FF2B5EF4-FFF2-40B4-BE49-F238E27FC236}">
                <a16:creationId xmlns:a16="http://schemas.microsoft.com/office/drawing/2014/main" id="{B03BFFF2-F2AF-3FF0-6999-85F8582BA965}"/>
              </a:ext>
            </a:extLst>
          </p:cNvPr>
          <p:cNvGraphicFramePr>
            <a:graphicFrameLocks noGrp="1"/>
          </p:cNvGraphicFramePr>
          <p:nvPr>
            <p:ph idx="1"/>
            <p:extLst>
              <p:ext uri="{D42A27DB-BD31-4B8C-83A1-F6EECF244321}">
                <p14:modId xmlns:p14="http://schemas.microsoft.com/office/powerpoint/2010/main" val="1646692988"/>
              </p:ext>
            </p:extLst>
          </p:nvPr>
        </p:nvGraphicFramePr>
        <p:xfrm>
          <a:off x="298450" y="965861"/>
          <a:ext cx="11595100" cy="507841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AAE8B9D-9E39-8557-8183-74300063D4E1}"/>
              </a:ext>
            </a:extLst>
          </p:cNvPr>
          <p:cNvSpPr txBox="1"/>
          <p:nvPr/>
        </p:nvSpPr>
        <p:spPr>
          <a:xfrm flipH="1">
            <a:off x="1637098" y="5799995"/>
            <a:ext cx="8719881" cy="692497"/>
          </a:xfrm>
          <a:prstGeom prst="rect">
            <a:avLst/>
          </a:prstGeom>
          <a:noFill/>
          <a:ln>
            <a:solidFill>
              <a:schemeClr val="tx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AvenirNext LT Pro Regular"/>
                <a:ea typeface="+mn-ea"/>
                <a:cs typeface="+mn-cs"/>
              </a:rPr>
              <a:t>Inflation Reduction Act (IRA) of 2022 funds supported Projects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AvenirNext LT Pro Regular"/>
                <a:ea typeface="+mn-ea"/>
                <a:cs typeface="+mn-cs"/>
              </a:rPr>
              <a:t>One Big Beautiful Bill Act (OBBBA) of 2025 funds supported AI/ML Research only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AvenirNext LT Pro Regular"/>
                <a:ea typeface="+mn-ea"/>
                <a:cs typeface="+mn-cs"/>
              </a:rPr>
              <a:t>Beginning FY 2026: formerly ARDAP program funds are merged into the HEP Budget</a:t>
            </a:r>
          </a:p>
        </p:txBody>
      </p:sp>
    </p:spTree>
    <p:extLst>
      <p:ext uri="{BB962C8B-B14F-4D97-AF65-F5344CB8AC3E}">
        <p14:creationId xmlns:p14="http://schemas.microsoft.com/office/powerpoint/2010/main" val="9392885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F89E877-96BF-F85D-67AD-B62BE92460F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3FBCF8F-9451-24B9-9F71-E2AA741735E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884ACD0-4E2E-BD96-1DCC-B2AA3DB347C2}"/>
              </a:ext>
            </a:extLst>
          </p:cNvPr>
          <p:cNvSpPr>
            <a:spLocks noGrp="1"/>
          </p:cNvSpPr>
          <p:nvPr>
            <p:ph type="title"/>
          </p:nvPr>
        </p:nvSpPr>
        <p:spPr/>
        <p:txBody>
          <a:bodyPr/>
          <a:lstStyle/>
          <a:p>
            <a:r>
              <a:rPr lang="en-US" b="0" dirty="0"/>
              <a:t>NP Budget ($K): Research, Facilities &amp; Projects</a:t>
            </a:r>
          </a:p>
        </p:txBody>
      </p:sp>
      <p:sp>
        <p:nvSpPr>
          <p:cNvPr id="3" name="Slide Number Placeholder 2">
            <a:extLst>
              <a:ext uri="{FF2B5EF4-FFF2-40B4-BE49-F238E27FC236}">
                <a16:creationId xmlns:a16="http://schemas.microsoft.com/office/drawing/2014/main" id="{5FC40D92-9A59-D04B-DE4E-FEF1CBD43CE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17</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graphicFrame>
        <p:nvGraphicFramePr>
          <p:cNvPr id="4" name="Chart 3">
            <a:extLst>
              <a:ext uri="{FF2B5EF4-FFF2-40B4-BE49-F238E27FC236}">
                <a16:creationId xmlns:a16="http://schemas.microsoft.com/office/drawing/2014/main" id="{5046B43B-14D9-60F1-7A24-660256132A62}"/>
              </a:ext>
            </a:extLst>
          </p:cNvPr>
          <p:cNvGraphicFramePr>
            <a:graphicFrameLocks/>
          </p:cNvGraphicFramePr>
          <p:nvPr>
            <p:extLst>
              <p:ext uri="{D42A27DB-BD31-4B8C-83A1-F6EECF244321}">
                <p14:modId xmlns:p14="http://schemas.microsoft.com/office/powerpoint/2010/main" val="3629165759"/>
              </p:ext>
            </p:extLst>
          </p:nvPr>
        </p:nvGraphicFramePr>
        <p:xfrm>
          <a:off x="812800" y="978946"/>
          <a:ext cx="10126133" cy="51734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497584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DA47-BEF7-BD62-D54C-0F611454DC57}"/>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CF0763-908A-3235-3C10-4BD8F58BA13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F4DA1328-5B07-F6B1-DC96-1F3508EF2B75}"/>
              </a:ext>
            </a:extLst>
          </p:cNvPr>
          <p:cNvSpPr>
            <a:spLocks noGrp="1"/>
          </p:cNvSpPr>
          <p:nvPr>
            <p:ph type="title"/>
          </p:nvPr>
        </p:nvSpPr>
        <p:spPr/>
        <p:txBody>
          <a:bodyPr>
            <a:normAutofit/>
          </a:bodyPr>
          <a:lstStyle/>
          <a:p>
            <a:r>
              <a:rPr lang="en-US" sz="3600">
                <a:ea typeface="Segoe UI Black"/>
              </a:rPr>
              <a:t>HEP Projects Status</a:t>
            </a:r>
          </a:p>
        </p:txBody>
      </p:sp>
      <p:sp>
        <p:nvSpPr>
          <p:cNvPr id="7" name="Slide Number Placeholder 6">
            <a:extLst>
              <a:ext uri="{FF2B5EF4-FFF2-40B4-BE49-F238E27FC236}">
                <a16:creationId xmlns:a16="http://schemas.microsoft.com/office/drawing/2014/main" id="{C383E796-003E-FFD2-525C-6E1CCB9B19C1}"/>
              </a:ext>
            </a:extLst>
          </p:cNvPr>
          <p:cNvSpPr>
            <a:spLocks noGrp="1"/>
          </p:cNvSpPr>
          <p:nvPr>
            <p:ph type="sldNum" sz="quarter" idx="4"/>
          </p:nvPr>
        </p:nvSpPr>
        <p:spPr/>
        <p:txBody>
          <a:bodyPr/>
          <a:lstStyle/>
          <a:p>
            <a:pPr lvl="0"/>
            <a:fld id="{835B6AD7-18B8-4C9C-AA70-ABD830A869AC}" type="slidenum">
              <a:rPr lang="en-US" noProof="0" smtClean="0"/>
              <a:pPr lvl="0"/>
              <a:t>18</a:t>
            </a:fld>
            <a:endParaRPr lang="en-US" noProof="0"/>
          </a:p>
        </p:txBody>
      </p:sp>
      <p:graphicFrame>
        <p:nvGraphicFramePr>
          <p:cNvPr id="4" name="Table 4">
            <a:extLst>
              <a:ext uri="{FF2B5EF4-FFF2-40B4-BE49-F238E27FC236}">
                <a16:creationId xmlns:a16="http://schemas.microsoft.com/office/drawing/2014/main" id="{09A6A89B-8656-F71F-5AEF-627136E29B64}"/>
              </a:ext>
            </a:extLst>
          </p:cNvPr>
          <p:cNvGraphicFramePr>
            <a:graphicFrameLocks noGrp="1"/>
          </p:cNvGraphicFramePr>
          <p:nvPr>
            <p:extLst>
              <p:ext uri="{D42A27DB-BD31-4B8C-83A1-F6EECF244321}">
                <p14:modId xmlns:p14="http://schemas.microsoft.com/office/powerpoint/2010/main" val="1491227579"/>
              </p:ext>
            </p:extLst>
          </p:nvPr>
        </p:nvGraphicFramePr>
        <p:xfrm>
          <a:off x="414712" y="973075"/>
          <a:ext cx="11369321" cy="4276856"/>
        </p:xfrm>
        <a:graphic>
          <a:graphicData uri="http://schemas.openxmlformats.org/drawingml/2006/table">
            <a:tbl>
              <a:tblPr firstRow="1">
                <a:tableStyleId>{B301B821-A1FF-4177-AEE7-76D212191A09}</a:tableStyleId>
              </a:tblPr>
              <a:tblGrid>
                <a:gridCol w="5259915">
                  <a:extLst>
                    <a:ext uri="{9D8B030D-6E8A-4147-A177-3AD203B41FA5}">
                      <a16:colId xmlns:a16="http://schemas.microsoft.com/office/drawing/2014/main" val="2905741260"/>
                    </a:ext>
                  </a:extLst>
                </a:gridCol>
                <a:gridCol w="1280372">
                  <a:extLst>
                    <a:ext uri="{9D8B030D-6E8A-4147-A177-3AD203B41FA5}">
                      <a16:colId xmlns:a16="http://schemas.microsoft.com/office/drawing/2014/main" val="2707680143"/>
                    </a:ext>
                  </a:extLst>
                </a:gridCol>
                <a:gridCol w="993575">
                  <a:extLst>
                    <a:ext uri="{9D8B030D-6E8A-4147-A177-3AD203B41FA5}">
                      <a16:colId xmlns:a16="http://schemas.microsoft.com/office/drawing/2014/main" val="3062889029"/>
                    </a:ext>
                  </a:extLst>
                </a:gridCol>
                <a:gridCol w="2463859">
                  <a:extLst>
                    <a:ext uri="{9D8B030D-6E8A-4147-A177-3AD203B41FA5}">
                      <a16:colId xmlns:a16="http://schemas.microsoft.com/office/drawing/2014/main" val="1625017728"/>
                    </a:ext>
                  </a:extLst>
                </a:gridCol>
                <a:gridCol w="1371600">
                  <a:extLst>
                    <a:ext uri="{9D8B030D-6E8A-4147-A177-3AD203B41FA5}">
                      <a16:colId xmlns:a16="http://schemas.microsoft.com/office/drawing/2014/main" val="3186795947"/>
                    </a:ext>
                  </a:extLst>
                </a:gridCol>
              </a:tblGrid>
              <a:tr h="227081">
                <a:tc>
                  <a:txBody>
                    <a:bodyPr/>
                    <a:lstStyle/>
                    <a:p>
                      <a:r>
                        <a:rPr lang="en-US" sz="1600"/>
                        <a:t>Project</a:t>
                      </a:r>
                    </a:p>
                  </a:txBody>
                  <a:tcPr>
                    <a:solidFill>
                      <a:srgbClr val="151B3F"/>
                    </a:solidFill>
                  </a:tcPr>
                </a:tc>
                <a:tc>
                  <a:txBody>
                    <a:bodyPr/>
                    <a:lstStyle/>
                    <a:p>
                      <a:r>
                        <a:rPr lang="en-US" sz="1600"/>
                        <a:t>Location</a:t>
                      </a:r>
                    </a:p>
                  </a:txBody>
                  <a:tcPr>
                    <a:solidFill>
                      <a:srgbClr val="151B3F"/>
                    </a:solidFill>
                  </a:tcPr>
                </a:tc>
                <a:tc>
                  <a:txBody>
                    <a:bodyPr/>
                    <a:lstStyle/>
                    <a:p>
                      <a:r>
                        <a:rPr lang="en-US" sz="1600"/>
                        <a:t>Status</a:t>
                      </a:r>
                    </a:p>
                  </a:txBody>
                  <a:tcPr>
                    <a:solidFill>
                      <a:srgbClr val="151B3F"/>
                    </a:solidFill>
                  </a:tcPr>
                </a:tc>
                <a:tc>
                  <a:txBody>
                    <a:bodyPr/>
                    <a:lstStyle/>
                    <a:p>
                      <a:r>
                        <a:rPr lang="en-US" sz="1600"/>
                        <a:t>Cost</a:t>
                      </a:r>
                    </a:p>
                  </a:txBody>
                  <a:tcPr>
                    <a:solidFill>
                      <a:srgbClr val="151B3F"/>
                    </a:solidFill>
                  </a:tcPr>
                </a:tc>
                <a:tc>
                  <a:txBody>
                    <a:bodyPr/>
                    <a:lstStyle/>
                    <a:p>
                      <a:r>
                        <a:rPr lang="en-US" sz="1600"/>
                        <a:t>CD-4</a:t>
                      </a:r>
                    </a:p>
                  </a:txBody>
                  <a:tcPr>
                    <a:solidFill>
                      <a:srgbClr val="151B3F"/>
                    </a:solidFill>
                  </a:tcPr>
                </a:tc>
                <a:extLst>
                  <a:ext uri="{0D108BD9-81ED-4DB2-BD59-A6C34878D82A}">
                    <a16:rowId xmlns:a16="http://schemas.microsoft.com/office/drawing/2014/main" val="328565196"/>
                  </a:ext>
                </a:extLst>
              </a:tr>
              <a:tr h="227081">
                <a:tc gridSpan="5">
                  <a:txBody>
                    <a:bodyPr/>
                    <a:lstStyle/>
                    <a:p>
                      <a:r>
                        <a:rPr lang="en-US" sz="1600" b="1"/>
                        <a:t>Construction Projects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9181591"/>
                  </a:ext>
                </a:extLst>
              </a:tr>
              <a:tr h="582082">
                <a:tc>
                  <a:txBody>
                    <a:bodyPr/>
                    <a:lstStyle/>
                    <a:p>
                      <a:r>
                        <a:rPr lang="en-US" sz="1600"/>
                        <a:t>Long Baseline Neutrino Facility/Deep Underground Neutrino Experiment (LBNF/DUNE)</a:t>
                      </a:r>
                    </a:p>
                  </a:txBody>
                  <a:tcPr/>
                </a:tc>
                <a:tc>
                  <a:txBody>
                    <a:bodyPr/>
                    <a:lstStyle/>
                    <a:p>
                      <a:pPr lvl="0">
                        <a:buNone/>
                      </a:pPr>
                      <a:r>
                        <a:rPr lang="en-US" sz="1600"/>
                        <a:t>FNAL, SURF</a:t>
                      </a:r>
                      <a:endParaRPr lang="en-US"/>
                    </a:p>
                  </a:txBody>
                  <a:tcPr/>
                </a:tc>
                <a:tc>
                  <a:txBody>
                    <a:bodyPr/>
                    <a:lstStyle/>
                    <a:p>
                      <a:r>
                        <a:rPr lang="en-US" sz="1600"/>
                        <a:t>Various*</a:t>
                      </a:r>
                    </a:p>
                  </a:txBody>
                  <a:tcPr/>
                </a:tc>
                <a:tc>
                  <a:txBody>
                    <a:bodyPr/>
                    <a:lstStyle/>
                    <a:p>
                      <a:r>
                        <a:rPr lang="en-US" altLang="en-US" sz="1600" kern="0" dirty="0">
                          <a:highlight>
                            <a:srgbClr val="FFFF00"/>
                          </a:highlight>
                        </a:rPr>
                        <a:t>$3.1B  to $3.7B (Est) </a:t>
                      </a:r>
                      <a:endParaRPr lang="en-US" sz="1600" dirty="0">
                        <a:highlight>
                          <a:srgbClr val="FFFF00"/>
                        </a:highlight>
                      </a:endParaRPr>
                    </a:p>
                  </a:txBody>
                  <a:tcPr/>
                </a:tc>
                <a:tc>
                  <a:txBody>
                    <a:bodyPr/>
                    <a:lstStyle/>
                    <a:p>
                      <a:r>
                        <a:rPr lang="en-US" sz="1600"/>
                        <a:t>Q1 FY35 (Est)</a:t>
                      </a:r>
                    </a:p>
                  </a:txBody>
                  <a:tcPr/>
                </a:tc>
                <a:extLst>
                  <a:ext uri="{0D108BD9-81ED-4DB2-BD59-A6C34878D82A}">
                    <a16:rowId xmlns:a16="http://schemas.microsoft.com/office/drawing/2014/main" val="3814202842"/>
                  </a:ext>
                </a:extLst>
              </a:tr>
              <a:tr h="423333">
                <a:tc>
                  <a:txBody>
                    <a:bodyPr/>
                    <a:lstStyle/>
                    <a:p>
                      <a:pPr lvl="0">
                        <a:buNone/>
                      </a:pPr>
                      <a:r>
                        <a:rPr lang="en-US" sz="1600"/>
                        <a:t>Proton Improvement Plan II (PIP-II) </a:t>
                      </a:r>
                    </a:p>
                  </a:txBody>
                  <a:tcPr/>
                </a:tc>
                <a:tc>
                  <a:txBody>
                    <a:bodyPr/>
                    <a:lstStyle/>
                    <a:p>
                      <a:pPr lvl="0">
                        <a:buNone/>
                      </a:pPr>
                      <a:r>
                        <a:rPr lang="en-US" sz="1600"/>
                        <a:t>FNAL</a:t>
                      </a:r>
                    </a:p>
                  </a:txBody>
                  <a:tcPr/>
                </a:tc>
                <a:tc>
                  <a:txBody>
                    <a:bodyPr/>
                    <a:lstStyle/>
                    <a:p>
                      <a:pPr lvl="0">
                        <a:buNone/>
                      </a:pPr>
                      <a:r>
                        <a:rPr lang="en-US" sz="1600"/>
                        <a:t>CD-3</a:t>
                      </a:r>
                    </a:p>
                  </a:txBody>
                  <a:tcPr/>
                </a:tc>
                <a:tc>
                  <a:txBody>
                    <a:bodyPr/>
                    <a:lstStyle/>
                    <a:p>
                      <a:pPr lvl="0">
                        <a:buNone/>
                      </a:pPr>
                      <a:r>
                        <a:rPr lang="en-US" altLang="en-US" sz="1600" kern="0"/>
                        <a:t>$978M (TPC)</a:t>
                      </a:r>
                    </a:p>
                  </a:txBody>
                  <a:tcPr/>
                </a:tc>
                <a:tc>
                  <a:txBody>
                    <a:bodyPr/>
                    <a:lstStyle/>
                    <a:p>
                      <a:pPr lvl="0">
                        <a:buNone/>
                      </a:pPr>
                      <a:r>
                        <a:rPr lang="en-US" sz="1600"/>
                        <a:t>Q1 FY33</a:t>
                      </a:r>
                    </a:p>
                  </a:txBody>
                  <a:tcPr/>
                </a:tc>
                <a:extLst>
                  <a:ext uri="{0D108BD9-81ED-4DB2-BD59-A6C34878D82A}">
                    <a16:rowId xmlns:a16="http://schemas.microsoft.com/office/drawing/2014/main" val="2262203276"/>
                  </a:ext>
                </a:extLst>
              </a:tr>
              <a:tr h="423333">
                <a:tc>
                  <a:txBody>
                    <a:bodyPr/>
                    <a:lstStyle/>
                    <a:p>
                      <a:pPr lvl="0">
                        <a:buNone/>
                      </a:pPr>
                      <a:r>
                        <a:rPr lang="en-US" sz="1600"/>
                        <a:t>Muon to Electron Conversion (Mu2e) Experiment</a:t>
                      </a:r>
                    </a:p>
                  </a:txBody>
                  <a:tcPr/>
                </a:tc>
                <a:tc>
                  <a:txBody>
                    <a:bodyPr/>
                    <a:lstStyle/>
                    <a:p>
                      <a:pPr lvl="0">
                        <a:buNone/>
                      </a:pPr>
                      <a:r>
                        <a:rPr lang="en-US" sz="1600"/>
                        <a:t>FNAL</a:t>
                      </a:r>
                    </a:p>
                  </a:txBody>
                  <a:tcPr/>
                </a:tc>
                <a:tc>
                  <a:txBody>
                    <a:bodyPr/>
                    <a:lstStyle/>
                    <a:p>
                      <a:pPr lvl="0">
                        <a:buNone/>
                      </a:pPr>
                      <a:r>
                        <a:rPr lang="en-US" sz="1600"/>
                        <a:t>CD-3</a:t>
                      </a:r>
                    </a:p>
                  </a:txBody>
                  <a:tcPr/>
                </a:tc>
                <a:tc>
                  <a:txBody>
                    <a:bodyPr/>
                    <a:lstStyle/>
                    <a:p>
                      <a:pPr lvl="0">
                        <a:buNone/>
                      </a:pPr>
                      <a:r>
                        <a:rPr lang="en-US" altLang="en-US" sz="1600" kern="0"/>
                        <a:t>$316M (TPC)</a:t>
                      </a:r>
                    </a:p>
                  </a:txBody>
                  <a:tcPr/>
                </a:tc>
                <a:tc>
                  <a:txBody>
                    <a:bodyPr/>
                    <a:lstStyle/>
                    <a:p>
                      <a:pPr lvl="0">
                        <a:buNone/>
                      </a:pPr>
                      <a:r>
                        <a:rPr lang="en-US" sz="1600"/>
                        <a:t>Q2 FY28</a:t>
                      </a:r>
                    </a:p>
                  </a:txBody>
                  <a:tcPr/>
                </a:tc>
                <a:extLst>
                  <a:ext uri="{0D108BD9-81ED-4DB2-BD59-A6C34878D82A}">
                    <a16:rowId xmlns:a16="http://schemas.microsoft.com/office/drawing/2014/main" val="3113640430"/>
                  </a:ext>
                </a:extLst>
              </a:tr>
              <a:tr h="227081">
                <a:tc gridSpan="5">
                  <a:txBody>
                    <a:bodyPr/>
                    <a:lstStyle/>
                    <a:p>
                      <a:r>
                        <a:rPr lang="en-US" sz="1600" b="1"/>
                        <a:t>Major Items of Equipment</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829091"/>
                  </a:ext>
                </a:extLst>
              </a:tr>
              <a:tr h="241372">
                <a:tc>
                  <a:txBody>
                    <a:bodyPr/>
                    <a:lstStyle/>
                    <a:p>
                      <a:r>
                        <a:rPr lang="en-US" sz="1600" b="0">
                          <a:solidFill>
                            <a:schemeClr val="tx1"/>
                          </a:solidFill>
                        </a:rPr>
                        <a:t>High-Luminosity LHC (HL-LHC) Accelerator Upgrade</a:t>
                      </a:r>
                      <a:endParaRPr lang="en-US" sz="1600" b="0">
                        <a:solidFill>
                          <a:schemeClr val="accent6">
                            <a:lumMod val="75000"/>
                          </a:schemeClr>
                        </a:solidFill>
                      </a:endParaRPr>
                    </a:p>
                  </a:txBody>
                  <a:tcPr/>
                </a:tc>
                <a:tc>
                  <a:txBody>
                    <a:bodyPr/>
                    <a:lstStyle/>
                    <a:p>
                      <a:r>
                        <a:rPr lang="en-US" sz="1600" b="0">
                          <a:solidFill>
                            <a:schemeClr val="tx1"/>
                          </a:solidFill>
                        </a:rPr>
                        <a:t>CERN</a:t>
                      </a:r>
                    </a:p>
                  </a:txBody>
                  <a:tcPr/>
                </a:tc>
                <a:tc>
                  <a:txBody>
                    <a:bodyPr/>
                    <a:lstStyle/>
                    <a:p>
                      <a:r>
                        <a:rPr lang="en-US" sz="1600" b="0">
                          <a:solidFill>
                            <a:schemeClr val="tx1"/>
                          </a:solidFill>
                        </a:rPr>
                        <a:t>CD-3</a:t>
                      </a:r>
                    </a:p>
                  </a:txBody>
                  <a:tcPr/>
                </a:tc>
                <a:tc>
                  <a:txBody>
                    <a:bodyPr/>
                    <a:lstStyle/>
                    <a:p>
                      <a:r>
                        <a:rPr lang="en-US" sz="1600" b="0">
                          <a:solidFill>
                            <a:schemeClr val="tx1"/>
                          </a:solidFill>
                        </a:rPr>
                        <a:t>$266M (TPC)</a:t>
                      </a:r>
                    </a:p>
                  </a:txBody>
                  <a:tcPr/>
                </a:tc>
                <a:tc>
                  <a:txBody>
                    <a:bodyPr/>
                    <a:lstStyle/>
                    <a:p>
                      <a:r>
                        <a:rPr lang="en-US" sz="1600" b="0">
                          <a:solidFill>
                            <a:schemeClr val="tx1"/>
                          </a:solidFill>
                        </a:rPr>
                        <a:t>Q1 FY30 </a:t>
                      </a:r>
                    </a:p>
                  </a:txBody>
                  <a:tcPr/>
                </a:tc>
                <a:extLst>
                  <a:ext uri="{0D108BD9-81ED-4DB2-BD59-A6C34878D82A}">
                    <a16:rowId xmlns:a16="http://schemas.microsoft.com/office/drawing/2014/main" val="394663028"/>
                  </a:ext>
                </a:extLst>
              </a:tr>
              <a:tr h="392230">
                <a:tc>
                  <a:txBody>
                    <a:bodyPr/>
                    <a:lstStyle/>
                    <a:p>
                      <a:r>
                        <a:rPr lang="en-US" sz="1600" b="0">
                          <a:solidFill>
                            <a:schemeClr val="tx1"/>
                          </a:solidFill>
                        </a:rPr>
                        <a:t>HL-LHC ATLAS Detector Upgrade</a:t>
                      </a:r>
                    </a:p>
                  </a:txBody>
                  <a:tcPr/>
                </a:tc>
                <a:tc>
                  <a:txBody>
                    <a:bodyPr/>
                    <a:lstStyle/>
                    <a:p>
                      <a:r>
                        <a:rPr lang="en-US" sz="1600" b="0">
                          <a:solidFill>
                            <a:schemeClr val="tx1"/>
                          </a:solidFill>
                        </a:rPr>
                        <a:t>CERN</a:t>
                      </a:r>
                    </a:p>
                  </a:txBody>
                  <a:tcPr/>
                </a:tc>
                <a:tc>
                  <a:txBody>
                    <a:bodyPr/>
                    <a:lstStyle/>
                    <a:p>
                      <a:r>
                        <a:rPr lang="en-US" sz="1600" b="0">
                          <a:solidFill>
                            <a:schemeClr val="tx1"/>
                          </a:solidFill>
                        </a:rPr>
                        <a:t>CD-2/3</a:t>
                      </a:r>
                    </a:p>
                  </a:txBody>
                  <a:tcPr/>
                </a:tc>
                <a:tc>
                  <a:txBody>
                    <a:bodyPr/>
                    <a:lstStyle/>
                    <a:p>
                      <a:r>
                        <a:rPr lang="en-US" sz="1600" b="0">
                          <a:solidFill>
                            <a:schemeClr val="tx1"/>
                          </a:solidFill>
                        </a:rPr>
                        <a:t>$200M (TPC)</a:t>
                      </a:r>
                    </a:p>
                  </a:txBody>
                  <a:tcPr/>
                </a:tc>
                <a:tc>
                  <a:txBody>
                    <a:bodyPr/>
                    <a:lstStyle/>
                    <a:p>
                      <a:r>
                        <a:rPr lang="en-US" sz="1600" b="0">
                          <a:solidFill>
                            <a:schemeClr val="tx1"/>
                          </a:solidFill>
                        </a:rPr>
                        <a:t>Q1 FY31</a:t>
                      </a:r>
                    </a:p>
                  </a:txBody>
                  <a:tcPr/>
                </a:tc>
                <a:extLst>
                  <a:ext uri="{0D108BD9-81ED-4DB2-BD59-A6C34878D82A}">
                    <a16:rowId xmlns:a16="http://schemas.microsoft.com/office/drawing/2014/main" val="3310245066"/>
                  </a:ext>
                </a:extLst>
              </a:tr>
              <a:tr h="392229">
                <a:tc>
                  <a:txBody>
                    <a:bodyPr/>
                    <a:lstStyle/>
                    <a:p>
                      <a:pPr lvl="0">
                        <a:buNone/>
                      </a:pPr>
                      <a:r>
                        <a:rPr lang="en-US" sz="1600" b="0">
                          <a:solidFill>
                            <a:schemeClr val="tx1"/>
                          </a:solidFill>
                        </a:rPr>
                        <a:t>HL-LHC CMS Detector Upgrade</a:t>
                      </a:r>
                    </a:p>
                  </a:txBody>
                  <a:tcPr/>
                </a:tc>
                <a:tc>
                  <a:txBody>
                    <a:bodyPr/>
                    <a:lstStyle/>
                    <a:p>
                      <a:pPr lvl="0">
                        <a:buNone/>
                      </a:pPr>
                      <a:r>
                        <a:rPr lang="en-US" sz="1600" b="0">
                          <a:solidFill>
                            <a:schemeClr val="tx1"/>
                          </a:solidFill>
                        </a:rPr>
                        <a:t>CERN</a:t>
                      </a:r>
                    </a:p>
                  </a:txBody>
                  <a:tcPr/>
                </a:tc>
                <a:tc>
                  <a:txBody>
                    <a:bodyPr/>
                    <a:lstStyle/>
                    <a:p>
                      <a:pPr lvl="0">
                        <a:buNone/>
                      </a:pPr>
                      <a:r>
                        <a:rPr lang="en-US" sz="1600" b="0">
                          <a:solidFill>
                            <a:schemeClr val="tx1"/>
                          </a:solidFill>
                        </a:rPr>
                        <a:t>CD-2/3</a:t>
                      </a:r>
                    </a:p>
                  </a:txBody>
                  <a:tcPr/>
                </a:tc>
                <a:tc>
                  <a:txBody>
                    <a:bodyPr/>
                    <a:lstStyle/>
                    <a:p>
                      <a:pPr lvl="0">
                        <a:buNone/>
                      </a:pPr>
                      <a:r>
                        <a:rPr lang="en-US" sz="1600" b="0">
                          <a:solidFill>
                            <a:schemeClr val="tx1"/>
                          </a:solidFill>
                        </a:rPr>
                        <a:t>$200M (TPC)</a:t>
                      </a:r>
                    </a:p>
                  </a:txBody>
                  <a:tcPr/>
                </a:tc>
                <a:tc>
                  <a:txBody>
                    <a:bodyPr/>
                    <a:lstStyle/>
                    <a:p>
                      <a:pPr lvl="0">
                        <a:buNone/>
                      </a:pPr>
                      <a:r>
                        <a:rPr lang="en-US" sz="1600" b="0">
                          <a:solidFill>
                            <a:schemeClr val="tx1"/>
                          </a:solidFill>
                        </a:rPr>
                        <a:t>Q1 FY31</a:t>
                      </a:r>
                    </a:p>
                  </a:txBody>
                  <a:tcPr/>
                </a:tc>
                <a:extLst>
                  <a:ext uri="{0D108BD9-81ED-4DB2-BD59-A6C34878D82A}">
                    <a16:rowId xmlns:a16="http://schemas.microsoft.com/office/drawing/2014/main" val="3533793028"/>
                  </a:ext>
                </a:extLst>
              </a:tr>
              <a:tr h="722529">
                <a:tc>
                  <a:txBody>
                    <a:bodyPr/>
                    <a:lstStyle/>
                    <a:p>
                      <a:r>
                        <a:rPr lang="en-US" sz="1600">
                          <a:solidFill>
                            <a:schemeClr val="tx1"/>
                          </a:solidFill>
                        </a:rPr>
                        <a:t>Accelerator Controls and Operations Research Network (ACORN) </a:t>
                      </a:r>
                      <a:r>
                        <a:rPr lang="en-US" sz="1600">
                          <a:solidFill>
                            <a:schemeClr val="accent6">
                              <a:lumMod val="76000"/>
                            </a:schemeClr>
                          </a:solidFill>
                        </a:rPr>
                        <a:t>[to be delegated after CD-1]</a:t>
                      </a:r>
                    </a:p>
                  </a:txBody>
                  <a:tcPr/>
                </a:tc>
                <a:tc>
                  <a:txBody>
                    <a:bodyPr/>
                    <a:lstStyle/>
                    <a:p>
                      <a:r>
                        <a:rPr lang="en-US" sz="1600">
                          <a:solidFill>
                            <a:schemeClr val="tx1"/>
                          </a:solidFill>
                        </a:rPr>
                        <a:t>FNAL</a:t>
                      </a:r>
                    </a:p>
                  </a:txBody>
                  <a:tcPr/>
                </a:tc>
                <a:tc>
                  <a:txBody>
                    <a:bodyPr/>
                    <a:lstStyle/>
                    <a:p>
                      <a:r>
                        <a:rPr lang="en-US" sz="1600" i="0">
                          <a:solidFill>
                            <a:srgbClr val="000000"/>
                          </a:solidFill>
                        </a:rPr>
                        <a:t>CD-0</a:t>
                      </a:r>
                    </a:p>
                  </a:txBody>
                  <a:tcPr/>
                </a:tc>
                <a:tc>
                  <a:txBody>
                    <a:bodyPr/>
                    <a:lstStyle/>
                    <a:p>
                      <a:r>
                        <a:rPr lang="en-US" sz="1600" i="0" dirty="0">
                          <a:solidFill>
                            <a:schemeClr val="tx1"/>
                          </a:solidFill>
                          <a:highlight>
                            <a:srgbClr val="FFFF00"/>
                          </a:highlight>
                        </a:rPr>
                        <a:t>$134-197M (Est)</a:t>
                      </a:r>
                    </a:p>
                  </a:txBody>
                  <a:tcPr/>
                </a:tc>
                <a:tc>
                  <a:txBody>
                    <a:bodyPr/>
                    <a:lstStyle/>
                    <a:p>
                      <a:r>
                        <a:rPr lang="en-US" sz="1600" i="0" dirty="0">
                          <a:solidFill>
                            <a:schemeClr val="tx1"/>
                          </a:solidFill>
                        </a:rPr>
                        <a:t>TBD</a:t>
                      </a:r>
                    </a:p>
                  </a:txBody>
                  <a:tcPr/>
                </a:tc>
                <a:extLst>
                  <a:ext uri="{0D108BD9-81ED-4DB2-BD59-A6C34878D82A}">
                    <a16:rowId xmlns:a16="http://schemas.microsoft.com/office/drawing/2014/main" val="888310365"/>
                  </a:ext>
                </a:extLst>
              </a:tr>
            </a:tbl>
          </a:graphicData>
        </a:graphic>
      </p:graphicFrame>
      <p:graphicFrame>
        <p:nvGraphicFramePr>
          <p:cNvPr id="3" name="Table 2">
            <a:extLst>
              <a:ext uri="{FF2B5EF4-FFF2-40B4-BE49-F238E27FC236}">
                <a16:creationId xmlns:a16="http://schemas.microsoft.com/office/drawing/2014/main" id="{1B516791-CFB1-2877-3919-CF96EA491880}"/>
              </a:ext>
            </a:extLst>
          </p:cNvPr>
          <p:cNvGraphicFramePr>
            <a:graphicFrameLocks noGrp="1"/>
          </p:cNvGraphicFramePr>
          <p:nvPr/>
        </p:nvGraphicFramePr>
        <p:xfrm>
          <a:off x="5094466" y="-470958"/>
          <a:ext cx="6109402" cy="391582"/>
        </p:xfrm>
        <a:graphic>
          <a:graphicData uri="http://schemas.openxmlformats.org/drawingml/2006/table">
            <a:tbl>
              <a:tblPr bandRow="1">
                <a:tableStyleId>{5C22544A-7EE6-4342-B048-85BDC9FD1C3A}</a:tableStyleId>
              </a:tblPr>
              <a:tblGrid>
                <a:gridCol w="1280370">
                  <a:extLst>
                    <a:ext uri="{9D8B030D-6E8A-4147-A177-3AD203B41FA5}">
                      <a16:colId xmlns:a16="http://schemas.microsoft.com/office/drawing/2014/main" val="259117337"/>
                    </a:ext>
                  </a:extLst>
                </a:gridCol>
                <a:gridCol w="993572">
                  <a:extLst>
                    <a:ext uri="{9D8B030D-6E8A-4147-A177-3AD203B41FA5}">
                      <a16:colId xmlns:a16="http://schemas.microsoft.com/office/drawing/2014/main" val="1676171974"/>
                    </a:ext>
                  </a:extLst>
                </a:gridCol>
                <a:gridCol w="2463860">
                  <a:extLst>
                    <a:ext uri="{9D8B030D-6E8A-4147-A177-3AD203B41FA5}">
                      <a16:colId xmlns:a16="http://schemas.microsoft.com/office/drawing/2014/main" val="260757174"/>
                    </a:ext>
                  </a:extLst>
                </a:gridCol>
                <a:gridCol w="1371600">
                  <a:extLst>
                    <a:ext uri="{9D8B030D-6E8A-4147-A177-3AD203B41FA5}">
                      <a16:colId xmlns:a16="http://schemas.microsoft.com/office/drawing/2014/main" val="590434173"/>
                    </a:ext>
                  </a:extLst>
                </a:gridCol>
              </a:tblGrid>
              <a:tr h="391582">
                <a:tc>
                  <a:txBody>
                    <a:bodyPr/>
                    <a:lstStyle/>
                    <a:p>
                      <a:pPr algn="l" rtl="0" fontAlgn="base">
                        <a:lnSpc>
                          <a:spcPts val="1725"/>
                        </a:lnSpc>
                        <a:buNone/>
                      </a:pPr>
                      <a:endParaRPr lang="en-US" b="0" i="0">
                        <a:solidFill>
                          <a:srgbClr val="548235"/>
                        </a:solidFill>
                        <a:effectLst/>
                        <a:latin typeface="AvenirNext LT Pro Regular"/>
                      </a:endParaRPr>
                    </a:p>
                  </a:txBody>
                  <a:tcPr marL="82296" marR="82296" marT="41148" marB="41148">
                    <a:lnL w="9525" cap="flat" cmpd="sng" algn="ctr">
                      <a:solidFill>
                        <a:srgbClr val="F4F7FC"/>
                      </a:solidFill>
                      <a:prstDash val="solid"/>
                      <a:round/>
                      <a:headEnd type="none" w="med" len="med"/>
                      <a:tailEnd type="none" w="med" len="med"/>
                    </a:lnL>
                    <a:lnR w="9525" cap="flat" cmpd="sng" algn="ctr">
                      <a:solidFill>
                        <a:srgbClr val="F4F7FC"/>
                      </a:solidFill>
                      <a:prstDash val="solid"/>
                      <a:round/>
                      <a:headEnd type="none" w="med" len="med"/>
                      <a:tailEnd type="none" w="med" len="med"/>
                    </a:lnR>
                    <a:lnT w="11430" cap="flat" cmpd="sng" algn="ctr">
                      <a:solidFill>
                        <a:srgbClr val="10436A"/>
                      </a:solidFill>
                      <a:prstDash val="solid"/>
                      <a:round/>
                      <a:headEnd type="none" w="med" len="med"/>
                      <a:tailEnd type="none" w="med" len="med"/>
                    </a:lnT>
                    <a:lnB w="11430" cap="flat" cmpd="sng" algn="ctr">
                      <a:solidFill>
                        <a:srgbClr val="10436A"/>
                      </a:solidFill>
                      <a:prstDash val="solid"/>
                      <a:round/>
                      <a:headEnd type="none" w="med" len="med"/>
                      <a:tailEnd type="none" w="med" len="med"/>
                    </a:lnB>
                    <a:noFill/>
                  </a:tcPr>
                </a:tc>
                <a:tc>
                  <a:txBody>
                    <a:bodyPr/>
                    <a:lstStyle/>
                    <a:p>
                      <a:pPr algn="l" rtl="0" fontAlgn="base">
                        <a:lnSpc>
                          <a:spcPts val="1725"/>
                        </a:lnSpc>
                        <a:buNone/>
                      </a:pPr>
                      <a:endParaRPr lang="en-US" b="0" i="0">
                        <a:solidFill>
                          <a:srgbClr val="548235"/>
                        </a:solidFill>
                        <a:effectLst/>
                        <a:latin typeface="AvenirNext LT Pro Regular"/>
                      </a:endParaRPr>
                    </a:p>
                  </a:txBody>
                  <a:tcPr marL="82296" marR="82296" marT="41148" marB="41148">
                    <a:lnL w="9525" cap="flat" cmpd="sng" algn="ctr">
                      <a:solidFill>
                        <a:srgbClr val="F4F7FC"/>
                      </a:solidFill>
                      <a:prstDash val="solid"/>
                      <a:round/>
                      <a:headEnd type="none" w="med" len="med"/>
                      <a:tailEnd type="none" w="med" len="med"/>
                    </a:lnL>
                    <a:lnR w="9525" cap="flat" cmpd="sng" algn="ctr">
                      <a:solidFill>
                        <a:srgbClr val="F4F7FC"/>
                      </a:solidFill>
                      <a:prstDash val="solid"/>
                      <a:round/>
                      <a:headEnd type="none" w="med" len="med"/>
                      <a:tailEnd type="none" w="med" len="med"/>
                    </a:lnR>
                    <a:lnT w="11430" cap="flat" cmpd="sng" algn="ctr">
                      <a:solidFill>
                        <a:srgbClr val="10436A"/>
                      </a:solidFill>
                      <a:prstDash val="solid"/>
                      <a:round/>
                      <a:headEnd type="none" w="med" len="med"/>
                      <a:tailEnd type="none" w="med" len="med"/>
                    </a:lnT>
                    <a:lnB w="11430" cap="flat" cmpd="sng" algn="ctr">
                      <a:solidFill>
                        <a:srgbClr val="10436A"/>
                      </a:solidFill>
                      <a:prstDash val="solid"/>
                      <a:round/>
                      <a:headEnd type="none" w="med" len="med"/>
                      <a:tailEnd type="none" w="med" len="med"/>
                    </a:lnB>
                    <a:noFill/>
                  </a:tcPr>
                </a:tc>
                <a:tc>
                  <a:txBody>
                    <a:bodyPr/>
                    <a:lstStyle/>
                    <a:p>
                      <a:pPr algn="l" rtl="0" fontAlgn="base">
                        <a:lnSpc>
                          <a:spcPts val="1725"/>
                        </a:lnSpc>
                        <a:buNone/>
                      </a:pPr>
                      <a:endParaRPr lang="en-US" b="0" i="0">
                        <a:solidFill>
                          <a:srgbClr val="548235"/>
                        </a:solidFill>
                        <a:effectLst/>
                        <a:latin typeface="AvenirNext LT Pro Regular"/>
                      </a:endParaRPr>
                    </a:p>
                  </a:txBody>
                  <a:tcPr marL="82296" marR="82296" marT="41148" marB="41148">
                    <a:lnL w="9525" cap="flat" cmpd="sng" algn="ctr">
                      <a:solidFill>
                        <a:srgbClr val="F4F7FC"/>
                      </a:solidFill>
                      <a:prstDash val="solid"/>
                      <a:round/>
                      <a:headEnd type="none" w="med" len="med"/>
                      <a:tailEnd type="none" w="med" len="med"/>
                    </a:lnL>
                    <a:lnR w="9525" cap="flat" cmpd="sng" algn="ctr">
                      <a:solidFill>
                        <a:srgbClr val="F4F7FC"/>
                      </a:solidFill>
                      <a:prstDash val="solid"/>
                      <a:round/>
                      <a:headEnd type="none" w="med" len="med"/>
                      <a:tailEnd type="none" w="med" len="med"/>
                    </a:lnR>
                    <a:lnT w="11430" cap="flat" cmpd="sng" algn="ctr">
                      <a:solidFill>
                        <a:srgbClr val="10436A"/>
                      </a:solidFill>
                      <a:prstDash val="solid"/>
                      <a:round/>
                      <a:headEnd type="none" w="med" len="med"/>
                      <a:tailEnd type="none" w="med" len="med"/>
                    </a:lnT>
                    <a:lnB w="11430" cap="flat" cmpd="sng" algn="ctr">
                      <a:solidFill>
                        <a:srgbClr val="10436A"/>
                      </a:solidFill>
                      <a:prstDash val="solid"/>
                      <a:round/>
                      <a:headEnd type="none" w="med" len="med"/>
                      <a:tailEnd type="none" w="med" len="med"/>
                    </a:lnB>
                    <a:noFill/>
                  </a:tcPr>
                </a:tc>
                <a:tc>
                  <a:txBody>
                    <a:bodyPr/>
                    <a:lstStyle/>
                    <a:p>
                      <a:pPr algn="l" rtl="0" fontAlgn="base">
                        <a:lnSpc>
                          <a:spcPts val="1725"/>
                        </a:lnSpc>
                        <a:buNone/>
                      </a:pPr>
                      <a:endParaRPr lang="en-US" b="0" i="0">
                        <a:solidFill>
                          <a:srgbClr val="548235"/>
                        </a:solidFill>
                        <a:effectLst/>
                        <a:latin typeface="AvenirNext LT Pro Regular"/>
                      </a:endParaRPr>
                    </a:p>
                  </a:txBody>
                  <a:tcPr marL="82296" marR="82296" marT="41148" marB="41148">
                    <a:lnL w="9525" cap="flat" cmpd="sng" algn="ctr">
                      <a:solidFill>
                        <a:srgbClr val="F4F7FC"/>
                      </a:solidFill>
                      <a:prstDash val="solid"/>
                      <a:round/>
                      <a:headEnd type="none" w="med" len="med"/>
                      <a:tailEnd type="none" w="med" len="med"/>
                    </a:lnL>
                    <a:lnR w="11430" cap="flat" cmpd="sng" algn="ctr">
                      <a:solidFill>
                        <a:srgbClr val="10436A"/>
                      </a:solidFill>
                      <a:prstDash val="solid"/>
                      <a:round/>
                      <a:headEnd type="none" w="med" len="med"/>
                      <a:tailEnd type="none" w="med" len="med"/>
                    </a:lnR>
                    <a:lnT w="11430" cap="flat" cmpd="sng" algn="ctr">
                      <a:solidFill>
                        <a:srgbClr val="10436A"/>
                      </a:solidFill>
                      <a:prstDash val="solid"/>
                      <a:round/>
                      <a:headEnd type="none" w="med" len="med"/>
                      <a:tailEnd type="none" w="med" len="med"/>
                    </a:lnT>
                    <a:lnB w="11430" cap="flat" cmpd="sng" algn="ctr">
                      <a:solidFill>
                        <a:srgbClr val="10436A"/>
                      </a:solidFill>
                      <a:prstDash val="solid"/>
                      <a:round/>
                      <a:headEnd type="none" w="med" len="med"/>
                      <a:tailEnd type="none" w="med" len="med"/>
                    </a:lnB>
                    <a:noFill/>
                  </a:tcPr>
                </a:tc>
                <a:extLst>
                  <a:ext uri="{0D108BD9-81ED-4DB2-BD59-A6C34878D82A}">
                    <a16:rowId xmlns:a16="http://schemas.microsoft.com/office/drawing/2014/main" val="2168753264"/>
                  </a:ext>
                </a:extLst>
              </a:tr>
            </a:tbl>
          </a:graphicData>
        </a:graphic>
      </p:graphicFrame>
      <p:sp>
        <p:nvSpPr>
          <p:cNvPr id="5" name="TextBox 4">
            <a:extLst>
              <a:ext uri="{FF2B5EF4-FFF2-40B4-BE49-F238E27FC236}">
                <a16:creationId xmlns:a16="http://schemas.microsoft.com/office/drawing/2014/main" id="{B96FF11E-2EBE-26CA-6A5D-CA3E9590615C}"/>
              </a:ext>
            </a:extLst>
          </p:cNvPr>
          <p:cNvSpPr txBox="1"/>
          <p:nvPr/>
        </p:nvSpPr>
        <p:spPr>
          <a:xfrm>
            <a:off x="455083" y="5408083"/>
            <a:ext cx="1137708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*LBNF/DUNE is composed of 5 subprojects, each with different costs and schedules. Far Site work is well advanced with excavation nearly complete (CD-4) and infrastructure outfitting proceeding; Far Site Detectors and Cryogenics are expected to be baselined in Summer 2026. Near Site conventional facilities and Beamline are at CD-2/3 and the Near Detectors are not yet baselined.  </a:t>
            </a:r>
          </a:p>
        </p:txBody>
      </p:sp>
    </p:spTree>
    <p:extLst>
      <p:ext uri="{BB962C8B-B14F-4D97-AF65-F5344CB8AC3E}">
        <p14:creationId xmlns:p14="http://schemas.microsoft.com/office/powerpoint/2010/main" val="41294859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99A8849-FAB7-C528-AFAB-A5A21B0C25A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E4C86623-63C8-E49F-9A9E-179D9C9E5D64}"/>
              </a:ext>
            </a:extLst>
          </p:cNvPr>
          <p:cNvSpPr>
            <a:spLocks noGrp="1"/>
          </p:cNvSpPr>
          <p:nvPr>
            <p:ph type="title"/>
          </p:nvPr>
        </p:nvSpPr>
        <p:spPr/>
        <p:txBody>
          <a:bodyPr>
            <a:normAutofit/>
          </a:bodyPr>
          <a:lstStyle/>
          <a:p>
            <a:r>
              <a:rPr lang="en-US" sz="3600"/>
              <a:t>NP Projects Status</a:t>
            </a:r>
          </a:p>
        </p:txBody>
      </p:sp>
      <p:sp>
        <p:nvSpPr>
          <p:cNvPr id="7" name="Slide Number Placeholder 6">
            <a:extLst>
              <a:ext uri="{FF2B5EF4-FFF2-40B4-BE49-F238E27FC236}">
                <a16:creationId xmlns:a16="http://schemas.microsoft.com/office/drawing/2014/main" id="{6758571A-600B-D3A3-5A49-9EFA243180F2}"/>
              </a:ext>
            </a:extLst>
          </p:cNvPr>
          <p:cNvSpPr>
            <a:spLocks noGrp="1"/>
          </p:cNvSpPr>
          <p:nvPr>
            <p:ph type="sldNum" sz="quarter" idx="4"/>
          </p:nvPr>
        </p:nvSpPr>
        <p:spPr/>
        <p:txBody>
          <a:bodyPr/>
          <a:lstStyle/>
          <a:p>
            <a:pPr lvl="0"/>
            <a:fld id="{835B6AD7-18B8-4C9C-AA70-ABD830A869AC}" type="slidenum">
              <a:rPr lang="en-US" noProof="0" smtClean="0"/>
              <a:pPr lvl="0"/>
              <a:t>19</a:t>
            </a:fld>
            <a:endParaRPr lang="en-US" noProof="0"/>
          </a:p>
        </p:txBody>
      </p:sp>
      <p:graphicFrame>
        <p:nvGraphicFramePr>
          <p:cNvPr id="4" name="Table 4">
            <a:extLst>
              <a:ext uri="{FF2B5EF4-FFF2-40B4-BE49-F238E27FC236}">
                <a16:creationId xmlns:a16="http://schemas.microsoft.com/office/drawing/2014/main" id="{62848E9C-41D4-8BAB-65FC-0E44A559AB97}"/>
              </a:ext>
            </a:extLst>
          </p:cNvPr>
          <p:cNvGraphicFramePr>
            <a:graphicFrameLocks noGrp="1"/>
          </p:cNvGraphicFramePr>
          <p:nvPr>
            <p:extLst>
              <p:ext uri="{D42A27DB-BD31-4B8C-83A1-F6EECF244321}">
                <p14:modId xmlns:p14="http://schemas.microsoft.com/office/powerpoint/2010/main" val="1508082489"/>
              </p:ext>
            </p:extLst>
          </p:nvPr>
        </p:nvGraphicFramePr>
        <p:xfrm>
          <a:off x="404129" y="1163575"/>
          <a:ext cx="11376391" cy="3879700"/>
        </p:xfrm>
        <a:graphic>
          <a:graphicData uri="http://schemas.openxmlformats.org/drawingml/2006/table">
            <a:tbl>
              <a:tblPr firstRow="1">
                <a:tableStyleId>{B301B821-A1FF-4177-AEE7-76D212191A09}</a:tableStyleId>
              </a:tblPr>
              <a:tblGrid>
                <a:gridCol w="5266982">
                  <a:extLst>
                    <a:ext uri="{9D8B030D-6E8A-4147-A177-3AD203B41FA5}">
                      <a16:colId xmlns:a16="http://schemas.microsoft.com/office/drawing/2014/main" val="2905741260"/>
                    </a:ext>
                  </a:extLst>
                </a:gridCol>
                <a:gridCol w="1280374">
                  <a:extLst>
                    <a:ext uri="{9D8B030D-6E8A-4147-A177-3AD203B41FA5}">
                      <a16:colId xmlns:a16="http://schemas.microsoft.com/office/drawing/2014/main" val="2707680143"/>
                    </a:ext>
                  </a:extLst>
                </a:gridCol>
                <a:gridCol w="993576">
                  <a:extLst>
                    <a:ext uri="{9D8B030D-6E8A-4147-A177-3AD203B41FA5}">
                      <a16:colId xmlns:a16="http://schemas.microsoft.com/office/drawing/2014/main" val="3062889029"/>
                    </a:ext>
                  </a:extLst>
                </a:gridCol>
                <a:gridCol w="2463859">
                  <a:extLst>
                    <a:ext uri="{9D8B030D-6E8A-4147-A177-3AD203B41FA5}">
                      <a16:colId xmlns:a16="http://schemas.microsoft.com/office/drawing/2014/main" val="1625017728"/>
                    </a:ext>
                  </a:extLst>
                </a:gridCol>
                <a:gridCol w="1371600">
                  <a:extLst>
                    <a:ext uri="{9D8B030D-6E8A-4147-A177-3AD203B41FA5}">
                      <a16:colId xmlns:a16="http://schemas.microsoft.com/office/drawing/2014/main" val="3186795947"/>
                    </a:ext>
                  </a:extLst>
                </a:gridCol>
              </a:tblGrid>
              <a:tr h="227081">
                <a:tc>
                  <a:txBody>
                    <a:bodyPr/>
                    <a:lstStyle/>
                    <a:p>
                      <a:r>
                        <a:rPr lang="en-US" sz="1600"/>
                        <a:t>Project</a:t>
                      </a:r>
                    </a:p>
                  </a:txBody>
                  <a:tcPr>
                    <a:solidFill>
                      <a:srgbClr val="151B3F"/>
                    </a:solidFill>
                  </a:tcPr>
                </a:tc>
                <a:tc>
                  <a:txBody>
                    <a:bodyPr/>
                    <a:lstStyle/>
                    <a:p>
                      <a:r>
                        <a:rPr lang="en-US" sz="1600"/>
                        <a:t>Location</a:t>
                      </a:r>
                    </a:p>
                  </a:txBody>
                  <a:tcPr>
                    <a:solidFill>
                      <a:srgbClr val="151B3F"/>
                    </a:solidFill>
                  </a:tcPr>
                </a:tc>
                <a:tc>
                  <a:txBody>
                    <a:bodyPr/>
                    <a:lstStyle/>
                    <a:p>
                      <a:r>
                        <a:rPr lang="en-US" sz="1600"/>
                        <a:t>Status</a:t>
                      </a:r>
                    </a:p>
                  </a:txBody>
                  <a:tcPr>
                    <a:solidFill>
                      <a:srgbClr val="151B3F"/>
                    </a:solidFill>
                  </a:tcPr>
                </a:tc>
                <a:tc>
                  <a:txBody>
                    <a:bodyPr/>
                    <a:lstStyle/>
                    <a:p>
                      <a:r>
                        <a:rPr lang="en-US" sz="1600"/>
                        <a:t>Cost</a:t>
                      </a:r>
                    </a:p>
                  </a:txBody>
                  <a:tcPr>
                    <a:solidFill>
                      <a:srgbClr val="151B3F"/>
                    </a:solidFill>
                  </a:tcPr>
                </a:tc>
                <a:tc>
                  <a:txBody>
                    <a:bodyPr/>
                    <a:lstStyle/>
                    <a:p>
                      <a:r>
                        <a:rPr lang="en-US" sz="1600"/>
                        <a:t>CD-4</a:t>
                      </a:r>
                    </a:p>
                  </a:txBody>
                  <a:tcPr>
                    <a:solidFill>
                      <a:srgbClr val="151B3F"/>
                    </a:solidFill>
                  </a:tcPr>
                </a:tc>
                <a:extLst>
                  <a:ext uri="{0D108BD9-81ED-4DB2-BD59-A6C34878D82A}">
                    <a16:rowId xmlns:a16="http://schemas.microsoft.com/office/drawing/2014/main" val="328565196"/>
                  </a:ext>
                </a:extLst>
              </a:tr>
              <a:tr h="227081">
                <a:tc gridSpan="5">
                  <a:txBody>
                    <a:bodyPr/>
                    <a:lstStyle/>
                    <a:p>
                      <a:r>
                        <a:rPr lang="en-US" sz="1600" b="1" dirty="0"/>
                        <a:t>Major Items of Equipment</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829091"/>
                  </a:ext>
                </a:extLst>
              </a:tr>
              <a:tr h="241372">
                <a:tc>
                  <a:txBody>
                    <a:bodyPr/>
                    <a:lstStyle/>
                    <a:p>
                      <a:r>
                        <a:rPr lang="en-US" sz="1600" b="0" dirty="0">
                          <a:solidFill>
                            <a:schemeClr val="accent6">
                              <a:lumMod val="75000"/>
                            </a:schemeClr>
                          </a:solidFill>
                        </a:rPr>
                        <a:t>Gamma Ray Energy Tracking Array (GRETA) </a:t>
                      </a:r>
                      <a:r>
                        <a:rPr lang="en-US" sz="1600" b="0" baseline="30000" dirty="0">
                          <a:solidFill>
                            <a:schemeClr val="accent6">
                              <a:lumMod val="75000"/>
                            </a:schemeClr>
                          </a:solidFill>
                        </a:rPr>
                        <a:t>Fully Funded, Delegated</a:t>
                      </a:r>
                    </a:p>
                  </a:txBody>
                  <a:tcPr/>
                </a:tc>
                <a:tc>
                  <a:txBody>
                    <a:bodyPr/>
                    <a:lstStyle/>
                    <a:p>
                      <a:r>
                        <a:rPr lang="en-US" sz="1600" b="0">
                          <a:solidFill>
                            <a:schemeClr val="accent6">
                              <a:lumMod val="75000"/>
                            </a:schemeClr>
                          </a:solidFill>
                        </a:rPr>
                        <a:t>LBNL</a:t>
                      </a:r>
                    </a:p>
                  </a:txBody>
                  <a:tcPr/>
                </a:tc>
                <a:tc>
                  <a:txBody>
                    <a:bodyPr/>
                    <a:lstStyle/>
                    <a:p>
                      <a:r>
                        <a:rPr lang="en-US" sz="1600" b="0">
                          <a:solidFill>
                            <a:schemeClr val="accent6">
                              <a:lumMod val="75000"/>
                            </a:schemeClr>
                          </a:solidFill>
                        </a:rPr>
                        <a:t>CD-4A</a:t>
                      </a:r>
                    </a:p>
                  </a:txBody>
                  <a:tcPr/>
                </a:tc>
                <a:tc>
                  <a:txBody>
                    <a:bodyPr/>
                    <a:lstStyle/>
                    <a:p>
                      <a:r>
                        <a:rPr lang="en-US" sz="1600" b="0">
                          <a:solidFill>
                            <a:schemeClr val="accent6">
                              <a:lumMod val="75000"/>
                            </a:schemeClr>
                          </a:solidFill>
                        </a:rPr>
                        <a:t>$58.3M (TPC)</a:t>
                      </a:r>
                    </a:p>
                  </a:txBody>
                  <a:tcPr/>
                </a:tc>
                <a:tc>
                  <a:txBody>
                    <a:bodyPr/>
                    <a:lstStyle/>
                    <a:p>
                      <a:r>
                        <a:rPr lang="en-US" sz="1600" b="0" dirty="0">
                          <a:solidFill>
                            <a:schemeClr val="accent6">
                              <a:lumMod val="75000"/>
                            </a:schemeClr>
                          </a:solidFill>
                        </a:rPr>
                        <a:t>Q2 FY28 </a:t>
                      </a:r>
                    </a:p>
                  </a:txBody>
                  <a:tcPr/>
                </a:tc>
                <a:extLst>
                  <a:ext uri="{0D108BD9-81ED-4DB2-BD59-A6C34878D82A}">
                    <a16:rowId xmlns:a16="http://schemas.microsoft.com/office/drawing/2014/main" val="394663028"/>
                  </a:ext>
                </a:extLst>
              </a:tr>
              <a:tr h="392230">
                <a:tc>
                  <a:txBody>
                    <a:bodyPr/>
                    <a:lstStyle/>
                    <a:p>
                      <a:r>
                        <a:rPr lang="en-US" sz="1600" b="0">
                          <a:solidFill>
                            <a:schemeClr val="accent6">
                              <a:lumMod val="75000"/>
                            </a:schemeClr>
                          </a:solidFill>
                        </a:rPr>
                        <a:t>Measurement of a Lepton-Lepton Electroweak Reaction (MOLLER) </a:t>
                      </a:r>
                      <a:r>
                        <a:rPr lang="en-US" sz="1600" b="0" baseline="30000">
                          <a:solidFill>
                            <a:schemeClr val="accent6">
                              <a:lumMod val="75000"/>
                            </a:schemeClr>
                          </a:solidFill>
                        </a:rPr>
                        <a:t>Fully Funded</a:t>
                      </a:r>
                      <a:endParaRPr lang="en-US" sz="1600" b="0">
                        <a:solidFill>
                          <a:schemeClr val="accent6">
                            <a:lumMod val="75000"/>
                          </a:schemeClr>
                        </a:solidFill>
                      </a:endParaRPr>
                    </a:p>
                  </a:txBody>
                  <a:tcPr/>
                </a:tc>
                <a:tc>
                  <a:txBody>
                    <a:bodyPr/>
                    <a:lstStyle/>
                    <a:p>
                      <a:r>
                        <a:rPr lang="en-US" sz="1600" b="0">
                          <a:solidFill>
                            <a:schemeClr val="accent6">
                              <a:lumMod val="75000"/>
                            </a:schemeClr>
                          </a:solidFill>
                        </a:rPr>
                        <a:t>TJNAF</a:t>
                      </a:r>
                    </a:p>
                  </a:txBody>
                  <a:tcPr/>
                </a:tc>
                <a:tc>
                  <a:txBody>
                    <a:bodyPr/>
                    <a:lstStyle/>
                    <a:p>
                      <a:r>
                        <a:rPr lang="en-US" sz="1600" b="0">
                          <a:solidFill>
                            <a:schemeClr val="accent6">
                              <a:lumMod val="75000"/>
                            </a:schemeClr>
                          </a:solidFill>
                        </a:rPr>
                        <a:t>CD-2/3</a:t>
                      </a:r>
                    </a:p>
                  </a:txBody>
                  <a:tcPr/>
                </a:tc>
                <a:tc>
                  <a:txBody>
                    <a:bodyPr/>
                    <a:lstStyle/>
                    <a:p>
                      <a:r>
                        <a:rPr lang="en-US" sz="1600" b="0">
                          <a:solidFill>
                            <a:schemeClr val="accent6">
                              <a:lumMod val="75000"/>
                            </a:schemeClr>
                          </a:solidFill>
                        </a:rPr>
                        <a:t>$48.66M (TPC)</a:t>
                      </a:r>
                    </a:p>
                  </a:txBody>
                  <a:tcPr/>
                </a:tc>
                <a:tc>
                  <a:txBody>
                    <a:bodyPr/>
                    <a:lstStyle/>
                    <a:p>
                      <a:r>
                        <a:rPr lang="en-US" sz="1600" b="0">
                          <a:solidFill>
                            <a:schemeClr val="accent6">
                              <a:lumMod val="75000"/>
                            </a:schemeClr>
                          </a:solidFill>
                        </a:rPr>
                        <a:t>Q4 FY28 </a:t>
                      </a:r>
                    </a:p>
                  </a:txBody>
                  <a:tcPr/>
                </a:tc>
                <a:extLst>
                  <a:ext uri="{0D108BD9-81ED-4DB2-BD59-A6C34878D82A}">
                    <a16:rowId xmlns:a16="http://schemas.microsoft.com/office/drawing/2014/main" val="3310245066"/>
                  </a:ext>
                </a:extLst>
              </a:tr>
              <a:tr h="722529">
                <a:tc>
                  <a:txBody>
                    <a:bodyPr/>
                    <a:lstStyle/>
                    <a:p>
                      <a:r>
                        <a:rPr lang="en-US" sz="1600">
                          <a:solidFill>
                            <a:schemeClr val="tx1"/>
                          </a:solidFill>
                        </a:rPr>
                        <a:t>High Rigidity Spectrometer (HRS)</a:t>
                      </a:r>
                    </a:p>
                    <a:p>
                      <a:r>
                        <a:rPr lang="en-US" sz="1600" i="0">
                          <a:solidFill>
                            <a:schemeClr val="tx1"/>
                          </a:solidFill>
                        </a:rPr>
                        <a:t>     High Transmission Beam Line (HTBL)</a:t>
                      </a:r>
                    </a:p>
                    <a:p>
                      <a:r>
                        <a:rPr lang="en-US" sz="1600" i="0">
                          <a:solidFill>
                            <a:schemeClr val="tx1"/>
                          </a:solidFill>
                        </a:rPr>
                        <a:t>     SPectrometer Section (SPS)</a:t>
                      </a:r>
                    </a:p>
                  </a:txBody>
                  <a:tcPr/>
                </a:tc>
                <a:tc>
                  <a:txBody>
                    <a:bodyPr/>
                    <a:lstStyle/>
                    <a:p>
                      <a:r>
                        <a:rPr lang="en-US" sz="1600">
                          <a:solidFill>
                            <a:schemeClr val="tx1"/>
                          </a:solidFill>
                        </a:rPr>
                        <a:t>MSU</a:t>
                      </a:r>
                      <a:endParaRPr lang="en-US" sz="1600" i="0">
                        <a:solidFill>
                          <a:schemeClr val="tx1"/>
                        </a:solidFill>
                      </a:endParaRPr>
                    </a:p>
                  </a:txBody>
                  <a:tcPr/>
                </a:tc>
                <a:tc>
                  <a:txBody>
                    <a:bodyPr/>
                    <a:lstStyle/>
                    <a:p>
                      <a:br>
                        <a:rPr lang="en-US" sz="1600" i="0">
                          <a:solidFill>
                            <a:schemeClr val="tx1"/>
                          </a:solidFill>
                        </a:rPr>
                      </a:br>
                      <a:r>
                        <a:rPr lang="en-US" sz="1600" i="0">
                          <a:solidFill>
                            <a:schemeClr val="tx1"/>
                          </a:solidFill>
                        </a:rPr>
                        <a:t>CD-2/3</a:t>
                      </a:r>
                    </a:p>
                    <a:p>
                      <a:r>
                        <a:rPr lang="en-US" sz="1600" i="0">
                          <a:solidFill>
                            <a:schemeClr val="tx1"/>
                          </a:solidFill>
                        </a:rPr>
                        <a:t>CD-1</a:t>
                      </a:r>
                    </a:p>
                  </a:txBody>
                  <a:tcPr/>
                </a:tc>
                <a:tc>
                  <a:txBody>
                    <a:bodyPr/>
                    <a:lstStyle/>
                    <a:p>
                      <a:endParaRPr lang="en-US" sz="1600" i="0">
                        <a:solidFill>
                          <a:schemeClr val="tx1"/>
                        </a:solidFill>
                      </a:endParaRPr>
                    </a:p>
                    <a:p>
                      <a:r>
                        <a:rPr lang="en-US" sz="1600" i="0">
                          <a:solidFill>
                            <a:schemeClr val="tx1"/>
                          </a:solidFill>
                        </a:rPr>
                        <a:t>$49.7M (TPC)</a:t>
                      </a:r>
                    </a:p>
                    <a:p>
                      <a:r>
                        <a:rPr lang="en-US" sz="1600" i="0">
                          <a:solidFill>
                            <a:schemeClr val="tx1"/>
                          </a:solidFill>
                        </a:rPr>
                        <a:t>$65.5M - $87.3M (Est)</a:t>
                      </a:r>
                    </a:p>
                  </a:txBody>
                  <a:tcPr/>
                </a:tc>
                <a:tc>
                  <a:txBody>
                    <a:bodyPr/>
                    <a:lstStyle/>
                    <a:p>
                      <a:endParaRPr lang="en-US" sz="1600" i="0">
                        <a:solidFill>
                          <a:schemeClr val="tx1"/>
                        </a:solidFill>
                      </a:endParaRPr>
                    </a:p>
                    <a:p>
                      <a:r>
                        <a:rPr lang="en-US" sz="1600" i="0">
                          <a:solidFill>
                            <a:schemeClr val="tx1"/>
                          </a:solidFill>
                        </a:rPr>
                        <a:t>Q3 FY30</a:t>
                      </a:r>
                    </a:p>
                    <a:p>
                      <a:r>
                        <a:rPr lang="en-US" sz="1600" i="0">
                          <a:solidFill>
                            <a:schemeClr val="tx1"/>
                          </a:solidFill>
                        </a:rPr>
                        <a:t>Q2 FY32 (Est)</a:t>
                      </a:r>
                    </a:p>
                  </a:txBody>
                  <a:tcPr/>
                </a:tc>
                <a:extLst>
                  <a:ext uri="{0D108BD9-81ED-4DB2-BD59-A6C34878D82A}">
                    <a16:rowId xmlns:a16="http://schemas.microsoft.com/office/drawing/2014/main" val="888310365"/>
                  </a:ext>
                </a:extLst>
              </a:tr>
              <a:tr h="557380">
                <a:tc>
                  <a:txBody>
                    <a:bodyPr/>
                    <a:lstStyle/>
                    <a:p>
                      <a:r>
                        <a:rPr lang="en-US" sz="1600" dirty="0"/>
                        <a:t>Ton Scale </a:t>
                      </a:r>
                      <a:r>
                        <a:rPr lang="en-US" sz="1600" dirty="0" err="1"/>
                        <a:t>Neutrinoless</a:t>
                      </a:r>
                      <a:r>
                        <a:rPr lang="en-US" sz="1600" dirty="0"/>
                        <a:t> Double Beta Decay (TS-NLDBD) </a:t>
                      </a:r>
                      <a:br>
                        <a:rPr lang="en-US" sz="1600" dirty="0"/>
                      </a:br>
                      <a:r>
                        <a:rPr lang="en-US" sz="1600" dirty="0"/>
                        <a:t>     Near-term LEGEND-1000 </a:t>
                      </a:r>
                    </a:p>
                  </a:txBody>
                  <a:tcPr/>
                </a:tc>
                <a:tc>
                  <a:txBody>
                    <a:bodyPr/>
                    <a:lstStyle/>
                    <a:p>
                      <a:endParaRPr lang="en-US" sz="1600"/>
                    </a:p>
                    <a:p>
                      <a:r>
                        <a:rPr lang="en-US" sz="1600"/>
                        <a:t>ORNL</a:t>
                      </a:r>
                    </a:p>
                  </a:txBody>
                  <a:tcPr/>
                </a:tc>
                <a:tc>
                  <a:txBody>
                    <a:bodyPr/>
                    <a:lstStyle/>
                    <a:p>
                      <a:endParaRPr lang="en-US" sz="1600"/>
                    </a:p>
                    <a:p>
                      <a:r>
                        <a:rPr lang="en-US" sz="1600"/>
                        <a:t>CD-0</a:t>
                      </a:r>
                    </a:p>
                  </a:txBody>
                  <a:tcPr/>
                </a:tc>
                <a:tc>
                  <a:txBody>
                    <a:bodyPr/>
                    <a:lstStyle/>
                    <a:p>
                      <a:endParaRPr lang="en-US" sz="1600" dirty="0"/>
                    </a:p>
                    <a:p>
                      <a:r>
                        <a:rPr lang="en-US" sz="1600" dirty="0">
                          <a:highlight>
                            <a:srgbClr val="FFFF00"/>
                          </a:highlight>
                        </a:rPr>
                        <a:t>$409M to $665M (Est)</a:t>
                      </a:r>
                    </a:p>
                  </a:txBody>
                  <a:tcPr/>
                </a:tc>
                <a:tc>
                  <a:txBody>
                    <a:bodyPr/>
                    <a:lstStyle/>
                    <a:p>
                      <a:endParaRPr lang="en-US" sz="1600" dirty="0"/>
                    </a:p>
                    <a:p>
                      <a:r>
                        <a:rPr lang="en-US" sz="1600" dirty="0"/>
                        <a:t>Q4 FY43 (Est)</a:t>
                      </a:r>
                    </a:p>
                  </a:txBody>
                  <a:tcPr/>
                </a:tc>
                <a:extLst>
                  <a:ext uri="{0D108BD9-81ED-4DB2-BD59-A6C34878D82A}">
                    <a16:rowId xmlns:a16="http://schemas.microsoft.com/office/drawing/2014/main" val="3546665172"/>
                  </a:ext>
                </a:extLst>
              </a:tr>
              <a:tr h="326135">
                <a:tc gridSpan="5">
                  <a:txBody>
                    <a:bodyPr/>
                    <a:lstStyle/>
                    <a:p>
                      <a:r>
                        <a:rPr lang="en-US" sz="1600" b="1" dirty="0"/>
                        <a:t>Construction Projects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4968112"/>
                  </a:ext>
                </a:extLst>
              </a:tr>
              <a:tr h="557380">
                <a:tc>
                  <a:txBody>
                    <a:bodyPr/>
                    <a:lstStyle/>
                    <a:p>
                      <a:r>
                        <a:rPr lang="en-US" sz="1600"/>
                        <a:t>Electron-Ion Collider (EIC)</a:t>
                      </a:r>
                    </a:p>
                  </a:txBody>
                  <a:tcPr/>
                </a:tc>
                <a:tc>
                  <a:txBody>
                    <a:bodyPr/>
                    <a:lstStyle/>
                    <a:p>
                      <a:r>
                        <a:rPr lang="en-US" sz="1600"/>
                        <a:t>BNL</a:t>
                      </a:r>
                    </a:p>
                  </a:txBody>
                  <a:tcPr/>
                </a:tc>
                <a:tc>
                  <a:txBody>
                    <a:bodyPr/>
                    <a:lstStyle/>
                    <a:p>
                      <a:r>
                        <a:rPr lang="en-US" sz="1600"/>
                        <a:t>CD-3B</a:t>
                      </a:r>
                    </a:p>
                  </a:txBody>
                  <a:tcPr/>
                </a:tc>
                <a:tc>
                  <a:txBody>
                    <a:bodyPr/>
                    <a:lstStyle/>
                    <a:p>
                      <a:r>
                        <a:rPr lang="en-US" altLang="en-US" sz="1600" strike="sngStrike" kern="0" dirty="0"/>
                        <a:t>$1.7B  to $2.8B (Est) </a:t>
                      </a:r>
                      <a:endParaRPr lang="en-US" sz="1600" strike="sngStrike" dirty="0"/>
                    </a:p>
                  </a:txBody>
                  <a:tcPr/>
                </a:tc>
                <a:tc>
                  <a:txBody>
                    <a:bodyPr/>
                    <a:lstStyle/>
                    <a:p>
                      <a:r>
                        <a:rPr lang="en-US" sz="1600" dirty="0"/>
                        <a:t>Q1 FY36 (Est)</a:t>
                      </a:r>
                    </a:p>
                  </a:txBody>
                  <a:tcPr/>
                </a:tc>
                <a:extLst>
                  <a:ext uri="{0D108BD9-81ED-4DB2-BD59-A6C34878D82A}">
                    <a16:rowId xmlns:a16="http://schemas.microsoft.com/office/drawing/2014/main" val="2228266896"/>
                  </a:ext>
                </a:extLst>
              </a:tr>
            </a:tbl>
          </a:graphicData>
        </a:graphic>
      </p:graphicFrame>
      <p:sp>
        <p:nvSpPr>
          <p:cNvPr id="3" name="TextBox 2">
            <a:extLst>
              <a:ext uri="{FF2B5EF4-FFF2-40B4-BE49-F238E27FC236}">
                <a16:creationId xmlns:a16="http://schemas.microsoft.com/office/drawing/2014/main" id="{22B18154-585D-2DAD-5B7A-C9D2AD689A75}"/>
              </a:ext>
            </a:extLst>
          </p:cNvPr>
          <p:cNvSpPr txBox="1"/>
          <p:nvPr/>
        </p:nvSpPr>
        <p:spPr>
          <a:xfrm>
            <a:off x="8389257" y="4673943"/>
            <a:ext cx="710451" cy="369332"/>
          </a:xfrm>
          <a:prstGeom prst="rect">
            <a:avLst/>
          </a:prstGeom>
          <a:noFill/>
        </p:spPr>
        <p:txBody>
          <a:bodyPr wrap="none" rtlCol="0">
            <a:spAutoFit/>
          </a:bodyPr>
          <a:lstStyle/>
          <a:p>
            <a:r>
              <a:rPr lang="en-US" dirty="0">
                <a:highlight>
                  <a:srgbClr val="FFFF00"/>
                </a:highlight>
              </a:rPr>
              <a:t>TBD</a:t>
            </a:r>
            <a:r>
              <a:rPr lang="en-US" dirty="0"/>
              <a:t> </a:t>
            </a:r>
          </a:p>
        </p:txBody>
      </p:sp>
    </p:spTree>
    <p:extLst>
      <p:ext uri="{BB962C8B-B14F-4D97-AF65-F5344CB8AC3E}">
        <p14:creationId xmlns:p14="http://schemas.microsoft.com/office/powerpoint/2010/main" val="203581827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55AE27E5-A19A-13F5-76FD-63EAACD09F2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0E628EB-DCA1-B742-B05C-5275E9D1F534}"/>
              </a:ext>
            </a:extLst>
          </p:cNvPr>
          <p:cNvSpPr>
            <a:spLocks noGrp="1"/>
          </p:cNvSpPr>
          <p:nvPr>
            <p:ph type="title"/>
          </p:nvPr>
        </p:nvSpPr>
        <p:spPr>
          <a:xfrm>
            <a:off x="124325" y="0"/>
            <a:ext cx="10515600" cy="740229"/>
          </a:xfrm>
        </p:spPr>
        <p:txBody>
          <a:bodyPr>
            <a:normAutofit/>
          </a:bodyPr>
          <a:lstStyle/>
          <a:p>
            <a:r>
              <a:rPr lang="en-US" sz="3400" dirty="0"/>
              <a:t>U.S. HL-LHC/Phase-II Upgrade Projects</a:t>
            </a:r>
          </a:p>
        </p:txBody>
      </p:sp>
      <p:sp>
        <p:nvSpPr>
          <p:cNvPr id="3" name="Content Placeholder 2">
            <a:extLst>
              <a:ext uri="{FF2B5EF4-FFF2-40B4-BE49-F238E27FC236}">
                <a16:creationId xmlns:a16="http://schemas.microsoft.com/office/drawing/2014/main" id="{2F75E55C-BAD5-4549-A024-671C74DCCE89}"/>
              </a:ext>
            </a:extLst>
          </p:cNvPr>
          <p:cNvSpPr>
            <a:spLocks noGrp="1"/>
          </p:cNvSpPr>
          <p:nvPr>
            <p:ph idx="1"/>
          </p:nvPr>
        </p:nvSpPr>
        <p:spPr>
          <a:xfrm>
            <a:off x="125778" y="789680"/>
            <a:ext cx="9479756" cy="5278640"/>
          </a:xfrm>
        </p:spPr>
        <p:txBody>
          <a:bodyPr>
            <a:normAutofit lnSpcReduction="10000"/>
          </a:bodyPr>
          <a:lstStyle/>
          <a:p>
            <a:r>
              <a:rPr lang="en-US" sz="2000" dirty="0"/>
              <a:t>DOE HL-LHC Accelerator Upgrade Project (AUP)</a:t>
            </a:r>
          </a:p>
          <a:p>
            <a:pPr lvl="1"/>
            <a:r>
              <a:rPr lang="en-US" sz="2000" dirty="0"/>
              <a:t>DOE Critical Decision (CD)-</a:t>
            </a:r>
            <a:r>
              <a:rPr lang="en-US" sz="2000" dirty="0">
                <a:latin typeface="+mn-lt"/>
              </a:rPr>
              <a:t>0</a:t>
            </a:r>
            <a:r>
              <a:rPr lang="en-US" sz="2000" dirty="0"/>
              <a:t> [Mission Need] approved in Apr 2016  </a:t>
            </a:r>
            <a:r>
              <a:rPr lang="en-US" sz="2000" dirty="0">
                <a:sym typeface="Symbol" panose="05050102010706020507" pitchFamily="18" charset="2"/>
              </a:rPr>
              <a:t>  </a:t>
            </a:r>
            <a:br>
              <a:rPr lang="en-US" sz="2000" dirty="0">
                <a:sym typeface="Symbol" panose="05050102010706020507" pitchFamily="18" charset="2"/>
              </a:rPr>
            </a:br>
            <a:r>
              <a:rPr lang="en-US" sz="2000" dirty="0">
                <a:sym typeface="Symbol" panose="05050102010706020507" pitchFamily="18" charset="2"/>
              </a:rPr>
              <a:t>initiated the ‘project’</a:t>
            </a:r>
          </a:p>
          <a:p>
            <a:pPr lvl="1"/>
            <a:r>
              <a:rPr lang="en-US" sz="2000" dirty="0">
                <a:sym typeface="Symbol" panose="05050102010706020507" pitchFamily="18" charset="2"/>
              </a:rPr>
              <a:t>Project is now baselined (CD-2) and in production</a:t>
            </a:r>
          </a:p>
          <a:p>
            <a:pPr lvl="1"/>
            <a:r>
              <a:rPr lang="en-US" sz="2000" dirty="0">
                <a:solidFill>
                  <a:srgbClr val="C00000"/>
                </a:solidFill>
                <a:sym typeface="Symbol" panose="05050102010706020507" pitchFamily="18" charset="2"/>
              </a:rPr>
              <a:t>DOE total project cost for U.S. HL-LHC AUP at $266 million </a:t>
            </a:r>
          </a:p>
          <a:p>
            <a:pPr lvl="1"/>
            <a:r>
              <a:rPr lang="en-US" sz="2000" dirty="0">
                <a:sym typeface="Symbol" panose="05050102010706020507" pitchFamily="18" charset="2"/>
              </a:rPr>
              <a:t>Since Nov 2023, delivery to CERN of U.S.-built magnet assemblies ongoing </a:t>
            </a:r>
          </a:p>
          <a:p>
            <a:pPr lvl="1"/>
            <a:r>
              <a:rPr lang="en-US" dirty="0">
                <a:sym typeface="Symbol" panose="05050102010706020507" pitchFamily="18" charset="2"/>
              </a:rPr>
              <a:t>All project funding delivered</a:t>
            </a:r>
            <a:endParaRPr lang="en-US" sz="2000" dirty="0">
              <a:sym typeface="Symbol" panose="05050102010706020507" pitchFamily="18" charset="2"/>
            </a:endParaRPr>
          </a:p>
          <a:p>
            <a:pPr marL="320040" lvl="1" indent="0">
              <a:buNone/>
            </a:pPr>
            <a:endParaRPr lang="en-US" sz="100" dirty="0">
              <a:sym typeface="Symbol" panose="05050102010706020507" pitchFamily="18" charset="2"/>
            </a:endParaRPr>
          </a:p>
          <a:p>
            <a:pPr marL="320040" lvl="1" indent="0">
              <a:buNone/>
            </a:pPr>
            <a:endParaRPr lang="en-US" sz="100" dirty="0">
              <a:sym typeface="Symbol" panose="05050102010706020507" pitchFamily="18" charset="2"/>
            </a:endParaRPr>
          </a:p>
          <a:p>
            <a:r>
              <a:rPr lang="en-US" sz="2000" dirty="0"/>
              <a:t>DOE HL-LHC ATLAS and CMS Detector Upgrades</a:t>
            </a:r>
          </a:p>
          <a:p>
            <a:pPr lvl="1"/>
            <a:r>
              <a:rPr lang="en-US" sz="2000" dirty="0"/>
              <a:t>DOE CD-</a:t>
            </a:r>
            <a:r>
              <a:rPr lang="en-US" sz="2000" dirty="0">
                <a:latin typeface="+mn-lt"/>
              </a:rPr>
              <a:t>0</a:t>
            </a:r>
            <a:r>
              <a:rPr lang="en-US" sz="2000" dirty="0"/>
              <a:t> approved in Apr 2016  </a:t>
            </a:r>
            <a:r>
              <a:rPr lang="en-US" sz="2000" dirty="0">
                <a:sym typeface="Symbol" panose="05050102010706020507" pitchFamily="18" charset="2"/>
              </a:rPr>
              <a:t>  initiated each ‘project’ </a:t>
            </a:r>
          </a:p>
          <a:p>
            <a:pPr lvl="1"/>
            <a:r>
              <a:rPr lang="en-US" sz="2000" dirty="0">
                <a:sym typeface="Symbol" panose="05050102010706020507" pitchFamily="18" charset="2"/>
              </a:rPr>
              <a:t>Both ATLAS and CMS HL-LHC [Phase-II] upgrade projects are baselined (CD-2)</a:t>
            </a:r>
          </a:p>
          <a:p>
            <a:pPr lvl="1"/>
            <a:r>
              <a:rPr lang="en-US" sz="2000" dirty="0">
                <a:sym typeface="Symbol" panose="05050102010706020507" pitchFamily="18" charset="2"/>
              </a:rPr>
              <a:t>Different detector subsystems are now in fabrication mode (or are nearing their respective production phases)</a:t>
            </a:r>
          </a:p>
          <a:p>
            <a:pPr lvl="1"/>
            <a:r>
              <a:rPr lang="en-US" sz="2000" dirty="0">
                <a:solidFill>
                  <a:srgbClr val="C00000"/>
                </a:solidFill>
                <a:sym typeface="Symbol" panose="05050102010706020507" pitchFamily="18" charset="2"/>
              </a:rPr>
              <a:t>DOE total project cost for U.S. ATLAS &amp; CMS HL-LHC projects each at $200 million</a:t>
            </a:r>
          </a:p>
          <a:p>
            <a:endParaRPr lang="en-US" sz="100" dirty="0">
              <a:sym typeface="Symbol" panose="05050102010706020507" pitchFamily="18" charset="2"/>
            </a:endParaRPr>
          </a:p>
          <a:p>
            <a:r>
              <a:rPr lang="en-US" sz="100" dirty="0">
                <a:sym typeface="Symbol" panose="05050102010706020507" pitchFamily="18" charset="2"/>
              </a:rPr>
              <a:t>Project funding is complete </a:t>
            </a:r>
            <a:r>
              <a:rPr lang="en-US" sz="100" dirty="0" err="1">
                <a:sym typeface="Symbol" panose="05050102010706020507" pitchFamily="18" charset="2"/>
              </a:rPr>
              <a:t>i</a:t>
            </a:r>
            <a:endParaRPr lang="en-US" sz="100" dirty="0">
              <a:sym typeface="Symbol" panose="05050102010706020507" pitchFamily="18" charset="2"/>
            </a:endParaRPr>
          </a:p>
          <a:p>
            <a:pPr marL="320040" lvl="1" indent="0">
              <a:buNone/>
            </a:pPr>
            <a:r>
              <a:rPr lang="en-US" sz="300" dirty="0">
                <a:sym typeface="Symbol" panose="05050102010706020507" pitchFamily="18" charset="2"/>
              </a:rPr>
              <a:t> </a:t>
            </a:r>
          </a:p>
        </p:txBody>
      </p:sp>
      <p:sp>
        <p:nvSpPr>
          <p:cNvPr id="5" name="Slide Number Placeholder 4">
            <a:extLst>
              <a:ext uri="{FF2B5EF4-FFF2-40B4-BE49-F238E27FC236}">
                <a16:creationId xmlns:a16="http://schemas.microsoft.com/office/drawing/2014/main" id="{99140C9E-6679-174B-A7CC-E4047068FCD8}"/>
              </a:ext>
            </a:extLst>
          </p:cNvPr>
          <p:cNvSpPr>
            <a:spLocks noGrp="1"/>
          </p:cNvSpPr>
          <p:nvPr>
            <p:ph type="sldNum" sz="quarter" idx="12"/>
          </p:nvPr>
        </p:nvSpPr>
        <p:spPr>
          <a:xfrm>
            <a:off x="9425850" y="649249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6">
                    <a:lumMod val="20000"/>
                    <a:lumOff val="80000"/>
                  </a:schemeClr>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BED7E35-CF80-D24E-8FC1-B11BD33B142C}" type="slidenum">
              <a:rPr lang="en-US" smtClean="0"/>
              <a:pPr/>
              <a:t>20</a:t>
            </a:fld>
            <a:endParaRPr lang="en-US"/>
          </a:p>
        </p:txBody>
      </p:sp>
      <p:pic>
        <p:nvPicPr>
          <p:cNvPr id="4" name="Picture 3">
            <a:extLst>
              <a:ext uri="{FF2B5EF4-FFF2-40B4-BE49-F238E27FC236}">
                <a16:creationId xmlns:a16="http://schemas.microsoft.com/office/drawing/2014/main" id="{9329DBB5-9A32-274C-9823-406855D9F4B4}"/>
              </a:ext>
            </a:extLst>
          </p:cNvPr>
          <p:cNvPicPr>
            <a:picLocks noChangeAspect="1"/>
          </p:cNvPicPr>
          <p:nvPr/>
        </p:nvPicPr>
        <p:blipFill>
          <a:blip r:embed="rId3"/>
          <a:stretch>
            <a:fillRect/>
          </a:stretch>
        </p:blipFill>
        <p:spPr>
          <a:xfrm>
            <a:off x="9672739" y="1040003"/>
            <a:ext cx="2308936" cy="1721486"/>
          </a:xfrm>
          <a:prstGeom prst="rect">
            <a:avLst/>
          </a:prstGeom>
          <a:effectLst>
            <a:outerShdw blurRad="50800" dist="38100" dir="2700000" algn="tl" rotWithShape="0">
              <a:prstClr val="black">
                <a:alpha val="40000"/>
              </a:prstClr>
            </a:outerShdw>
          </a:effectLst>
        </p:spPr>
      </p:pic>
      <p:pic>
        <p:nvPicPr>
          <p:cNvPr id="7" name="Content Placeholder 8">
            <a:extLst>
              <a:ext uri="{FF2B5EF4-FFF2-40B4-BE49-F238E27FC236}">
                <a16:creationId xmlns:a16="http://schemas.microsoft.com/office/drawing/2014/main" id="{CF32B090-09E4-3EE5-7BFD-368103353290}"/>
              </a:ext>
            </a:extLst>
          </p:cNvPr>
          <p:cNvPicPr>
            <a:picLocks noChangeAspect="1"/>
          </p:cNvPicPr>
          <p:nvPr/>
        </p:nvPicPr>
        <p:blipFill>
          <a:blip r:embed="rId4"/>
          <a:stretch>
            <a:fillRect/>
          </a:stretch>
        </p:blipFill>
        <p:spPr>
          <a:xfrm>
            <a:off x="9681883" y="2855633"/>
            <a:ext cx="2308936" cy="1668344"/>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E6DA5AB-55D5-5635-110A-76C65D3BECD8}"/>
              </a:ext>
            </a:extLst>
          </p:cNvPr>
          <p:cNvPicPr>
            <a:picLocks noChangeAspect="1"/>
          </p:cNvPicPr>
          <p:nvPr/>
        </p:nvPicPr>
        <p:blipFill>
          <a:blip r:embed="rId5"/>
          <a:stretch>
            <a:fillRect/>
          </a:stretch>
        </p:blipFill>
        <p:spPr>
          <a:xfrm>
            <a:off x="9681883" y="4608977"/>
            <a:ext cx="2308936" cy="1819189"/>
          </a:xfrm>
          <a:prstGeom prst="rect">
            <a:avLst/>
          </a:prstGeom>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id="{ED9C0A75-E924-0C87-A031-A518313D1E98}"/>
              </a:ext>
            </a:extLst>
          </p:cNvPr>
          <p:cNvSpPr/>
          <p:nvPr/>
        </p:nvSpPr>
        <p:spPr>
          <a:xfrm>
            <a:off x="9695271" y="2528277"/>
            <a:ext cx="2270075" cy="214922"/>
          </a:xfrm>
          <a:prstGeom prst="rect">
            <a:avLst/>
          </a:prstGeom>
          <a:solidFill>
            <a:srgbClr val="B8AE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678A2FF-0D2A-23C4-FA60-AE361B3769DC}"/>
              </a:ext>
            </a:extLst>
          </p:cNvPr>
          <p:cNvSpPr txBox="1"/>
          <p:nvPr/>
        </p:nvSpPr>
        <p:spPr>
          <a:xfrm>
            <a:off x="9683837" y="2507551"/>
            <a:ext cx="2297838" cy="246221"/>
          </a:xfrm>
          <a:prstGeom prst="rect">
            <a:avLst/>
          </a:prstGeom>
          <a:noFill/>
        </p:spPr>
        <p:txBody>
          <a:bodyPr wrap="square" rtlCol="0">
            <a:spAutoFit/>
          </a:bodyPr>
          <a:lstStyle/>
          <a:p>
            <a:r>
              <a:rPr lang="en-US" sz="1000" b="1" dirty="0"/>
              <a:t>HL-LHC AUP: Cyro-Assembly #1 at CERN.</a:t>
            </a:r>
          </a:p>
        </p:txBody>
      </p:sp>
      <p:sp>
        <p:nvSpPr>
          <p:cNvPr id="11" name="Rectangle 10">
            <a:extLst>
              <a:ext uri="{FF2B5EF4-FFF2-40B4-BE49-F238E27FC236}">
                <a16:creationId xmlns:a16="http://schemas.microsoft.com/office/drawing/2014/main" id="{AF5C7FE4-9DF6-1DC3-121B-B79E9730A723}"/>
              </a:ext>
            </a:extLst>
          </p:cNvPr>
          <p:cNvSpPr/>
          <p:nvPr/>
        </p:nvSpPr>
        <p:spPr>
          <a:xfrm>
            <a:off x="9693316" y="4288958"/>
            <a:ext cx="2270075" cy="214922"/>
          </a:xfrm>
          <a:prstGeom prst="rect">
            <a:avLst/>
          </a:prstGeom>
          <a:solidFill>
            <a:srgbClr val="B8AE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23690B7-3592-746C-D815-78CC7AC9950A}"/>
              </a:ext>
            </a:extLst>
          </p:cNvPr>
          <p:cNvSpPr txBox="1"/>
          <p:nvPr/>
        </p:nvSpPr>
        <p:spPr>
          <a:xfrm>
            <a:off x="9649094" y="4274094"/>
            <a:ext cx="2423523" cy="246221"/>
          </a:xfrm>
          <a:prstGeom prst="rect">
            <a:avLst/>
          </a:prstGeom>
          <a:noFill/>
        </p:spPr>
        <p:txBody>
          <a:bodyPr wrap="square" rtlCol="0">
            <a:spAutoFit/>
          </a:bodyPr>
          <a:lstStyle/>
          <a:p>
            <a:r>
              <a:rPr lang="en-US" sz="1000" b="1" dirty="0"/>
              <a:t>CMS HL-LHC: Outer Tracker-BTST at CERN.</a:t>
            </a:r>
          </a:p>
        </p:txBody>
      </p:sp>
      <p:sp>
        <p:nvSpPr>
          <p:cNvPr id="13" name="Rectangle 12">
            <a:extLst>
              <a:ext uri="{FF2B5EF4-FFF2-40B4-BE49-F238E27FC236}">
                <a16:creationId xmlns:a16="http://schemas.microsoft.com/office/drawing/2014/main" id="{54FCB8D9-B4FB-BD16-C35B-9DCB938FDDEC}"/>
              </a:ext>
            </a:extLst>
          </p:cNvPr>
          <p:cNvSpPr/>
          <p:nvPr/>
        </p:nvSpPr>
        <p:spPr>
          <a:xfrm>
            <a:off x="9701313" y="6072554"/>
            <a:ext cx="2270075" cy="336326"/>
          </a:xfrm>
          <a:prstGeom prst="rect">
            <a:avLst/>
          </a:prstGeom>
          <a:solidFill>
            <a:srgbClr val="B8AE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1E9ABA0-5717-9F19-AD2D-346CA44E5036}"/>
              </a:ext>
            </a:extLst>
          </p:cNvPr>
          <p:cNvSpPr txBox="1"/>
          <p:nvPr/>
        </p:nvSpPr>
        <p:spPr>
          <a:xfrm>
            <a:off x="9708557" y="6040662"/>
            <a:ext cx="2297502" cy="400110"/>
          </a:xfrm>
          <a:prstGeom prst="rect">
            <a:avLst/>
          </a:prstGeom>
          <a:noFill/>
        </p:spPr>
        <p:txBody>
          <a:bodyPr wrap="square" rtlCol="0">
            <a:spAutoFit/>
          </a:bodyPr>
          <a:lstStyle/>
          <a:p>
            <a:r>
              <a:rPr lang="en-US" sz="1000" b="1" dirty="0"/>
              <a:t>ATLAS HL-LHC: Barrel Detector’s Carbon Fiber Cylinder layers nested at CERN.</a:t>
            </a:r>
          </a:p>
        </p:txBody>
      </p:sp>
      <p:sp>
        <p:nvSpPr>
          <p:cNvPr id="15" name="TextBox 14">
            <a:extLst>
              <a:ext uri="{FF2B5EF4-FFF2-40B4-BE49-F238E27FC236}">
                <a16:creationId xmlns:a16="http://schemas.microsoft.com/office/drawing/2014/main" id="{172E103C-06BB-0662-6B39-6E8F81AA5A3E}"/>
              </a:ext>
            </a:extLst>
          </p:cNvPr>
          <p:cNvSpPr txBox="1"/>
          <p:nvPr/>
        </p:nvSpPr>
        <p:spPr>
          <a:xfrm>
            <a:off x="443250" y="5603448"/>
            <a:ext cx="8982600" cy="369332"/>
          </a:xfrm>
          <a:prstGeom prst="rect">
            <a:avLst/>
          </a:prstGeom>
          <a:noFill/>
        </p:spPr>
        <p:txBody>
          <a:bodyPr wrap="square" rtlCol="0">
            <a:spAutoFit/>
          </a:bodyPr>
          <a:lstStyle/>
          <a:p>
            <a:r>
              <a:rPr lang="en-US" dirty="0"/>
              <a:t>Project funding is completed in FY27; </a:t>
            </a:r>
            <a:r>
              <a:rPr lang="en-US" dirty="0">
                <a:highlight>
                  <a:srgbClr val="FFFF00"/>
                </a:highlight>
              </a:rPr>
              <a:t>I&amp;I will be covered on the operations budget </a:t>
            </a:r>
          </a:p>
        </p:txBody>
      </p:sp>
    </p:spTree>
    <p:extLst>
      <p:ext uri="{BB962C8B-B14F-4D97-AF65-F5344CB8AC3E}">
        <p14:creationId xmlns:p14="http://schemas.microsoft.com/office/powerpoint/2010/main" val="242034194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032156D-D382-58F2-EC66-0B7B5F7483F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9E415B3-E606-6394-2A05-98C188F86B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DBBCDA3-81CA-9B75-46F8-C168457F1342}"/>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fld id="{26CA2777-A89F-4130-B308-73BB65955918}" type="slidenum">
              <a:rPr lang="en-US" sz="1400" smtClean="0">
                <a:solidFill>
                  <a:schemeClr val="bg1"/>
                </a:solidFill>
              </a:rPr>
              <a:pPr marL="0" marR="0" lvl="0" indent="0" algn="ctr" defTabSz="914400" rtl="0" eaLnBrk="1" fontAlgn="auto" latinLnBrk="0" hangingPunct="1">
                <a:lnSpc>
                  <a:spcPct val="100000"/>
                </a:lnSpc>
                <a:spcBef>
                  <a:spcPct val="0"/>
                </a:spcBef>
                <a:spcAft>
                  <a:spcPct val="0"/>
                </a:spcAft>
                <a:buClrTx/>
                <a:buSzTx/>
                <a:buFontTx/>
                <a:buNone/>
                <a:defRPr/>
              </a:pPr>
              <a:t>21</a:t>
            </a:fld>
            <a:endParaRPr kumimoji="0" lang="en-US" sz="1600" b="0" i="0" u="none" strike="noStrike" kern="1200" cap="none" spc="0" normalizeH="0" baseline="0" noProof="0">
              <a:ln>
                <a:noFill/>
              </a:ln>
              <a:solidFill>
                <a:schemeClr val="bg1"/>
              </a:solidFill>
              <a:effectLst/>
              <a:uLnTx/>
              <a:uFillTx/>
              <a:latin typeface="Verdana"/>
              <a:ea typeface="+mn-ea"/>
              <a:cs typeface="+mn-cs"/>
            </a:endParaRPr>
          </a:p>
        </p:txBody>
      </p:sp>
      <p:sp>
        <p:nvSpPr>
          <p:cNvPr id="7" name="Title 6">
            <a:extLst>
              <a:ext uri="{FF2B5EF4-FFF2-40B4-BE49-F238E27FC236}">
                <a16:creationId xmlns:a16="http://schemas.microsoft.com/office/drawing/2014/main" id="{1E407AC3-3094-7CC4-73CD-1FED58421CAE}"/>
              </a:ext>
            </a:extLst>
          </p:cNvPr>
          <p:cNvSpPr>
            <a:spLocks noGrp="1"/>
          </p:cNvSpPr>
          <p:nvPr>
            <p:ph type="title" idx="4294967295" hasCustomPrompt="1"/>
          </p:nvPr>
        </p:nvSpPr>
        <p:spPr>
          <a:xfrm>
            <a:off x="0" y="52388"/>
            <a:ext cx="12420600" cy="717550"/>
          </a:xfrm>
        </p:spPr>
        <p:txBody>
          <a:bodyPr>
            <a:normAutofit/>
          </a:bodyPr>
          <a:lstStyle/>
          <a:p>
            <a:r>
              <a:rPr lang="en-US"/>
              <a:t>PIP-II Construction Project  </a:t>
            </a:r>
            <a:endParaRPr lang="en-US" sz="3600"/>
          </a:p>
        </p:txBody>
      </p:sp>
      <p:sp>
        <p:nvSpPr>
          <p:cNvPr id="9" name="Content Placeholder 8">
            <a:extLst>
              <a:ext uri="{FF2B5EF4-FFF2-40B4-BE49-F238E27FC236}">
                <a16:creationId xmlns:a16="http://schemas.microsoft.com/office/drawing/2014/main" id="{BB0D41C9-7503-F744-78BF-FBE2856DC0C7}"/>
              </a:ext>
            </a:extLst>
          </p:cNvPr>
          <p:cNvSpPr>
            <a:spLocks noGrp="1"/>
          </p:cNvSpPr>
          <p:nvPr>
            <p:ph idx="4294967295"/>
          </p:nvPr>
        </p:nvSpPr>
        <p:spPr>
          <a:xfrm>
            <a:off x="337351" y="691858"/>
            <a:ext cx="11388725" cy="4565650"/>
          </a:xfrm>
        </p:spPr>
        <p:txBody>
          <a:bodyPr>
            <a:normAutofit/>
          </a:bodyPr>
          <a:lstStyle/>
          <a:p>
            <a:r>
              <a:rPr lang="en-US" dirty="0"/>
              <a:t>New Superconducting  Linac will replace Fermilab’s 50-year-old front-end infrastructure, increasing beam power, energy, reliability, flexibility and upgradability.</a:t>
            </a:r>
          </a:p>
          <a:p>
            <a:r>
              <a:rPr lang="en-US" dirty="0"/>
              <a:t>Extends Fermilab’s leadership with world’s most  intense neutrino beam for long baseline experiment and other scientific opportunities.</a:t>
            </a:r>
          </a:p>
          <a:p>
            <a:r>
              <a:rPr lang="en-US" dirty="0"/>
              <a:t>DOE Total Project Cost = $978 M</a:t>
            </a:r>
          </a:p>
          <a:p>
            <a:pPr marL="684213" lvl="2" indent="-285750">
              <a:buFont typeface="Arial" panose="020B0604020202020204" pitchFamily="34" charset="0"/>
              <a:buChar char="–"/>
            </a:pPr>
            <a:r>
              <a:rPr lang="en-US" dirty="0"/>
              <a:t>CD-3  4/18/2022     Approved Start of Construction</a:t>
            </a:r>
          </a:p>
          <a:p>
            <a:pPr marL="684213" lvl="2" indent="-285750">
              <a:buFont typeface="Arial" panose="020B0604020202020204" pitchFamily="34" charset="0"/>
              <a:buChar char="–"/>
            </a:pPr>
            <a:r>
              <a:rPr lang="en-US" dirty="0"/>
              <a:t>CD-4  1Q FY 2033  Forecast for Project Completion</a:t>
            </a:r>
          </a:p>
          <a:p>
            <a:pPr marL="1141413" lvl="3" indent="-285750">
              <a:buFont typeface="Arial" panose="020B0604020202020204" pitchFamily="34" charset="0"/>
              <a:buChar char="–"/>
            </a:pPr>
            <a:r>
              <a:rPr lang="en-US" dirty="0">
                <a:highlight>
                  <a:srgbClr val="FFFF00"/>
                </a:highlight>
              </a:rPr>
              <a:t>“Early” CD-4 : Q2FY30</a:t>
            </a:r>
          </a:p>
        </p:txBody>
      </p:sp>
      <p:sp>
        <p:nvSpPr>
          <p:cNvPr id="2" name="Slide Number Placeholder 4">
            <a:extLst>
              <a:ext uri="{FF2B5EF4-FFF2-40B4-BE49-F238E27FC236}">
                <a16:creationId xmlns:a16="http://schemas.microsoft.com/office/drawing/2014/main" id="{3B07B092-F9BA-C9EC-8338-230D1FA17EC2}"/>
              </a:ext>
            </a:extLst>
          </p:cNvPr>
          <p:cNvSpPr>
            <a:spLocks noGrp="1"/>
          </p:cNvSpPr>
          <p:nvPr>
            <p:ph type="sldNum" sz="quarter" idx="4294967295"/>
          </p:nvPr>
        </p:nvSpPr>
        <p:spPr>
          <a:xfrm>
            <a:off x="0" y="6402388"/>
            <a:ext cx="2743200" cy="365125"/>
          </a:xfrm>
          <a:prstGeom prst="rect">
            <a:avLst/>
          </a:prstGeom>
        </p:spPr>
        <p:txBody>
          <a:bodyPr/>
          <a:lstStyle/>
          <a:p>
            <a:fld id="{835B6AD7-18B8-4C9C-AA70-ABD830A869AC}" type="slidenum">
              <a:rPr lang="en-US" smtClean="0"/>
              <a:t>21</a:t>
            </a:fld>
            <a:endParaRPr lang="en-US"/>
          </a:p>
        </p:txBody>
      </p:sp>
      <p:sp>
        <p:nvSpPr>
          <p:cNvPr id="6" name="TextBox 5">
            <a:extLst>
              <a:ext uri="{FF2B5EF4-FFF2-40B4-BE49-F238E27FC236}">
                <a16:creationId xmlns:a16="http://schemas.microsoft.com/office/drawing/2014/main" id="{F24DF2E6-CC6F-CBDE-C006-37B42707CF1F}"/>
              </a:ext>
            </a:extLst>
          </p:cNvPr>
          <p:cNvSpPr txBox="1">
            <a:spLocks noGrp="1" noRot="1" noMove="1" noResize="1" noEditPoints="1" noAdjustHandles="1" noChangeArrowheads="1" noChangeShapeType="1"/>
          </p:cNvSpPr>
          <p:nvPr/>
        </p:nvSpPr>
        <p:spPr>
          <a:xfrm>
            <a:off x="8525077" y="6442311"/>
            <a:ext cx="1696720" cy="338554"/>
          </a:xfrm>
          <a:prstGeom prst="rect">
            <a:avLst/>
          </a:prstGeom>
          <a:noFill/>
        </p:spPr>
        <p:txBody>
          <a:bodyPr wrap="square" rtlCol="0">
            <a:spAutoFit/>
          </a:bodyPr>
          <a:lstStyle/>
          <a:p>
            <a:fld id="{CEF66A64-B2E5-4E3F-847D-F421F404E8C7}" type="EPRCSVariable:&lt;ReportPackage&gt;&lt;Variable id=&quot;2ad289e1-7858-4754-83c0-9e1a53ba58cc&quot; usageType=&quot;Value&quot; /&gt;&lt;/ReportPackage&gt;">
              <a:rPr kumimoji="0" lang="en-US" sz="1600" b="0" i="0" u="none" strike="noStrike" kern="1200" cap="none" spc="0" normalizeH="0" baseline="0" noProof="0" smtClean="0">
                <a:ln>
                  <a:noFill/>
                </a:ln>
                <a:solidFill>
                  <a:prstClr val="white"/>
                </a:solidFill>
                <a:effectLst/>
                <a:uLnTx/>
                <a:uFillTx/>
                <a:latin typeface="Avenir Next LT Pro" panose="020B0504020202020204" pitchFamily="34" charset="0"/>
                <a:cs typeface="Arial"/>
              </a:rPr>
              <a:pPr marL="0" marR="0" lvl="0" indent="0" algn="l" defTabSz="914400" rtl="0" eaLnBrk="1" fontAlgn="base" latinLnBrk="0" hangingPunct="1">
                <a:lnSpc>
                  <a:spcPct val="100000"/>
                </a:lnSpc>
                <a:spcBef>
                  <a:spcPct val="0"/>
                </a:spcBef>
                <a:spcAft>
                  <a:spcPct val="0"/>
                </a:spcAft>
                <a:buClrTx/>
                <a:buSzTx/>
                <a:buFontTx/>
                <a:buNone/>
                <a:defRPr/>
              </a:pPr>
              <a:t>CUI//SP-BUDG</a:t>
            </a:fld>
            <a:r>
              <a:rPr kumimoji="0" lang="en-US" sz="1600" b="0" i="0" u="none" strike="noStrike" kern="1200" cap="none" spc="0" normalizeH="0" baseline="0" noProof="0">
                <a:ln>
                  <a:noFill/>
                </a:ln>
                <a:solidFill>
                  <a:prstClr val="white"/>
                </a:solidFill>
                <a:effectLst/>
                <a:uLnTx/>
                <a:uFillTx/>
                <a:latin typeface="Avenir Next LT Pro" panose="020B0504020202020204" pitchFamily="34" charset="0"/>
                <a:cs typeface="Arial"/>
              </a:rPr>
              <a:t> </a:t>
            </a:r>
            <a:endParaRPr lang="en-US" sz="1600">
              <a:solidFill>
                <a:schemeClr val="bg1"/>
              </a:solidFill>
              <a:latin typeface="Avenir Next LT Pro" panose="020B0504020202020204" pitchFamily="34" charset="0"/>
            </a:endParaRPr>
          </a:p>
        </p:txBody>
      </p:sp>
      <p:grpSp>
        <p:nvGrpSpPr>
          <p:cNvPr id="5" name="Group 4">
            <a:extLst>
              <a:ext uri="{FF2B5EF4-FFF2-40B4-BE49-F238E27FC236}">
                <a16:creationId xmlns:a16="http://schemas.microsoft.com/office/drawing/2014/main" id="{434DEE6A-1DDD-7872-9127-5F4E44BCA9D1}"/>
              </a:ext>
            </a:extLst>
          </p:cNvPr>
          <p:cNvGrpSpPr/>
          <p:nvPr/>
        </p:nvGrpSpPr>
        <p:grpSpPr>
          <a:xfrm>
            <a:off x="3796905" y="3622600"/>
            <a:ext cx="7350066" cy="2543542"/>
            <a:chOff x="3985591" y="3504875"/>
            <a:chExt cx="7906580" cy="2528680"/>
          </a:xfrm>
        </p:grpSpPr>
        <p:pic>
          <p:nvPicPr>
            <p:cNvPr id="12" name="Picture 11">
              <a:extLst>
                <a:ext uri="{FF2B5EF4-FFF2-40B4-BE49-F238E27FC236}">
                  <a16:creationId xmlns:a16="http://schemas.microsoft.com/office/drawing/2014/main" id="{8415F45E-F29E-FC76-B290-D231781ADAD4}"/>
                </a:ext>
              </a:extLst>
            </p:cNvPr>
            <p:cNvPicPr>
              <a:picLocks noChangeAspect="1"/>
            </p:cNvPicPr>
            <p:nvPr/>
          </p:nvPicPr>
          <p:blipFill>
            <a:blip r:embed="rId3"/>
            <a:stretch>
              <a:fillRect/>
            </a:stretch>
          </p:blipFill>
          <p:spPr>
            <a:xfrm>
              <a:off x="3985591" y="3504875"/>
              <a:ext cx="7768047" cy="2492643"/>
            </a:xfrm>
            <a:prstGeom prst="rect">
              <a:avLst/>
            </a:prstGeom>
          </p:spPr>
        </p:pic>
        <p:sp>
          <p:nvSpPr>
            <p:cNvPr id="13" name="TextBox 12">
              <a:extLst>
                <a:ext uri="{FF2B5EF4-FFF2-40B4-BE49-F238E27FC236}">
                  <a16:creationId xmlns:a16="http://schemas.microsoft.com/office/drawing/2014/main" id="{D35E8234-DC37-2B55-6510-F062B0DA4FD5}"/>
                </a:ext>
              </a:extLst>
            </p:cNvPr>
            <p:cNvSpPr txBox="1"/>
            <p:nvPr/>
          </p:nvSpPr>
          <p:spPr>
            <a:xfrm>
              <a:off x="10848562" y="5818111"/>
              <a:ext cx="1043609" cy="215444"/>
            </a:xfrm>
            <a:prstGeom prst="rect">
              <a:avLst/>
            </a:prstGeom>
            <a:noFill/>
          </p:spPr>
          <p:txBody>
            <a:bodyPr wrap="square" rtlCol="0">
              <a:spAutoFit/>
            </a:bodyPr>
            <a:lstStyle/>
            <a:p>
              <a:r>
                <a:rPr lang="en-US" sz="800" dirty="0">
                  <a:solidFill>
                    <a:schemeClr val="bg1"/>
                  </a:solidFill>
                </a:rPr>
                <a:t>Photo: 8/25/2026</a:t>
              </a:r>
            </a:p>
          </p:txBody>
        </p:sp>
      </p:grpSp>
    </p:spTree>
    <p:extLst>
      <p:ext uri="{BB962C8B-B14F-4D97-AF65-F5344CB8AC3E}">
        <p14:creationId xmlns:p14="http://schemas.microsoft.com/office/powerpoint/2010/main" val="397086505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3D36162E-1472-46EC-1EF9-EE79EAEA94E0}"/>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26CA2777-A89F-4130-B308-73BB65955918}" type="slidenum">
              <a:rPr kumimoji="0" lang="en-US" sz="1000" b="0" i="0" u="none" strike="noStrike" kern="1200" cap="none" spc="0" normalizeH="0" baseline="0" noProof="0" smtClean="0">
                <a:ln>
                  <a:noFill/>
                </a:ln>
                <a:solidFill>
                  <a:srgbClr val="10436A">
                    <a:lumMod val="75000"/>
                  </a:srgbClr>
                </a:solidFill>
                <a:effectLst/>
                <a:uLnTx/>
                <a:uFillTx/>
                <a:latin typeface="AvenirNext LT Pro Regular"/>
                <a:cs typeface="Arial"/>
              </a:rPr>
              <a:pPr marL="0" marR="0" lvl="0" indent="0" algn="r" defTabSz="914400" rtl="0" eaLnBrk="1" fontAlgn="base" latinLnBrk="0" hangingPunct="1">
                <a:lnSpc>
                  <a:spcPct val="100000"/>
                </a:lnSpc>
                <a:spcBef>
                  <a:spcPct val="0"/>
                </a:spcBef>
                <a:spcAft>
                  <a:spcPct val="0"/>
                </a:spcAft>
                <a:buClrTx/>
                <a:buSzTx/>
                <a:buFontTx/>
                <a:buNone/>
                <a:defRPr/>
              </a:pPr>
              <a:t>22</a:t>
            </a:fld>
            <a:endParaRPr kumimoji="0" lang="en-US" sz="1000" b="0" i="0" u="none" strike="noStrike" kern="1200" cap="none" spc="0" normalizeH="0" baseline="0" noProof="0" dirty="0">
              <a:ln>
                <a:noFill/>
              </a:ln>
              <a:solidFill>
                <a:srgbClr val="10436A">
                  <a:lumMod val="75000"/>
                </a:srgbClr>
              </a:solidFill>
              <a:effectLst/>
              <a:uLnTx/>
              <a:uFillTx/>
              <a:latin typeface="AvenirNext LT Pro Regular"/>
              <a:cs typeface="Arial"/>
            </a:endParaRPr>
          </a:p>
        </p:txBody>
      </p:sp>
      <p:sp>
        <p:nvSpPr>
          <p:cNvPr id="10" name="Title 2">
            <a:extLst>
              <a:ext uri="{FF2B5EF4-FFF2-40B4-BE49-F238E27FC236}">
                <a16:creationId xmlns:a16="http://schemas.microsoft.com/office/drawing/2014/main" id="{6A8E6714-4337-B941-8935-F58E60B2B679}"/>
              </a:ext>
            </a:extLst>
          </p:cNvPr>
          <p:cNvSpPr>
            <a:spLocks noGrp="1"/>
          </p:cNvSpPr>
          <p:nvPr>
            <p:ph type="title" idx="4294967295" hasCustomPrompt="1"/>
          </p:nvPr>
        </p:nvSpPr>
        <p:spPr>
          <a:xfrm>
            <a:off x="77788" y="594077"/>
            <a:ext cx="11785600" cy="492125"/>
          </a:xfrm>
        </p:spPr>
        <p:txBody>
          <a:bodyPr>
            <a:noAutofit/>
          </a:bodyPr>
          <a:lstStyle/>
          <a:p>
            <a:r>
              <a:rPr lang="en-US" sz="1800" dirty="0"/>
              <a:t>U.S. Project Scope. Delivered at Two Sites through Five Subprojects</a:t>
            </a:r>
          </a:p>
        </p:txBody>
      </p:sp>
      <p:sp>
        <p:nvSpPr>
          <p:cNvPr id="3" name="Content Placeholder 2">
            <a:extLst>
              <a:ext uri="{FF2B5EF4-FFF2-40B4-BE49-F238E27FC236}">
                <a16:creationId xmlns:a16="http://schemas.microsoft.com/office/drawing/2014/main" id="{263A4A71-E3C4-4ECC-9F7B-D93302B67463}"/>
              </a:ext>
            </a:extLst>
          </p:cNvPr>
          <p:cNvSpPr>
            <a:spLocks noGrp="1"/>
          </p:cNvSpPr>
          <p:nvPr>
            <p:ph idx="4294967295"/>
          </p:nvPr>
        </p:nvSpPr>
        <p:spPr>
          <a:xfrm>
            <a:off x="125412" y="5004245"/>
            <a:ext cx="5970588" cy="1298575"/>
          </a:xfrm>
        </p:spPr>
        <p:txBody>
          <a:bodyPr>
            <a:normAutofit/>
          </a:bodyPr>
          <a:lstStyle/>
          <a:p>
            <a:pPr>
              <a:buFont typeface="Wingdings" panose="05000000000000000000" pitchFamily="2" charset="2"/>
              <a:buChar char="w"/>
            </a:pPr>
            <a:r>
              <a:rPr lang="en-US" sz="1600" b="1" dirty="0"/>
              <a:t>FSCF-EXC</a:t>
            </a:r>
            <a:r>
              <a:rPr lang="en-US" sz="1600" dirty="0"/>
              <a:t> – Far Site Excavation (CD-3)</a:t>
            </a:r>
          </a:p>
          <a:p>
            <a:pPr>
              <a:buFont typeface="Wingdings" panose="05000000000000000000" pitchFamily="2" charset="2"/>
              <a:buChar char="w"/>
            </a:pPr>
            <a:r>
              <a:rPr lang="en-US" sz="1600" b="1" dirty="0"/>
              <a:t>FSCF-BSI </a:t>
            </a:r>
            <a:r>
              <a:rPr lang="en-US" sz="1600" dirty="0"/>
              <a:t>– Far Site Building &amp; Site Infrastructure (CD-3)</a:t>
            </a:r>
          </a:p>
          <a:p>
            <a:pPr>
              <a:buFont typeface="Wingdings" panose="05000000000000000000" pitchFamily="2" charset="2"/>
              <a:buChar char="w"/>
            </a:pPr>
            <a:r>
              <a:rPr lang="en-US" sz="1600" b="1" dirty="0"/>
              <a:t>FDC</a:t>
            </a:r>
            <a:r>
              <a:rPr lang="en-US" sz="1600" dirty="0"/>
              <a:t> – Far Detectors and Cryogenic Infrastructure (CD-3c)</a:t>
            </a:r>
          </a:p>
        </p:txBody>
      </p:sp>
      <p:sp>
        <p:nvSpPr>
          <p:cNvPr id="16" name="Content Placeholder 2">
            <a:extLst>
              <a:ext uri="{FF2B5EF4-FFF2-40B4-BE49-F238E27FC236}">
                <a16:creationId xmlns:a16="http://schemas.microsoft.com/office/drawing/2014/main" id="{145DA448-F8E2-4ECE-BDE6-930C8F2ED88B}"/>
              </a:ext>
            </a:extLst>
          </p:cNvPr>
          <p:cNvSpPr txBox="1"/>
          <p:nvPr/>
        </p:nvSpPr>
        <p:spPr>
          <a:xfrm>
            <a:off x="6264902" y="5010202"/>
            <a:ext cx="5673888" cy="1229278"/>
          </a:xfrm>
          <a:prstGeom prst="rect">
            <a:avLst/>
          </a:prstGeom>
        </p:spPr>
        <p:txBody>
          <a:bodyPr lIns="0" rIns="0"/>
          <a:lstStyle>
            <a:lvl1pPr marL="168275" indent="-168275">
              <a:lnSpc>
                <a:spcPct val="100000"/>
              </a:lnSpc>
              <a:spcBef>
                <a:spcPts val="300"/>
              </a:spcBef>
              <a:spcAft>
                <a:spcPts val="300"/>
              </a:spcAft>
              <a:buFont typeface="Arial"/>
              <a:buChar char="•"/>
              <a:defRPr sz="1600" b="1" i="0">
                <a:solidFill>
                  <a:srgbClr val="63666A"/>
                </a:solidFill>
                <a:latin typeface="Helvetica" panose="020B0604020202020204" pitchFamily="34" charset="0"/>
                <a:cs typeface="Helvetica" panose="020B0604020202020204" pitchFamily="34" charset="0"/>
              </a:defRPr>
            </a:lvl1pPr>
            <a:lvl2pPr marL="320040" indent="256032">
              <a:lnSpc>
                <a:spcPct val="100000"/>
              </a:lnSpc>
              <a:spcBef>
                <a:spcPts val="300"/>
              </a:spcBef>
              <a:spcAft>
                <a:spcPts val="300"/>
              </a:spcAft>
              <a:buSzPct val="90000"/>
              <a:buFont typeface="Lucida Grande"/>
              <a:buChar char="-"/>
              <a:defRPr sz="2000" b="0" i="0">
                <a:solidFill>
                  <a:srgbClr val="63666A"/>
                </a:solidFill>
                <a:latin typeface="Helvetica"/>
                <a:cs typeface="+mn-cs"/>
              </a:defRPr>
            </a:lvl2pPr>
            <a:lvl3pPr marL="640080" indent="228600">
              <a:lnSpc>
                <a:spcPct val="100000"/>
              </a:lnSpc>
              <a:spcBef>
                <a:spcPts val="300"/>
              </a:spcBef>
              <a:spcAft>
                <a:spcPts val="300"/>
              </a:spcAft>
              <a:buSzPct val="88000"/>
              <a:buFont typeface="Arial"/>
              <a:buChar char="•"/>
              <a:defRPr sz="1800" b="0" i="0">
                <a:solidFill>
                  <a:srgbClr val="63666A"/>
                </a:solidFill>
                <a:latin typeface="Helvetica"/>
                <a:cs typeface="+mn-cs"/>
              </a:defRPr>
            </a:lvl3pPr>
            <a:lvl4pPr marL="914400" indent="228600">
              <a:lnSpc>
                <a:spcPct val="100000"/>
              </a:lnSpc>
              <a:spcBef>
                <a:spcPts val="300"/>
              </a:spcBef>
              <a:spcAft>
                <a:spcPts val="300"/>
              </a:spcAft>
              <a:buSzPct val="90000"/>
              <a:buFont typeface="Lucida Grande"/>
              <a:buChar char="-"/>
              <a:defRPr sz="1600" b="0" i="0">
                <a:solidFill>
                  <a:srgbClr val="63666A"/>
                </a:solidFill>
                <a:latin typeface="Helvetica"/>
                <a:cs typeface="+mn-cs"/>
              </a:defRPr>
            </a:lvl4pPr>
            <a:lvl5pPr marL="1143000" indent="192024">
              <a:lnSpc>
                <a:spcPct val="100000"/>
              </a:lnSpc>
              <a:spcBef>
                <a:spcPts val="300"/>
              </a:spcBef>
              <a:spcAft>
                <a:spcPts val="300"/>
              </a:spcAft>
              <a:buSzPct val="88000"/>
              <a:buFont typeface="Arial"/>
              <a:buChar char="•"/>
              <a:defRPr sz="1400" b="0" i="0">
                <a:solidFill>
                  <a:srgbClr val="63666A"/>
                </a:solidFill>
                <a:latin typeface="Helvetica"/>
                <a:cs typeface="+mn-cs"/>
              </a:defRPr>
            </a:lvl5pPr>
            <a:lvl6pPr marL="2514600" indent="-228600">
              <a:spcBef>
                <a:spcPct val="20000"/>
              </a:spcBef>
              <a:buFont typeface="Arial"/>
              <a:buChar char="•"/>
              <a:defRPr sz="2000">
                <a:latin typeface="+mn-lt"/>
                <a:ea typeface="+mn-ea"/>
                <a:cs typeface="+mn-cs"/>
              </a:defRPr>
            </a:lvl6pPr>
            <a:lvl7pPr marL="2971800" indent="-228600">
              <a:spcBef>
                <a:spcPct val="20000"/>
              </a:spcBef>
              <a:buFont typeface="Arial"/>
              <a:buChar char="•"/>
              <a:defRPr sz="2000">
                <a:latin typeface="+mn-lt"/>
                <a:ea typeface="+mn-ea"/>
                <a:cs typeface="+mn-cs"/>
              </a:defRPr>
            </a:lvl7pPr>
            <a:lvl8pPr marL="3429000" indent="-228600">
              <a:spcBef>
                <a:spcPct val="20000"/>
              </a:spcBef>
              <a:buFont typeface="Arial"/>
              <a:buChar char="•"/>
              <a:defRPr sz="2000">
                <a:latin typeface="+mn-lt"/>
                <a:ea typeface="+mn-ea"/>
                <a:cs typeface="+mn-cs"/>
              </a:defRPr>
            </a:lvl8pPr>
            <a:lvl9pPr marL="3886200" indent="-228600">
              <a:spcBef>
                <a:spcPct val="20000"/>
              </a:spcBef>
              <a:buFont typeface="Arial"/>
              <a:buChar char="•"/>
              <a:defRPr sz="2000">
                <a:latin typeface="+mn-lt"/>
                <a:ea typeface="+mn-ea"/>
                <a:cs typeface="+mn-cs"/>
              </a:defRPr>
            </a:lvl9pPr>
          </a:lstStyle>
          <a:p>
            <a:pPr marL="168275" marR="0" lvl="0" indent="-168275" algn="l" defTabSz="914400" rtl="0" eaLnBrk="1" fontAlgn="base" latinLnBrk="0" hangingPunct="1">
              <a:lnSpc>
                <a:spcPct val="100000"/>
              </a:lnSpc>
              <a:spcBef>
                <a:spcPts val="300"/>
              </a:spcBef>
              <a:spcAft>
                <a:spcPts val="300"/>
              </a:spcAft>
              <a:buClrTx/>
              <a:buSzTx/>
              <a:buFont typeface="Wingdings" panose="05000000000000000000" pitchFamily="2" charset="2"/>
              <a:buChar char="w"/>
              <a:defRPr/>
            </a:pPr>
            <a:r>
              <a:rPr kumimoji="0" lang="en-US" sz="1500" b="1" i="0" u="none" strike="noStrike" kern="1200" cap="none" spc="0" normalizeH="0" baseline="0" noProof="0" dirty="0">
                <a:ln>
                  <a:noFill/>
                </a:ln>
                <a:solidFill>
                  <a:prstClr val="black"/>
                </a:solidFill>
                <a:effectLst/>
                <a:uLnTx/>
                <a:uFillTx/>
                <a:latin typeface="Avenir Next LT Pro" panose="020B0504020202020204" pitchFamily="34" charset="0"/>
                <a:cs typeface="Helvetica" panose="020B0604020202020204" pitchFamily="34" charset="0"/>
              </a:rPr>
              <a:t>NSCF+B </a:t>
            </a:r>
            <a:r>
              <a:rPr kumimoji="0" lang="en-US" sz="1500" b="0" i="0" u="none" strike="noStrike" kern="1200" cap="none" spc="0" normalizeH="0" baseline="0" noProof="0" dirty="0">
                <a:ln>
                  <a:noFill/>
                </a:ln>
                <a:solidFill>
                  <a:prstClr val="black"/>
                </a:solidFill>
                <a:effectLst/>
                <a:uLnTx/>
                <a:uFillTx/>
                <a:latin typeface="Avenir Next LT Pro" panose="020B0504020202020204" pitchFamily="34" charset="0"/>
                <a:cs typeface="Helvetica" panose="020B0604020202020204" pitchFamily="34" charset="0"/>
              </a:rPr>
              <a:t>– Near Site Conventional Facilities + Beamline (CD-3a)</a:t>
            </a:r>
          </a:p>
          <a:p>
            <a:pPr marL="168275" marR="0" lvl="0" indent="-168275" algn="l" defTabSz="914400" rtl="0" eaLnBrk="1" fontAlgn="base" latinLnBrk="0" hangingPunct="1">
              <a:lnSpc>
                <a:spcPct val="100000"/>
              </a:lnSpc>
              <a:spcBef>
                <a:spcPts val="300"/>
              </a:spcBef>
              <a:spcAft>
                <a:spcPts val="300"/>
              </a:spcAft>
              <a:buClrTx/>
              <a:buSzTx/>
              <a:buFont typeface="Wingdings" panose="05000000000000000000" pitchFamily="2" charset="2"/>
              <a:buChar char="w"/>
              <a:defRPr/>
            </a:pPr>
            <a:r>
              <a:rPr kumimoji="0" lang="en-US" sz="1500" b="1" i="0" u="none" strike="noStrike" kern="1200" cap="none" spc="0" normalizeH="0" baseline="0" noProof="0" dirty="0">
                <a:ln>
                  <a:noFill/>
                </a:ln>
                <a:solidFill>
                  <a:prstClr val="black"/>
                </a:solidFill>
                <a:effectLst/>
                <a:uLnTx/>
                <a:uFillTx/>
                <a:latin typeface="Avenir Next LT Pro" panose="020B0504020202020204" pitchFamily="34" charset="0"/>
                <a:cs typeface="Helvetica" panose="020B0604020202020204" pitchFamily="34" charset="0"/>
              </a:rPr>
              <a:t>ND </a:t>
            </a:r>
            <a:r>
              <a:rPr kumimoji="0" lang="en-US" sz="1500" b="0" i="0" u="none" strike="noStrike" kern="1200" cap="none" spc="0" normalizeH="0" baseline="0" noProof="0" dirty="0">
                <a:ln>
                  <a:noFill/>
                </a:ln>
                <a:solidFill>
                  <a:prstClr val="black"/>
                </a:solidFill>
                <a:effectLst/>
                <a:uLnTx/>
                <a:uFillTx/>
                <a:latin typeface="Avenir Next LT Pro" panose="020B0504020202020204" pitchFamily="34" charset="0"/>
                <a:cs typeface="Helvetica" panose="020B0604020202020204" pitchFamily="34" charset="0"/>
              </a:rPr>
              <a:t>– Near Detectors (CD-1RR)</a:t>
            </a:r>
          </a:p>
        </p:txBody>
      </p:sp>
      <p:sp>
        <p:nvSpPr>
          <p:cNvPr id="6" name="TextBox 5">
            <a:extLst>
              <a:ext uri="{FF2B5EF4-FFF2-40B4-BE49-F238E27FC236}">
                <a16:creationId xmlns:a16="http://schemas.microsoft.com/office/drawing/2014/main" id="{6DE19A59-A202-4FC5-81B0-6288E73F234B}"/>
              </a:ext>
            </a:extLst>
          </p:cNvPr>
          <p:cNvSpPr txBox="1"/>
          <p:nvPr/>
        </p:nvSpPr>
        <p:spPr>
          <a:xfrm>
            <a:off x="1043039" y="915823"/>
            <a:ext cx="3791423" cy="58477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rgbClr val="004C97"/>
                </a:solidFill>
                <a:effectLst/>
                <a:uLnTx/>
                <a:uFillTx/>
                <a:latin typeface="Helvetica" panose="020B0604020202020204" pitchFamily="34" charset="0"/>
                <a:cs typeface="Helvetica" panose="020B0604020202020204" pitchFamily="34" charset="0"/>
              </a:rPr>
              <a:t>Far Site – SURF in Lead, SD</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0" i="0" u="none" strike="noStrike" kern="1200" cap="none" spc="0" normalizeH="0" baseline="0" noProof="0" dirty="0">
                <a:ln>
                  <a:noFill/>
                </a:ln>
                <a:solidFill>
                  <a:srgbClr val="004C97"/>
                </a:solidFill>
                <a:effectLst/>
                <a:uLnTx/>
                <a:uFillTx/>
                <a:latin typeface="Helvetica" panose="020B0604020202020204" pitchFamily="34" charset="0"/>
                <a:cs typeface="Helvetica" panose="020B0604020202020204" pitchFamily="34" charset="0"/>
              </a:rPr>
              <a:t>Facility/Infrastructure and Far Detectors</a:t>
            </a:r>
          </a:p>
        </p:txBody>
      </p:sp>
      <p:sp>
        <p:nvSpPr>
          <p:cNvPr id="17" name="TextBox 16">
            <a:extLst>
              <a:ext uri="{FF2B5EF4-FFF2-40B4-BE49-F238E27FC236}">
                <a16:creationId xmlns:a16="http://schemas.microsoft.com/office/drawing/2014/main" id="{BBBD583A-ACA8-4950-A787-E9E0B91EAF8B}"/>
              </a:ext>
            </a:extLst>
          </p:cNvPr>
          <p:cNvSpPr txBox="1"/>
          <p:nvPr/>
        </p:nvSpPr>
        <p:spPr>
          <a:xfrm>
            <a:off x="7357540" y="882681"/>
            <a:ext cx="3991126"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1" i="0" u="none" strike="noStrike" kern="1200" cap="none" spc="0" normalizeH="0" baseline="0" noProof="0" dirty="0">
                <a:ln>
                  <a:noFill/>
                </a:ln>
                <a:solidFill>
                  <a:srgbClr val="004C97"/>
                </a:solidFill>
                <a:effectLst/>
                <a:uLnTx/>
                <a:uFillTx/>
                <a:latin typeface="Helvetica" panose="020B0604020202020204" pitchFamily="34" charset="0"/>
                <a:cs typeface="Helvetica" panose="020B0604020202020204" pitchFamily="34" charset="0"/>
              </a:rPr>
              <a:t>Near Site – FNAL in Batavia, IL</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sz="1600" b="0" i="0" u="none" strike="noStrike" kern="1200" cap="none" spc="0" normalizeH="0" baseline="0" noProof="0" dirty="0">
                <a:ln>
                  <a:noFill/>
                </a:ln>
                <a:solidFill>
                  <a:srgbClr val="004C97"/>
                </a:solidFill>
                <a:effectLst/>
                <a:uLnTx/>
                <a:uFillTx/>
                <a:latin typeface="Helvetica" panose="020B0604020202020204" pitchFamily="34" charset="0"/>
                <a:cs typeface="Helvetica" panose="020B0604020202020204" pitchFamily="34" charset="0"/>
              </a:rPr>
              <a:t>Facility/Infrastructure, Neutrino Beamline, and Near Detectors</a:t>
            </a:r>
          </a:p>
        </p:txBody>
      </p:sp>
      <p:sp>
        <p:nvSpPr>
          <p:cNvPr id="7" name="TextBox 6">
            <a:extLst>
              <a:ext uri="{FF2B5EF4-FFF2-40B4-BE49-F238E27FC236}">
                <a16:creationId xmlns:a16="http://schemas.microsoft.com/office/drawing/2014/main" id="{529F1141-9E3F-4975-987C-675E0DE82A69}"/>
              </a:ext>
            </a:extLst>
          </p:cNvPr>
          <p:cNvSpPr txBox="1"/>
          <p:nvPr/>
        </p:nvSpPr>
        <p:spPr>
          <a:xfrm>
            <a:off x="2356140" y="4495729"/>
            <a:ext cx="186749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prstClr val="black"/>
                </a:solidFill>
                <a:effectLst/>
                <a:uLnTx/>
                <a:uFillTx/>
                <a:latin typeface="Arial"/>
                <a:cs typeface="Arial"/>
              </a:rPr>
              <a:t>Three subprojects</a:t>
            </a:r>
          </a:p>
        </p:txBody>
      </p:sp>
      <p:sp>
        <p:nvSpPr>
          <p:cNvPr id="15" name="TextBox 14">
            <a:extLst>
              <a:ext uri="{FF2B5EF4-FFF2-40B4-BE49-F238E27FC236}">
                <a16:creationId xmlns:a16="http://schemas.microsoft.com/office/drawing/2014/main" id="{75C26C70-3C6D-42D8-B31C-344E76500266}"/>
              </a:ext>
            </a:extLst>
          </p:cNvPr>
          <p:cNvSpPr txBox="1"/>
          <p:nvPr/>
        </p:nvSpPr>
        <p:spPr>
          <a:xfrm>
            <a:off x="7968377" y="4461738"/>
            <a:ext cx="171284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prstClr val="black"/>
                </a:solidFill>
                <a:effectLst/>
                <a:uLnTx/>
                <a:uFillTx/>
                <a:latin typeface="Arial"/>
                <a:cs typeface="Arial"/>
              </a:rPr>
              <a:t>Two subprojects</a:t>
            </a:r>
          </a:p>
        </p:txBody>
      </p:sp>
      <p:sp>
        <p:nvSpPr>
          <p:cNvPr id="2" name="TextBox 1">
            <a:extLst>
              <a:ext uri="{FF2B5EF4-FFF2-40B4-BE49-F238E27FC236}">
                <a16:creationId xmlns:a16="http://schemas.microsoft.com/office/drawing/2014/main" id="{FBDD1F63-4039-263B-38F4-19F92766408D}"/>
              </a:ext>
            </a:extLst>
          </p:cNvPr>
          <p:cNvSpPr txBox="1"/>
          <p:nvPr/>
        </p:nvSpPr>
        <p:spPr>
          <a:xfrm>
            <a:off x="4356508" y="5970228"/>
            <a:ext cx="791595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800" b="0" i="0" u="none" strike="noStrike" kern="1200" cap="none" spc="0" normalizeH="0" baseline="0" noProof="0" dirty="0">
                <a:ln>
                  <a:noFill/>
                </a:ln>
                <a:solidFill>
                  <a:srgbClr val="FF0000"/>
                </a:solidFill>
                <a:effectLst/>
                <a:uLnTx/>
                <a:uFillTx/>
                <a:latin typeface="Avenir Next LT Pro" panose="020B0504020202020204" pitchFamily="34" charset="0"/>
                <a:cs typeface="Arial"/>
              </a:rPr>
              <a:t>Largest </a:t>
            </a:r>
            <a:r>
              <a:rPr kumimoji="0" lang="en-US" sz="1800" b="1" i="0" u="none" strike="noStrike" kern="1200" cap="none" spc="0" normalizeH="0" baseline="0" noProof="0" dirty="0">
                <a:ln>
                  <a:noFill/>
                </a:ln>
                <a:solidFill>
                  <a:srgbClr val="FF0000"/>
                </a:solidFill>
                <a:effectLst/>
                <a:uLnTx/>
                <a:uFillTx/>
                <a:latin typeface="Avenir Next LT Pro" panose="020B0504020202020204" pitchFamily="34" charset="0"/>
                <a:cs typeface="Arial"/>
              </a:rPr>
              <a:t>DOMESTIC</a:t>
            </a:r>
            <a:r>
              <a:rPr kumimoji="0" lang="en-US" sz="1800" b="0" i="0" u="none" strike="noStrike" kern="1200" cap="none" spc="0" normalizeH="0" baseline="0" noProof="0" dirty="0">
                <a:ln>
                  <a:noFill/>
                </a:ln>
                <a:solidFill>
                  <a:srgbClr val="FF0000"/>
                </a:solidFill>
                <a:effectLst/>
                <a:uLnTx/>
                <a:uFillTx/>
                <a:latin typeface="Avenir Next LT Pro" panose="020B0504020202020204" pitchFamily="34" charset="0"/>
                <a:cs typeface="Arial"/>
              </a:rPr>
              <a:t> project in Office of Science (TPC range = $3.1- $3.7B)</a:t>
            </a:r>
          </a:p>
        </p:txBody>
      </p:sp>
      <p:sp>
        <p:nvSpPr>
          <p:cNvPr id="12" name="TextBox 11">
            <a:extLst>
              <a:ext uri="{FF2B5EF4-FFF2-40B4-BE49-F238E27FC236}">
                <a16:creationId xmlns:a16="http://schemas.microsoft.com/office/drawing/2014/main" id="{A30857DB-185C-1555-B7D2-DBD62CE48033}"/>
              </a:ext>
            </a:extLst>
          </p:cNvPr>
          <p:cNvSpPr txBox="1"/>
          <p:nvPr/>
        </p:nvSpPr>
        <p:spPr>
          <a:xfrm>
            <a:off x="1373214" y="5956146"/>
            <a:ext cx="2743200" cy="307777"/>
          </a:xfrm>
          <a:prstGeom prst="rect">
            <a:avLst/>
          </a:prstGeom>
          <a:solidFill>
            <a:srgbClr val="FFFF00"/>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dirty="0">
                <a:ln>
                  <a:noFill/>
                </a:ln>
                <a:solidFill>
                  <a:prstClr val="black"/>
                </a:solidFill>
                <a:effectLst/>
                <a:uLnTx/>
                <a:uFillTx/>
                <a:latin typeface="Arial"/>
                <a:cs typeface="Arial"/>
              </a:rPr>
              <a:t>↑ Technically limited schedule</a:t>
            </a:r>
          </a:p>
        </p:txBody>
      </p:sp>
      <p:sp>
        <p:nvSpPr>
          <p:cNvPr id="14" name="TextBox 13">
            <a:extLst>
              <a:ext uri="{FF2B5EF4-FFF2-40B4-BE49-F238E27FC236}">
                <a16:creationId xmlns:a16="http://schemas.microsoft.com/office/drawing/2014/main" id="{E3707554-011D-BF28-DABF-4C405EC573D4}"/>
              </a:ext>
            </a:extLst>
          </p:cNvPr>
          <p:cNvSpPr txBox="1"/>
          <p:nvPr/>
        </p:nvSpPr>
        <p:spPr>
          <a:xfrm>
            <a:off x="7445963" y="5657073"/>
            <a:ext cx="2881133" cy="307777"/>
          </a:xfrm>
          <a:prstGeom prst="rect">
            <a:avLst/>
          </a:prstGeom>
          <a:solidFill>
            <a:srgbClr val="92D050"/>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en-US" sz="1400" dirty="0">
                <a:solidFill>
                  <a:prstClr val="black"/>
                </a:solidFill>
                <a:cs typeface="Arial"/>
              </a:rPr>
              <a:t>↑ </a:t>
            </a:r>
            <a:r>
              <a:rPr kumimoji="0" lang="en-US" sz="1400" b="0" i="0" u="none" strike="noStrike" kern="1200" cap="none" spc="0" normalizeH="0" baseline="0" noProof="0" dirty="0">
                <a:ln>
                  <a:noFill/>
                </a:ln>
                <a:solidFill>
                  <a:prstClr val="black"/>
                </a:solidFill>
                <a:effectLst/>
                <a:uLnTx/>
                <a:uFillTx/>
                <a:latin typeface="Arial"/>
                <a:cs typeface="Arial"/>
              </a:rPr>
              <a:t>Funding limited schedule</a:t>
            </a:r>
          </a:p>
        </p:txBody>
      </p:sp>
      <p:sp>
        <p:nvSpPr>
          <p:cNvPr id="4" name="Slide Number Placeholder 3">
            <a:extLst>
              <a:ext uri="{FF2B5EF4-FFF2-40B4-BE49-F238E27FC236}">
                <a16:creationId xmlns:a16="http://schemas.microsoft.com/office/drawing/2014/main" id="{CFF7C51C-03FB-A941-14CA-079D9320ADCD}"/>
              </a:ext>
            </a:extLst>
          </p:cNvPr>
          <p:cNvSpPr txBox="1"/>
          <p:nvPr/>
        </p:nvSpPr>
        <p:spPr>
          <a:xfrm>
            <a:off x="4844447" y="6369357"/>
            <a:ext cx="2743200" cy="365125"/>
          </a:xfrm>
          <a:prstGeom prst="rect">
            <a:avLst/>
          </a:prstGeom>
        </p:spPr>
        <p:txBody>
          <a:bodyPr vert="horz" lIns="91440" tIns="45720" rIns="91440" bIns="45720" rtlCol="0" anchor="ctr"/>
          <a:lstStyle>
            <a:defPPr>
              <a:defRPr lang="en-US"/>
            </a:defPPr>
            <a:lvl1pPr marL="0" algn="ctr" defTabSz="914400" rtl="0" eaLnBrk="1" fontAlgn="auto" latinLnBrk="0" hangingPunct="1">
              <a:spcBef>
                <a:spcPct val="0"/>
              </a:spcBef>
              <a:spcAft>
                <a:spcPct val="0"/>
              </a:spcAft>
              <a:defRPr sz="1400" kern="1200">
                <a:solidFill>
                  <a:schemeClr val="bg1"/>
                </a:solidFill>
                <a:latin typeface="AvenirNext LT Pro Regular" panose="020B0504020202020204" pitchFamily="34" charset="0"/>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cs typeface="Arial"/>
              </a:rPr>
              <a:pPr marL="0" marR="0" lvl="0" indent="0" algn="ctr" defTabSz="914400" rtl="0" eaLnBrk="1" fontAlgn="auto" latinLnBrk="0" hangingPunct="1">
                <a:lnSpc>
                  <a:spcPct val="100000"/>
                </a:lnSpc>
                <a:spcBef>
                  <a:spcPct val="0"/>
                </a:spcBef>
                <a:spcAft>
                  <a:spcPct val="0"/>
                </a:spcAft>
                <a:buClrTx/>
                <a:buSzTx/>
                <a:buFontTx/>
                <a:buNone/>
                <a:defRPr/>
              </a:pPr>
              <a:t>22</a:t>
            </a:fld>
            <a:endParaRPr kumimoji="0" lang="en-US" sz="1400" b="0" i="0" u="none" strike="noStrike" kern="1200" cap="none" spc="0" normalizeH="0" baseline="0" noProof="0" dirty="0">
              <a:ln>
                <a:noFill/>
              </a:ln>
              <a:solidFill>
                <a:prstClr val="white"/>
              </a:solidFill>
              <a:effectLst/>
              <a:uLnTx/>
              <a:uFillTx/>
              <a:latin typeface="AvenirNext LT Pro Regular" panose="020B0504020202020204" pitchFamily="34" charset="0"/>
              <a:cs typeface="Arial"/>
            </a:endParaRPr>
          </a:p>
        </p:txBody>
      </p:sp>
      <p:pic>
        <p:nvPicPr>
          <p:cNvPr id="5" name="Picture 4">
            <a:extLst>
              <a:ext uri="{FF2B5EF4-FFF2-40B4-BE49-F238E27FC236}">
                <a16:creationId xmlns:a16="http://schemas.microsoft.com/office/drawing/2014/main" id="{2124635E-83EE-D5C4-76E7-323F1CC0B67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039" y="1443618"/>
            <a:ext cx="9943428" cy="3071794"/>
          </a:xfrm>
          <a:prstGeom prst="rect">
            <a:avLst/>
          </a:prstGeom>
        </p:spPr>
      </p:pic>
      <p:sp>
        <p:nvSpPr>
          <p:cNvPr id="8" name="Right Brace 7">
            <a:extLst>
              <a:ext uri="{FF2B5EF4-FFF2-40B4-BE49-F238E27FC236}">
                <a16:creationId xmlns:a16="http://schemas.microsoft.com/office/drawing/2014/main" id="{C1C92454-C9B5-4851-BF71-71ED55DA88BB}"/>
              </a:ext>
            </a:extLst>
          </p:cNvPr>
          <p:cNvSpPr/>
          <p:nvPr/>
        </p:nvSpPr>
        <p:spPr>
          <a:xfrm rot="5400000">
            <a:off x="3022712" y="2643888"/>
            <a:ext cx="534357" cy="4374364"/>
          </a:xfrm>
          <a:prstGeom prst="rightBrace">
            <a:avLst>
              <a:gd name="adj1" fmla="val 26567"/>
              <a:gd name="adj2" fmla="val 50171"/>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venirNext LT Pro Regular"/>
              <a:cs typeface="Arial"/>
            </a:endParaRPr>
          </a:p>
        </p:txBody>
      </p:sp>
      <p:sp>
        <p:nvSpPr>
          <p:cNvPr id="13" name="Right Brace 12">
            <a:extLst>
              <a:ext uri="{FF2B5EF4-FFF2-40B4-BE49-F238E27FC236}">
                <a16:creationId xmlns:a16="http://schemas.microsoft.com/office/drawing/2014/main" id="{3E404981-F37E-476B-A82C-AA258BD993CC}"/>
              </a:ext>
            </a:extLst>
          </p:cNvPr>
          <p:cNvSpPr/>
          <p:nvPr/>
        </p:nvSpPr>
        <p:spPr>
          <a:xfrm rot="5400000">
            <a:off x="8532106" y="2583630"/>
            <a:ext cx="534357" cy="4374364"/>
          </a:xfrm>
          <a:prstGeom prst="rightBrace">
            <a:avLst>
              <a:gd name="adj1" fmla="val 26567"/>
              <a:gd name="adj2" fmla="val 50171"/>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venirNext LT Pro Regular"/>
              <a:cs typeface="Arial"/>
            </a:endParaRPr>
          </a:p>
        </p:txBody>
      </p:sp>
      <p:sp>
        <p:nvSpPr>
          <p:cNvPr id="9" name="Title 6">
            <a:extLst>
              <a:ext uri="{FF2B5EF4-FFF2-40B4-BE49-F238E27FC236}">
                <a16:creationId xmlns:a16="http://schemas.microsoft.com/office/drawing/2014/main" id="{A2751916-B08B-1058-39B9-879E516FA5A6}"/>
              </a:ext>
            </a:extLst>
          </p:cNvPr>
          <p:cNvSpPr txBox="1"/>
          <p:nvPr/>
        </p:nvSpPr>
        <p:spPr>
          <a:xfrm>
            <a:off x="0" y="52740"/>
            <a:ext cx="12444984" cy="71755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a:lstStyle>
          <a:p>
            <a:pPr marL="0" marR="0" lvl="0" indent="0" algn="l" defTabSz="914400" rtl="0" eaLnBrk="1" fontAlgn="auto" latinLnBrk="0" hangingPunct="1">
              <a:lnSpc>
                <a:spcPct val="90000"/>
              </a:lnSpc>
              <a:spcBef>
                <a:spcPct val="0"/>
              </a:spcBef>
              <a:spcAft>
                <a:spcPct val="0"/>
              </a:spcAft>
              <a:buClrTx/>
              <a:buSzTx/>
              <a:buFontTx/>
              <a:buNone/>
              <a:defRPr/>
            </a:pPr>
            <a:r>
              <a:rPr kumimoji="0" lang="en-US" sz="4800" b="1" i="0" u="none" strike="noStrike" kern="1200" cap="none" spc="0" normalizeH="0" baseline="0" noProof="0" dirty="0">
                <a:ln>
                  <a:noFill/>
                </a:ln>
                <a:solidFill>
                  <a:prstClr val="black"/>
                </a:solidFill>
                <a:effectLst/>
                <a:uLnTx/>
                <a:uFillTx/>
                <a:latin typeface="AvenirNext LT Pro Bold"/>
                <a:ea typeface="Segoe UI Black" panose="020B0A02040204020203" pitchFamily="34" charset="0"/>
                <a:cs typeface="Arial"/>
              </a:rPr>
              <a:t>LBNF/DUNE Construction Project</a:t>
            </a:r>
            <a:endParaRPr kumimoji="0" lang="en-US" sz="3400" b="1" i="0" u="none" strike="noStrike" kern="1200" cap="none" spc="0" normalizeH="0" baseline="0" noProof="0" dirty="0">
              <a:ln>
                <a:noFill/>
              </a:ln>
              <a:solidFill>
                <a:prstClr val="black"/>
              </a:solidFill>
              <a:effectLst/>
              <a:uLnTx/>
              <a:uFillTx/>
              <a:latin typeface="AvenirNext LT Pro Bold"/>
              <a:ea typeface="Segoe UI Black" panose="020B0A02040204020203" pitchFamily="34" charset="0"/>
              <a:cs typeface="Arial"/>
            </a:endParaRPr>
          </a:p>
        </p:txBody>
      </p:sp>
      <p:sp>
        <p:nvSpPr>
          <p:cNvPr id="20" name="TextBox 19">
            <a:extLst>
              <a:ext uri="{FF2B5EF4-FFF2-40B4-BE49-F238E27FC236}">
                <a16:creationId xmlns:a16="http://schemas.microsoft.com/office/drawing/2014/main" id="{95B58F4E-81C6-4DE8-B1FB-E9467AC02994}"/>
              </a:ext>
            </a:extLst>
          </p:cNvPr>
          <p:cNvSpPr txBox="1">
            <a:spLocks noGrp="1" noRot="1" noMove="1" noResize="1" noEditPoints="1" noAdjustHandles="1" noChangeArrowheads="1" noChangeShapeType="1"/>
          </p:cNvSpPr>
          <p:nvPr/>
        </p:nvSpPr>
        <p:spPr>
          <a:xfrm>
            <a:off x="8525077" y="6442311"/>
            <a:ext cx="169672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fld id="{CEF66A64-B2E5-4E3F-847D-F421F404E8C7}" type="EPRCSVariable:&lt;ReportPackage&gt;&lt;Variable id=&quot;4f1dce6d-03b0-48a4-8fe1-2cc0d3372089&quot; usageType=&quot;Value&quot; /&gt;&lt;/ReportPackage&gt;">
              <a:rPr kumimoji="0" lang="en-US" sz="1600" b="0" i="0" u="none" strike="noStrike" kern="1200" cap="none" spc="0" normalizeH="0" baseline="0" noProof="0" smtClean="0">
                <a:ln>
                  <a:noFill/>
                </a:ln>
                <a:solidFill>
                  <a:prstClr val="white"/>
                </a:solidFill>
                <a:effectLst/>
                <a:uLnTx/>
                <a:uFillTx/>
                <a:latin typeface="Avenir Next LT Pro" panose="020B0504020202020204" pitchFamily="34" charset="0"/>
                <a:cs typeface="Arial"/>
              </a:rPr>
              <a:pPr marL="0" marR="0" lvl="0" indent="0" algn="l" defTabSz="914400" rtl="0" eaLnBrk="1" fontAlgn="base" latinLnBrk="0" hangingPunct="1">
                <a:lnSpc>
                  <a:spcPct val="100000"/>
                </a:lnSpc>
                <a:spcBef>
                  <a:spcPct val="0"/>
                </a:spcBef>
                <a:spcAft>
                  <a:spcPct val="0"/>
                </a:spcAft>
                <a:buClrTx/>
                <a:buSzTx/>
                <a:buFontTx/>
                <a:buNone/>
                <a:defRPr/>
              </a:pPr>
              <a:t>CUI//SP-BUDG</a:t>
            </a:fld>
            <a:r>
              <a:rPr kumimoji="0" lang="en-US" sz="1600" b="0" i="0" u="none" strike="noStrike" kern="1200" cap="none" spc="0" normalizeH="0" baseline="0" noProof="0" dirty="0">
                <a:ln>
                  <a:noFill/>
                </a:ln>
                <a:solidFill>
                  <a:prstClr val="white"/>
                </a:solidFill>
                <a:effectLst/>
                <a:uLnTx/>
                <a:uFillTx/>
                <a:latin typeface="Avenir Next LT Pro" panose="020B0504020202020204" pitchFamily="34" charset="0"/>
                <a:cs typeface="Arial"/>
              </a:rPr>
              <a:t> </a:t>
            </a:r>
          </a:p>
        </p:txBody>
      </p:sp>
      <p:sp>
        <p:nvSpPr>
          <p:cNvPr id="18" name="Arrow: Up 17">
            <a:extLst>
              <a:ext uri="{FF2B5EF4-FFF2-40B4-BE49-F238E27FC236}">
                <a16:creationId xmlns:a16="http://schemas.microsoft.com/office/drawing/2014/main" id="{1B7A710F-0735-6CCD-5E9D-73FA3F17B83C}"/>
              </a:ext>
            </a:extLst>
          </p:cNvPr>
          <p:cNvSpPr/>
          <p:nvPr/>
        </p:nvSpPr>
        <p:spPr>
          <a:xfrm>
            <a:off x="5853684" y="2939795"/>
            <a:ext cx="484632" cy="978407"/>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Up 18">
            <a:extLst>
              <a:ext uri="{FF2B5EF4-FFF2-40B4-BE49-F238E27FC236}">
                <a16:creationId xmlns:a16="http://schemas.microsoft.com/office/drawing/2014/main" id="{CC42E57E-73E9-8A72-7A79-F2068973D4AE}"/>
              </a:ext>
            </a:extLst>
          </p:cNvPr>
          <p:cNvSpPr/>
          <p:nvPr/>
        </p:nvSpPr>
        <p:spPr>
          <a:xfrm>
            <a:off x="5996559" y="3082670"/>
            <a:ext cx="484632" cy="978407"/>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Up 20">
            <a:extLst>
              <a:ext uri="{FF2B5EF4-FFF2-40B4-BE49-F238E27FC236}">
                <a16:creationId xmlns:a16="http://schemas.microsoft.com/office/drawing/2014/main" id="{316723DE-9775-8D50-4AE9-61C5910E689E}"/>
              </a:ext>
            </a:extLst>
          </p:cNvPr>
          <p:cNvSpPr/>
          <p:nvPr/>
        </p:nvSpPr>
        <p:spPr>
          <a:xfrm>
            <a:off x="6139434" y="3225545"/>
            <a:ext cx="484632" cy="978407"/>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130347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5C2D8E3-56FB-8275-5B20-45D8EC49F4F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68C132D-9A78-1CDE-002A-318679B4F93A}"/>
              </a:ext>
            </a:extLst>
          </p:cNvPr>
          <p:cNvSpPr>
            <a:spLocks noGrp="1"/>
          </p:cNvSpPr>
          <p:nvPr>
            <p:ph type="title"/>
          </p:nvPr>
        </p:nvSpPr>
        <p:spPr/>
        <p:txBody>
          <a:bodyPr/>
          <a:lstStyle/>
          <a:p>
            <a:r>
              <a:rPr lang="en-US" dirty="0"/>
              <a:t>DUNE Far Detector space @ SURF</a:t>
            </a:r>
          </a:p>
        </p:txBody>
      </p:sp>
      <p:pic>
        <p:nvPicPr>
          <p:cNvPr id="3" name="Picture 2" descr="A close up of a device&#10;&#10;Description automatically generated">
            <a:extLst>
              <a:ext uri="{FF2B5EF4-FFF2-40B4-BE49-F238E27FC236}">
                <a16:creationId xmlns:a16="http://schemas.microsoft.com/office/drawing/2014/main" id="{2821B567-F4A0-7D63-7FB7-1B91A566F73E}"/>
              </a:ext>
            </a:extLst>
          </p:cNvPr>
          <p:cNvPicPr>
            <a:picLocks noChangeAspect="1"/>
          </p:cNvPicPr>
          <p:nvPr/>
        </p:nvPicPr>
        <p:blipFill rotWithShape="1">
          <a:blip r:embed="rId3"/>
          <a:srcRect t="8592" r="16931"/>
          <a:stretch/>
        </p:blipFill>
        <p:spPr>
          <a:xfrm>
            <a:off x="466165" y="911015"/>
            <a:ext cx="5838226" cy="2442667"/>
          </a:xfrm>
          <a:prstGeom prst="rect">
            <a:avLst/>
          </a:prstGeom>
        </p:spPr>
      </p:pic>
      <p:pic>
        <p:nvPicPr>
          <p:cNvPr id="7" name="Picture 6" descr="A long shot of a tunnel&#10;&#10;Description automatically generated">
            <a:extLst>
              <a:ext uri="{FF2B5EF4-FFF2-40B4-BE49-F238E27FC236}">
                <a16:creationId xmlns:a16="http://schemas.microsoft.com/office/drawing/2014/main" id="{C43B3EFE-1ABF-B57F-6641-EA2EA993D790}"/>
              </a:ext>
            </a:extLst>
          </p:cNvPr>
          <p:cNvPicPr>
            <a:picLocks noChangeAspect="1"/>
          </p:cNvPicPr>
          <p:nvPr/>
        </p:nvPicPr>
        <p:blipFill>
          <a:blip r:embed="rId4"/>
          <a:stretch>
            <a:fillRect/>
          </a:stretch>
        </p:blipFill>
        <p:spPr>
          <a:xfrm>
            <a:off x="8212184" y="392650"/>
            <a:ext cx="3296212" cy="4394949"/>
          </a:xfrm>
          <a:prstGeom prst="rect">
            <a:avLst/>
          </a:prstGeom>
        </p:spPr>
      </p:pic>
      <p:sp>
        <p:nvSpPr>
          <p:cNvPr id="6" name="TextBox 5">
            <a:extLst>
              <a:ext uri="{FF2B5EF4-FFF2-40B4-BE49-F238E27FC236}">
                <a16:creationId xmlns:a16="http://schemas.microsoft.com/office/drawing/2014/main" id="{CCF62CD0-9F30-4711-C384-AE7A7B58DF74}"/>
              </a:ext>
            </a:extLst>
          </p:cNvPr>
          <p:cNvSpPr txBox="1"/>
          <p:nvPr/>
        </p:nvSpPr>
        <p:spPr>
          <a:xfrm>
            <a:off x="8888870" y="4787599"/>
            <a:ext cx="1479892" cy="369332"/>
          </a:xfrm>
          <a:prstGeom prst="rect">
            <a:avLst/>
          </a:prstGeom>
          <a:noFill/>
        </p:spPr>
        <p:txBody>
          <a:bodyPr wrap="none" rtlCol="0">
            <a:spAutoFit/>
          </a:bodyPr>
          <a:lstStyle/>
          <a:p>
            <a:r>
              <a:rPr lang="en-US" dirty="0"/>
              <a:t>August 2024</a:t>
            </a:r>
          </a:p>
        </p:txBody>
      </p:sp>
      <p:sp>
        <p:nvSpPr>
          <p:cNvPr id="10" name="TextBox 9">
            <a:extLst>
              <a:ext uri="{FF2B5EF4-FFF2-40B4-BE49-F238E27FC236}">
                <a16:creationId xmlns:a16="http://schemas.microsoft.com/office/drawing/2014/main" id="{C20CDA73-E866-3F93-F7D7-8F46A8BBA8A4}"/>
              </a:ext>
            </a:extLst>
          </p:cNvPr>
          <p:cNvSpPr txBox="1"/>
          <p:nvPr/>
        </p:nvSpPr>
        <p:spPr>
          <a:xfrm>
            <a:off x="7811590" y="5701442"/>
            <a:ext cx="1197764" cy="369332"/>
          </a:xfrm>
          <a:prstGeom prst="rect">
            <a:avLst/>
          </a:prstGeom>
          <a:noFill/>
        </p:spPr>
        <p:txBody>
          <a:bodyPr wrap="none" rtlCol="0">
            <a:spAutoFit/>
          </a:bodyPr>
          <a:lstStyle/>
          <a:p>
            <a:r>
              <a:rPr lang="en-US" dirty="0"/>
              <a:t>May 2026</a:t>
            </a:r>
          </a:p>
        </p:txBody>
      </p:sp>
      <p:pic>
        <p:nvPicPr>
          <p:cNvPr id="11" name="Picture 10">
            <a:extLst>
              <a:ext uri="{FF2B5EF4-FFF2-40B4-BE49-F238E27FC236}">
                <a16:creationId xmlns:a16="http://schemas.microsoft.com/office/drawing/2014/main" id="{922CC4B5-C819-D704-CC68-6687CDB3E26F}"/>
              </a:ext>
            </a:extLst>
          </p:cNvPr>
          <p:cNvPicPr>
            <a:picLocks noChangeAspect="1"/>
          </p:cNvPicPr>
          <p:nvPr/>
        </p:nvPicPr>
        <p:blipFill>
          <a:blip r:embed="rId5"/>
          <a:stretch>
            <a:fillRect/>
          </a:stretch>
        </p:blipFill>
        <p:spPr>
          <a:xfrm>
            <a:off x="2203270" y="2916094"/>
            <a:ext cx="5608320" cy="3154680"/>
          </a:xfrm>
          <a:prstGeom prst="rect">
            <a:avLst/>
          </a:prstGeom>
        </p:spPr>
      </p:pic>
    </p:spTree>
    <p:extLst>
      <p:ext uri="{BB962C8B-B14F-4D97-AF65-F5344CB8AC3E}">
        <p14:creationId xmlns:p14="http://schemas.microsoft.com/office/powerpoint/2010/main" val="207493783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TextBox 7"/>
          <p:cNvSpPr txBox="1">
            <a:spLocks noChangeArrowheads="1"/>
          </p:cNvSpPr>
          <p:nvPr/>
        </p:nvSpPr>
        <p:spPr bwMode="auto">
          <a:xfrm>
            <a:off x="6710082" y="2287329"/>
            <a:ext cx="2383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en-US" sz="1400" b="0" i="0" u="none" strike="noStrike" kern="1200" cap="none" spc="0" normalizeH="0" baseline="0" noProof="0">
                <a:ln>
                  <a:noFill/>
                </a:ln>
                <a:solidFill>
                  <a:prstClr val="white"/>
                </a:solidFill>
                <a:effectLst/>
                <a:uLnTx/>
                <a:uFillTx/>
                <a:latin typeface="Arial" pitchFamily="34" charset="0"/>
                <a:cs typeface="Arial"/>
              </a:rPr>
              <a:t>TeO</a:t>
            </a:r>
            <a:r>
              <a:rPr kumimoji="0" lang="en-US" altLang="en-US" sz="1400" b="0" i="0" u="none" strike="noStrike" kern="1200" cap="none" spc="0" normalizeH="0" baseline="-25000" noProof="0">
                <a:ln>
                  <a:noFill/>
                </a:ln>
                <a:solidFill>
                  <a:prstClr val="white"/>
                </a:solidFill>
                <a:effectLst/>
                <a:uLnTx/>
                <a:uFillTx/>
                <a:latin typeface="Arial" pitchFamily="34" charset="0"/>
                <a:cs typeface="Arial"/>
              </a:rPr>
              <a:t>2</a:t>
            </a:r>
            <a:r>
              <a:rPr kumimoji="0" lang="en-US" altLang="en-US" sz="1400" b="0" i="0" u="none" strike="noStrike" kern="1200" cap="none" spc="0" normalizeH="0" baseline="0" noProof="0">
                <a:ln>
                  <a:noFill/>
                </a:ln>
                <a:solidFill>
                  <a:prstClr val="white"/>
                </a:solidFill>
                <a:effectLst/>
                <a:uLnTx/>
                <a:uFillTx/>
                <a:latin typeface="Arial" pitchFamily="34" charset="0"/>
                <a:cs typeface="Arial"/>
              </a:rPr>
              <a:t> Crystals from CUORE</a:t>
            </a:r>
          </a:p>
        </p:txBody>
      </p:sp>
      <p:sp>
        <p:nvSpPr>
          <p:cNvPr id="6" name="Title 5">
            <a:extLst>
              <a:ext uri="{FF2B5EF4-FFF2-40B4-BE49-F238E27FC236}">
                <a16:creationId xmlns:a16="http://schemas.microsoft.com/office/drawing/2014/main" id="{E29AEBF2-1CF0-947A-0F2A-95D2171229BD}"/>
              </a:ext>
            </a:extLst>
          </p:cNvPr>
          <p:cNvSpPr>
            <a:spLocks noGrp="1"/>
          </p:cNvSpPr>
          <p:nvPr>
            <p:ph type="title"/>
          </p:nvPr>
        </p:nvSpPr>
        <p:spPr>
          <a:xfrm>
            <a:off x="408791" y="177283"/>
            <a:ext cx="11317044" cy="801663"/>
          </a:xfrm>
        </p:spPr>
        <p:txBody>
          <a:bodyPr>
            <a:noAutofit/>
          </a:bodyPr>
          <a:lstStyle/>
          <a:p>
            <a:r>
              <a:rPr lang="en-US" sz="3200" noProof="0" dirty="0" err="1"/>
              <a:t>Neutrinoless</a:t>
            </a:r>
            <a:r>
              <a:rPr lang="en-US" sz="3200" noProof="0" dirty="0"/>
              <a:t> Double Beta Decay: Top Priority for New Experiment Construction in NP Long-range plan</a:t>
            </a:r>
          </a:p>
        </p:txBody>
      </p:sp>
      <p:sp>
        <p:nvSpPr>
          <p:cNvPr id="13" name="Content Placeholder 12">
            <a:extLst>
              <a:ext uri="{FF2B5EF4-FFF2-40B4-BE49-F238E27FC236}">
                <a16:creationId xmlns:a16="http://schemas.microsoft.com/office/drawing/2014/main" id="{74587858-AAE6-5404-B617-27C582451D4F}"/>
              </a:ext>
            </a:extLst>
          </p:cNvPr>
          <p:cNvSpPr>
            <a:spLocks noGrp="1"/>
          </p:cNvSpPr>
          <p:nvPr>
            <p:ph idx="1"/>
          </p:nvPr>
        </p:nvSpPr>
        <p:spPr>
          <a:xfrm>
            <a:off x="265197" y="1225884"/>
            <a:ext cx="6444885" cy="5226098"/>
          </a:xfrm>
        </p:spPr>
        <p:txBody>
          <a:bodyPr vert="horz" lIns="91440" tIns="45720" rIns="91440" bIns="45720" rtlCol="0" anchor="t">
            <a:normAutofit/>
          </a:bodyPr>
          <a:lstStyle/>
          <a:p>
            <a:pPr lvl="0"/>
            <a:r>
              <a:rPr lang="en-US" sz="2300"/>
              <a:t>NP supported pre-R&amp;D and conceptual design for three technologies: CUPID, LEGEND-1000, and </a:t>
            </a:r>
            <a:r>
              <a:rPr lang="en-US" sz="2300" err="1"/>
              <a:t>nEXO</a:t>
            </a:r>
            <a:r>
              <a:rPr lang="en-US" sz="2300"/>
              <a:t>.</a:t>
            </a:r>
          </a:p>
          <a:p>
            <a:pPr lvl="0"/>
            <a:r>
              <a:rPr lang="en-US" sz="2300">
                <a:latin typeface="Avenir Next LT Pro"/>
              </a:rPr>
              <a:t>In December 2024, </a:t>
            </a:r>
            <a:r>
              <a:rPr lang="en-US" sz="2300" b="1">
                <a:latin typeface="Avenir Next LT Pro"/>
              </a:rPr>
              <a:t>LEGEND-1000</a:t>
            </a:r>
            <a:r>
              <a:rPr lang="en-US" sz="2300">
                <a:latin typeface="Avenir Next LT Pro"/>
              </a:rPr>
              <a:t> selected as the </a:t>
            </a:r>
            <a:r>
              <a:rPr lang="en-US" sz="2300" b="1">
                <a:latin typeface="Avenir Next LT Pro"/>
              </a:rPr>
              <a:t>first priority</a:t>
            </a:r>
            <a:r>
              <a:rPr lang="en-US" sz="2300">
                <a:latin typeface="Avenir Next LT Pro"/>
              </a:rPr>
              <a:t> for NP investment. </a:t>
            </a:r>
            <a:br>
              <a:rPr lang="en-US" sz="2300">
                <a:latin typeface="Avenir Next LT Pro"/>
              </a:rPr>
            </a:br>
            <a:r>
              <a:rPr lang="en-US" sz="2300">
                <a:latin typeface="Avenir Next LT Pro"/>
              </a:rPr>
              <a:t>(est. DOE cost $483M)</a:t>
            </a:r>
          </a:p>
          <a:p>
            <a:pPr lvl="0"/>
            <a:r>
              <a:rPr lang="en-US" sz="2300"/>
              <a:t>U.S. provides intellectual and funding </a:t>
            </a:r>
            <a:br>
              <a:rPr lang="en-US" sz="2300"/>
            </a:br>
            <a:r>
              <a:rPr lang="en-US" sz="2300"/>
              <a:t>(70% of total cost) leadership.</a:t>
            </a:r>
          </a:p>
          <a:p>
            <a:pPr lvl="0"/>
            <a:r>
              <a:rPr lang="en-US" sz="2300"/>
              <a:t>Key partners: NSF (U.S.), INFN (Italy), BMFTR (Germany), MPIK (Germany).</a:t>
            </a:r>
          </a:p>
          <a:p>
            <a:pPr lvl="0"/>
            <a:r>
              <a:rPr lang="en-US" sz="2300"/>
              <a:t>Project ready for CD-1 approval. FY 2028 Above Guidance level will support long lead procurement of enriched germanium-76.</a:t>
            </a:r>
          </a:p>
        </p:txBody>
      </p:sp>
      <p:sp>
        <p:nvSpPr>
          <p:cNvPr id="8" name="Slide Number Placeholder 7">
            <a:extLst>
              <a:ext uri="{FF2B5EF4-FFF2-40B4-BE49-F238E27FC236}">
                <a16:creationId xmlns:a16="http://schemas.microsoft.com/office/drawing/2014/main" id="{14F76DA7-A0EB-C992-A63E-F82668174AF0}"/>
              </a:ext>
            </a:extLst>
          </p:cNvPr>
          <p:cNvSpPr>
            <a:spLocks noGrp="1"/>
          </p:cNvSpPr>
          <p:nvPr>
            <p:ph type="sldNum" sz="quarter" idx="4294967295"/>
          </p:nvPr>
        </p:nvSpPr>
        <p:spPr>
          <a:xfrm>
            <a:off x="0" y="6483350"/>
            <a:ext cx="231775" cy="165100"/>
          </a:xfrm>
          <a:prstGeom prst="rect">
            <a:avLst/>
          </a:prstGeom>
        </p:spPr>
        <p:txBody>
          <a:bodyPr wrap="square" lIns="0" tIns="0" rIns="0" bIns="0">
            <a:spAutoFit/>
          </a:bodyPr>
          <a:lstStyle>
            <a:defPPr>
              <a:defRPr kern="0"/>
            </a:defPPr>
            <a:lvl1pPr>
              <a:defRPr sz="1100" b="1" i="0">
                <a:solidFill>
                  <a:schemeClr val="tx1"/>
                </a:solidFill>
                <a:latin typeface="Calibri"/>
                <a:cs typeface="Calibri"/>
              </a:defRPr>
            </a:lvl1pPr>
          </a:lstStyle>
          <a:p>
            <a:pPr marL="38100">
              <a:lnSpc>
                <a:spcPts val="1150"/>
              </a:lnSpc>
            </a:pPr>
            <a:fld id="{81D60167-4931-47E6-BA6A-407CBD079E47}" type="slidenum">
              <a:rPr lang="en-US" spc="-50" smtClean="0"/>
              <a:pPr marL="38100">
                <a:lnSpc>
                  <a:spcPts val="1150"/>
                </a:lnSpc>
              </a:pPr>
              <a:t>24</a:t>
            </a:fld>
            <a:endParaRPr lang="en-US" spc="-50"/>
          </a:p>
        </p:txBody>
      </p:sp>
      <p:sp>
        <p:nvSpPr>
          <p:cNvPr id="5" name="Slide Number Placeholder 2">
            <a:extLst>
              <a:ext uri="{FF2B5EF4-FFF2-40B4-BE49-F238E27FC236}">
                <a16:creationId xmlns:a16="http://schemas.microsoft.com/office/drawing/2014/main" id="{8BD83A46-1C9D-5499-9E7C-D6EABD585335}"/>
              </a:ext>
            </a:extLst>
          </p:cNvPr>
          <p:cNvSpPr txBox="1"/>
          <p:nvPr/>
        </p:nvSpPr>
        <p:spPr>
          <a:xfrm>
            <a:off x="4732186" y="6419898"/>
            <a:ext cx="2743200" cy="365125"/>
          </a:xfrm>
          <a:prstGeom prst="rect">
            <a:avLst/>
          </a:prstGeom>
        </p:spPr>
        <p:txBody>
          <a:bodyPr vert="horz" lIns="91440" tIns="45720" rIns="91440" bIns="45720" rtlCol="0" anchor="ctr"/>
          <a:lstStyle>
            <a:defPPr>
              <a:defRPr lang="en-US"/>
            </a:defPPr>
            <a:lvl1pPr marL="0" algn="ctr" defTabSz="914400" rtl="0" eaLnBrk="1" fontAlgn="auto" latinLnBrk="0" hangingPunct="1">
              <a:spcBef>
                <a:spcPct val="0"/>
              </a:spcBef>
              <a:spcAft>
                <a:spcPct val="0"/>
              </a:spcAft>
              <a:defRPr sz="1400" kern="1200">
                <a:solidFill>
                  <a:schemeClr val="bg1"/>
                </a:solidFill>
                <a:latin typeface="AvenirNext LT Pro Regular" panose="020B0504020202020204" pitchFamily="34" charset="0"/>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cs typeface="Arial"/>
              </a:rPr>
              <a:pPr marL="0" marR="0" lvl="0" indent="0" algn="ctr" defTabSz="914400" rtl="0" eaLnBrk="1" fontAlgn="auto" latinLnBrk="0" hangingPunct="1">
                <a:lnSpc>
                  <a:spcPct val="100000"/>
                </a:lnSpc>
                <a:spcBef>
                  <a:spcPct val="0"/>
                </a:spcBef>
                <a:spcAft>
                  <a:spcPct val="0"/>
                </a:spcAft>
                <a:buClrTx/>
                <a:buSzTx/>
                <a:buFontTx/>
                <a:buNone/>
                <a:defRPr/>
              </a:pPr>
              <a:t>24</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cs typeface="Arial"/>
            </a:endParaRPr>
          </a:p>
        </p:txBody>
      </p:sp>
      <p:pic>
        <p:nvPicPr>
          <p:cNvPr id="9" name="Picture 8">
            <a:extLst>
              <a:ext uri="{FF2B5EF4-FFF2-40B4-BE49-F238E27FC236}">
                <a16:creationId xmlns:a16="http://schemas.microsoft.com/office/drawing/2014/main" id="{9B006E34-CACB-06E0-F1E0-F113D5F1CA4F}"/>
              </a:ext>
            </a:extLst>
          </p:cNvPr>
          <p:cNvPicPr>
            <a:picLocks noChangeAspect="1"/>
          </p:cNvPicPr>
          <p:nvPr/>
        </p:nvPicPr>
        <p:blipFill>
          <a:blip r:embed="rId3"/>
          <a:stretch>
            <a:fillRect/>
          </a:stretch>
        </p:blipFill>
        <p:spPr>
          <a:xfrm>
            <a:off x="6482550" y="1735981"/>
            <a:ext cx="5498357" cy="2442115"/>
          </a:xfrm>
          <a:prstGeom prst="rect">
            <a:avLst/>
          </a:prstGeom>
        </p:spPr>
      </p:pic>
      <p:sp>
        <p:nvSpPr>
          <p:cNvPr id="10" name="TextBox 9">
            <a:extLst>
              <a:ext uri="{FF2B5EF4-FFF2-40B4-BE49-F238E27FC236}">
                <a16:creationId xmlns:a16="http://schemas.microsoft.com/office/drawing/2014/main" id="{3B9AB9B0-58A4-85BA-0597-B18CCC4840CC}"/>
              </a:ext>
            </a:extLst>
          </p:cNvPr>
          <p:cNvSpPr txBox="1"/>
          <p:nvPr/>
        </p:nvSpPr>
        <p:spPr>
          <a:xfrm>
            <a:off x="6917110" y="4383338"/>
            <a:ext cx="5072343" cy="923330"/>
          </a:xfrm>
          <a:prstGeom prst="rect">
            <a:avLst/>
          </a:prstGeom>
          <a:noFill/>
        </p:spPr>
        <p:txBody>
          <a:bodyPr wrap="square" rtlCol="0">
            <a:spAutoFit/>
          </a:bodyPr>
          <a:lstStyle/>
          <a:p>
            <a:r>
              <a:rPr lang="en-US"/>
              <a:t>Schematic of LEGEND-1000 experiment to be deployed at the underground facility in Gran Sasso, Italy.</a:t>
            </a:r>
          </a:p>
        </p:txBody>
      </p:sp>
    </p:spTree>
    <p:extLst>
      <p:ext uri="{BB962C8B-B14F-4D97-AF65-F5344CB8AC3E}">
        <p14:creationId xmlns:p14="http://schemas.microsoft.com/office/powerpoint/2010/main" val="160935167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C692F834-4ECF-0C5D-997F-2FC231C6C8C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CD7E4AB-E78B-FAF6-F76A-2385ACC79E7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7481DEE-CE74-6E11-2F67-506C38D8612E}"/>
              </a:ext>
            </a:extLst>
          </p:cNvPr>
          <p:cNvSpPr>
            <a:spLocks noGrp="1"/>
          </p:cNvSpPr>
          <p:nvPr>
            <p:ph type="title"/>
          </p:nvPr>
        </p:nvSpPr>
        <p:spPr/>
        <p:txBody>
          <a:bodyPr>
            <a:noAutofit/>
          </a:bodyPr>
          <a:lstStyle/>
          <a:p>
            <a:r>
              <a:rPr lang="en-US" sz="3200"/>
              <a:t>Electron-Ion Collider: Top Priority for New Facility Construction in the Nuclear Science Long Range Plan</a:t>
            </a:r>
          </a:p>
        </p:txBody>
      </p:sp>
      <p:sp>
        <p:nvSpPr>
          <p:cNvPr id="3" name="Content Placeholder 2">
            <a:extLst>
              <a:ext uri="{FF2B5EF4-FFF2-40B4-BE49-F238E27FC236}">
                <a16:creationId xmlns:a16="http://schemas.microsoft.com/office/drawing/2014/main" id="{42DD3E0D-A5F4-6693-EE9F-35B0DE2C3940}"/>
              </a:ext>
            </a:extLst>
          </p:cNvPr>
          <p:cNvSpPr>
            <a:spLocks noGrp="1"/>
          </p:cNvSpPr>
          <p:nvPr>
            <p:ph idx="1"/>
          </p:nvPr>
        </p:nvSpPr>
        <p:spPr>
          <a:xfrm>
            <a:off x="268357" y="1169140"/>
            <a:ext cx="7594797" cy="4982864"/>
          </a:xfrm>
        </p:spPr>
        <p:txBody>
          <a:bodyPr>
            <a:noAutofit/>
          </a:bodyPr>
          <a:lstStyle/>
          <a:p>
            <a:pPr>
              <a:lnSpc>
                <a:spcPct val="100000"/>
              </a:lnSpc>
              <a:spcBef>
                <a:spcPct val="0"/>
              </a:spcBef>
              <a:spcAft>
                <a:spcPts val="600"/>
              </a:spcAft>
            </a:pPr>
            <a:r>
              <a:rPr lang="en-US" sz="2200" dirty="0">
                <a:cs typeface="Arial" pitchFamily="34" charset="0"/>
              </a:rPr>
              <a:t>Located at BNL, using existing RHIC assets,  with TJNAF as a major partner</a:t>
            </a:r>
          </a:p>
          <a:p>
            <a:pPr>
              <a:lnSpc>
                <a:spcPct val="100000"/>
              </a:lnSpc>
              <a:spcBef>
                <a:spcPct val="0"/>
              </a:spcBef>
              <a:spcAft>
                <a:spcPts val="600"/>
              </a:spcAft>
            </a:pPr>
            <a:r>
              <a:rPr lang="en-US" sz="2200" dirty="0">
                <a:cs typeface="Arial" pitchFamily="34" charset="0"/>
              </a:rPr>
              <a:t>CD-1 cost rage of $1.7 billion to $2.8 billion; </a:t>
            </a:r>
            <a:r>
              <a:rPr lang="en-US" sz="2200" dirty="0">
                <a:highlight>
                  <a:srgbClr val="FFFF00"/>
                </a:highlight>
                <a:cs typeface="Arial" pitchFamily="34" charset="0"/>
              </a:rPr>
              <a:t>current estimated TPC at ~$3.5B</a:t>
            </a:r>
          </a:p>
          <a:p>
            <a:pPr>
              <a:lnSpc>
                <a:spcPct val="100000"/>
              </a:lnSpc>
              <a:spcBef>
                <a:spcPct val="0"/>
              </a:spcBef>
              <a:spcAft>
                <a:spcPts val="300"/>
              </a:spcAft>
            </a:pPr>
            <a:r>
              <a:rPr lang="en-US" sz="2200" dirty="0">
                <a:cs typeface="Arial" pitchFamily="34" charset="0"/>
              </a:rPr>
              <a:t>In-kind contributions: New York State and International partners</a:t>
            </a:r>
          </a:p>
          <a:p>
            <a:pPr marL="557212" lvl="1" indent="-342900">
              <a:lnSpc>
                <a:spcPct val="100000"/>
              </a:lnSpc>
              <a:spcBef>
                <a:spcPct val="0"/>
              </a:spcBef>
              <a:spcAft>
                <a:spcPts val="300"/>
              </a:spcAft>
              <a:buFont typeface="Arial" panose="020B0604020202020204" pitchFamily="34" charset="0"/>
              <a:buChar char="–"/>
            </a:pPr>
            <a:r>
              <a:rPr lang="en-US" sz="2200" dirty="0">
                <a:cs typeface="Arial" pitchFamily="34" charset="0"/>
              </a:rPr>
              <a:t>$100M grant from New York supports civil construction</a:t>
            </a:r>
          </a:p>
          <a:p>
            <a:pPr marL="557212" lvl="1" indent="-342900">
              <a:lnSpc>
                <a:spcPct val="100000"/>
              </a:lnSpc>
              <a:spcBef>
                <a:spcPct val="0"/>
              </a:spcBef>
              <a:spcAft>
                <a:spcPts val="300"/>
              </a:spcAft>
              <a:buFont typeface="Arial" panose="020B0604020202020204" pitchFamily="34" charset="0"/>
              <a:buChar char="–"/>
            </a:pPr>
            <a:r>
              <a:rPr lang="en-US" sz="2200" dirty="0">
                <a:cs typeface="Arial" pitchFamily="34" charset="0"/>
              </a:rPr>
              <a:t>~$90M anticipated for the detector </a:t>
            </a:r>
            <a:r>
              <a:rPr lang="en-US" sz="2200" dirty="0" err="1">
                <a:cs typeface="Arial" pitchFamily="34" charset="0"/>
              </a:rPr>
              <a:t>ePIC</a:t>
            </a:r>
            <a:r>
              <a:rPr lang="en-US" sz="2200" dirty="0">
                <a:cs typeface="Arial" pitchFamily="34" charset="0"/>
              </a:rPr>
              <a:t> (~30%)</a:t>
            </a:r>
          </a:p>
          <a:p>
            <a:pPr marL="557212" lvl="1" indent="-342900">
              <a:lnSpc>
                <a:spcPct val="100000"/>
              </a:lnSpc>
              <a:spcBef>
                <a:spcPct val="0"/>
              </a:spcBef>
              <a:spcAft>
                <a:spcPts val="600"/>
              </a:spcAft>
              <a:buFont typeface="Arial" panose="020B0604020202020204" pitchFamily="34" charset="0"/>
              <a:buChar char="–"/>
            </a:pPr>
            <a:r>
              <a:rPr lang="en-US" sz="2200" dirty="0">
                <a:cs typeface="Arial" pitchFamily="34" charset="0"/>
              </a:rPr>
              <a:t>~$50M anticipated accelerator scope (~5%)</a:t>
            </a:r>
          </a:p>
          <a:p>
            <a:pPr>
              <a:lnSpc>
                <a:spcPct val="100000"/>
              </a:lnSpc>
              <a:spcBef>
                <a:spcPct val="0"/>
              </a:spcBef>
              <a:spcAft>
                <a:spcPts val="600"/>
              </a:spcAft>
            </a:pPr>
            <a:r>
              <a:rPr lang="en-US" sz="2200" dirty="0">
                <a:cs typeface="Arial" pitchFamily="34" charset="0"/>
              </a:rPr>
              <a:t>Critical Decision-3A (long lead procurement): March 2024</a:t>
            </a:r>
          </a:p>
          <a:p>
            <a:pPr>
              <a:lnSpc>
                <a:spcPct val="100000"/>
              </a:lnSpc>
              <a:spcBef>
                <a:spcPct val="0"/>
              </a:spcBef>
              <a:spcAft>
                <a:spcPts val="300"/>
              </a:spcAft>
            </a:pPr>
            <a:r>
              <a:rPr lang="en-US" sz="2200" dirty="0">
                <a:cs typeface="Arial" pitchFamily="34" charset="0"/>
              </a:rPr>
              <a:t>Critical Decision CD-3B</a:t>
            </a:r>
            <a:r>
              <a:rPr lang="en-US" sz="2200" b="1" dirty="0">
                <a:cs typeface="Arial" pitchFamily="34" charset="0"/>
              </a:rPr>
              <a:t> </a:t>
            </a:r>
            <a:r>
              <a:rPr lang="en-US" sz="2200" dirty="0">
                <a:cs typeface="Arial" pitchFamily="34" charset="0"/>
              </a:rPr>
              <a:t>(second long lead procurement request) approved January 2026</a:t>
            </a:r>
          </a:p>
          <a:p>
            <a:pPr>
              <a:lnSpc>
                <a:spcPct val="100000"/>
              </a:lnSpc>
              <a:spcBef>
                <a:spcPct val="0"/>
              </a:spcBef>
              <a:spcAft>
                <a:spcPts val="300"/>
              </a:spcAft>
            </a:pPr>
            <a:r>
              <a:rPr lang="en-US" sz="2200" dirty="0">
                <a:cs typeface="Arial" pitchFamily="34" charset="0"/>
              </a:rPr>
              <a:t>Project elaborating its subproject strategy</a:t>
            </a:r>
          </a:p>
          <a:p>
            <a:endParaRPr lang="en-US" sz="2200" dirty="0">
              <a:latin typeface="+mn-lt"/>
            </a:endParaRPr>
          </a:p>
        </p:txBody>
      </p:sp>
      <p:sp>
        <p:nvSpPr>
          <p:cNvPr id="4" name="Slide Number Placeholder 3">
            <a:extLst>
              <a:ext uri="{FF2B5EF4-FFF2-40B4-BE49-F238E27FC236}">
                <a16:creationId xmlns:a16="http://schemas.microsoft.com/office/drawing/2014/main" id="{75E2293D-1122-8B3A-6CFD-FFBFD79B235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cs typeface="Arial"/>
              </a:rPr>
              <a:pPr marL="0" marR="0" lvl="0" indent="0" algn="ctr" defTabSz="914400" rtl="0" eaLnBrk="1" fontAlgn="auto" latinLnBrk="0" hangingPunct="1">
                <a:lnSpc>
                  <a:spcPct val="100000"/>
                </a:lnSpc>
                <a:spcBef>
                  <a:spcPct val="0"/>
                </a:spcBef>
                <a:spcAft>
                  <a:spcPct val="0"/>
                </a:spcAft>
                <a:buClrTx/>
                <a:buSzTx/>
                <a:buFontTx/>
                <a:buNone/>
                <a:defRPr/>
              </a:pPr>
              <a:t>25</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cs typeface="Arial"/>
            </a:endParaRPr>
          </a:p>
        </p:txBody>
      </p:sp>
      <p:pic>
        <p:nvPicPr>
          <p:cNvPr id="5" name="Picture 4">
            <a:extLst>
              <a:ext uri="{FF2B5EF4-FFF2-40B4-BE49-F238E27FC236}">
                <a16:creationId xmlns:a16="http://schemas.microsoft.com/office/drawing/2014/main" id="{423A2CC9-5C1A-C10E-D09F-3723D2CD9C0D}"/>
              </a:ext>
            </a:extLst>
          </p:cNvPr>
          <p:cNvPicPr>
            <a:picLocks noChangeAspect="1"/>
          </p:cNvPicPr>
          <p:nvPr/>
        </p:nvPicPr>
        <p:blipFill>
          <a:blip r:embed="rId3"/>
          <a:srcRect r="3474"/>
          <a:stretch>
            <a:fillRect/>
          </a:stretch>
        </p:blipFill>
        <p:spPr>
          <a:xfrm>
            <a:off x="7863154" y="1159205"/>
            <a:ext cx="4247166" cy="4582886"/>
          </a:xfrm>
          <a:prstGeom prst="rect">
            <a:avLst/>
          </a:prstGeom>
        </p:spPr>
      </p:pic>
    </p:spTree>
    <p:extLst>
      <p:ext uri="{BB962C8B-B14F-4D97-AF65-F5344CB8AC3E}">
        <p14:creationId xmlns:p14="http://schemas.microsoft.com/office/powerpoint/2010/main" val="15096999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9C73ED87-F1AE-8A00-2ABA-8B0CB7D6631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D24AD0A-CB24-AA61-F480-84E9E30654C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5" name="Picture 4" descr="aerial">
            <a:extLst>
              <a:ext uri="{FF2B5EF4-FFF2-40B4-BE49-F238E27FC236}">
                <a16:creationId xmlns:a16="http://schemas.microsoft.com/office/drawing/2014/main" id="{5088F5C3-E84B-5D98-6521-D68C95111271}"/>
              </a:ext>
            </a:extLst>
          </p:cNvPr>
          <p:cNvPicPr>
            <a:picLocks noChangeAspect="1"/>
          </p:cNvPicPr>
          <p:nvPr/>
        </p:nvPicPr>
        <p:blipFill>
          <a:blip r:embed="rId3">
            <a:extLst>
              <a:ext uri="{28A0092B-C50C-407E-A947-70E740481C1C}">
                <a14:useLocalDpi xmlns:a14="http://schemas.microsoft.com/office/drawing/2010/main"/>
              </a:ext>
            </a:extLst>
          </a:blip>
          <a:srcRect l="-128" r="-479"/>
          <a:stretch>
            <a:fillRect/>
          </a:stretch>
        </p:blipFill>
        <p:spPr>
          <a:xfrm>
            <a:off x="-31212" y="5057516"/>
            <a:ext cx="3060834" cy="1297405"/>
          </a:xfrm>
          <a:prstGeom prst="rect">
            <a:avLst/>
          </a:prstGeom>
        </p:spPr>
      </p:pic>
      <p:pic>
        <p:nvPicPr>
          <p:cNvPr id="6" name="Picture 5" descr="gammasphere">
            <a:extLst>
              <a:ext uri="{FF2B5EF4-FFF2-40B4-BE49-F238E27FC236}">
                <a16:creationId xmlns:a16="http://schemas.microsoft.com/office/drawing/2014/main" id="{9B71A1A5-ABED-DD66-A00D-B68C8AC40BB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57646" y="5078298"/>
            <a:ext cx="3057817" cy="1322992"/>
          </a:xfrm>
          <a:prstGeom prst="rect">
            <a:avLst/>
          </a:prstGeom>
        </p:spPr>
      </p:pic>
      <p:pic>
        <p:nvPicPr>
          <p:cNvPr id="7" name="Picture 6">
            <a:extLst>
              <a:ext uri="{FF2B5EF4-FFF2-40B4-BE49-F238E27FC236}">
                <a16:creationId xmlns:a16="http://schemas.microsoft.com/office/drawing/2014/main" id="{C83E54F3-16FC-8256-F548-3810696D0B68}"/>
              </a:ext>
            </a:extLst>
          </p:cNvPr>
          <p:cNvPicPr>
            <a:picLocks noChangeAspect="1"/>
          </p:cNvPicPr>
          <p:nvPr/>
        </p:nvPicPr>
        <p:blipFill>
          <a:blip r:embed="rId5">
            <a:extLst>
              <a:ext uri="{28A0092B-C50C-407E-A947-70E740481C1C}">
                <a14:useLocalDpi xmlns:a14="http://schemas.microsoft.com/office/drawing/2010/main"/>
              </a:ext>
            </a:extLst>
          </a:blip>
          <a:srcRect l="-1695"/>
          <a:stretch>
            <a:fillRect/>
          </a:stretch>
        </p:blipFill>
        <p:spPr>
          <a:xfrm>
            <a:off x="6115292" y="5086453"/>
            <a:ext cx="2969705" cy="1259114"/>
          </a:xfrm>
          <a:prstGeom prst="rect">
            <a:avLst/>
          </a:prstGeom>
        </p:spPr>
      </p:pic>
      <p:pic>
        <p:nvPicPr>
          <p:cNvPr id="11" name="Picture 10" descr="Little nuclear physics lab to tackle Department of Energy's big data  problem | Science | AAAS">
            <a:extLst>
              <a:ext uri="{FF2B5EF4-FFF2-40B4-BE49-F238E27FC236}">
                <a16:creationId xmlns:a16="http://schemas.microsoft.com/office/drawing/2014/main" id="{F97E2772-F349-3F35-BC15-1BF8330102C3}"/>
              </a:ext>
            </a:extLst>
          </p:cNvPr>
          <p:cNvPicPr>
            <a:picLocks noChangeAspect="1"/>
          </p:cNvPicPr>
          <p:nvPr/>
        </p:nvPicPr>
        <p:blipFill>
          <a:blip r:embed="rId6">
            <a:extLst>
              <a:ext uri="{28A0092B-C50C-407E-A947-70E740481C1C}">
                <a14:useLocalDpi xmlns:a14="http://schemas.microsoft.com/office/drawing/2010/main"/>
              </a:ext>
            </a:extLst>
          </a:blip>
          <a:srcRect l="-1524" b="-1394"/>
          <a:stretch>
            <a:fillRect/>
          </a:stretch>
        </p:blipFill>
        <p:spPr>
          <a:xfrm>
            <a:off x="9066836" y="5076807"/>
            <a:ext cx="3164993" cy="1321698"/>
          </a:xfrm>
          <a:prstGeom prst="rect">
            <a:avLst/>
          </a:prstGeom>
        </p:spPr>
      </p:pic>
      <p:sp>
        <p:nvSpPr>
          <p:cNvPr id="2" name="Title 1">
            <a:extLst>
              <a:ext uri="{FF2B5EF4-FFF2-40B4-BE49-F238E27FC236}">
                <a16:creationId xmlns:a16="http://schemas.microsoft.com/office/drawing/2014/main" id="{BEF20FF1-D11A-749E-E11F-1236B90A7694}"/>
              </a:ext>
            </a:extLst>
          </p:cNvPr>
          <p:cNvSpPr>
            <a:spLocks noGrp="1"/>
          </p:cNvSpPr>
          <p:nvPr>
            <p:ph type="title"/>
          </p:nvPr>
        </p:nvSpPr>
        <p:spPr/>
        <p:txBody>
          <a:bodyPr>
            <a:noAutofit/>
          </a:bodyPr>
          <a:lstStyle/>
          <a:p>
            <a:r>
              <a:rPr lang="en-US" sz="3200" dirty="0">
                <a:latin typeface="+mn-lt"/>
                <a:ea typeface="Segoe UI Black"/>
              </a:rPr>
              <a:t>HENP user facilities provide critical capabilities to maintain U.S. scientific leadership</a:t>
            </a:r>
          </a:p>
        </p:txBody>
      </p:sp>
      <p:sp>
        <p:nvSpPr>
          <p:cNvPr id="3" name="Content Placeholder 2">
            <a:extLst>
              <a:ext uri="{FF2B5EF4-FFF2-40B4-BE49-F238E27FC236}">
                <a16:creationId xmlns:a16="http://schemas.microsoft.com/office/drawing/2014/main" id="{B1ADE05B-4512-E405-B0AF-EA4731B7FA19}"/>
              </a:ext>
            </a:extLst>
          </p:cNvPr>
          <p:cNvSpPr>
            <a:spLocks noGrp="1"/>
          </p:cNvSpPr>
          <p:nvPr>
            <p:ph idx="1"/>
          </p:nvPr>
        </p:nvSpPr>
        <p:spPr>
          <a:xfrm>
            <a:off x="294835" y="1216442"/>
            <a:ext cx="7903768" cy="3430547"/>
          </a:xfrm>
        </p:spPr>
        <p:txBody>
          <a:bodyPr vert="horz" lIns="91440" tIns="45720" rIns="91440" bIns="45720" rtlCol="0" anchor="t">
            <a:normAutofit fontScale="70000" lnSpcReduction="20000"/>
          </a:bodyPr>
          <a:lstStyle/>
          <a:p>
            <a:r>
              <a:rPr lang="en-US" sz="2300" b="1" dirty="0">
                <a:latin typeface="+mn-lt"/>
              </a:rPr>
              <a:t>Facility for Rare Isotope Beams </a:t>
            </a:r>
            <a:r>
              <a:rPr lang="en-US" sz="2300" dirty="0">
                <a:latin typeface="+mn-lt"/>
              </a:rPr>
              <a:t>and </a:t>
            </a:r>
            <a:r>
              <a:rPr lang="en-US" sz="2300" b="1" dirty="0">
                <a:latin typeface="+mn-lt"/>
              </a:rPr>
              <a:t>Argonne Tandem Linac Accelerator System </a:t>
            </a:r>
            <a:r>
              <a:rPr lang="en-US" sz="2300" dirty="0">
                <a:latin typeface="+mn-lt"/>
              </a:rPr>
              <a:t>study how protons and neutrons combine to form the atomic nucleus.</a:t>
            </a:r>
          </a:p>
          <a:p>
            <a:r>
              <a:rPr lang="en-US" sz="2300" b="1" dirty="0">
                <a:latin typeface="+mn-lt"/>
              </a:rPr>
              <a:t>Continuous Electron Beam Accelerator Facility</a:t>
            </a:r>
            <a:r>
              <a:rPr lang="en-US" sz="2300" dirty="0">
                <a:latin typeface="+mn-lt"/>
              </a:rPr>
              <a:t> seeks to understand quarks and gluons, the elementary building blocks of protons and neutrons.</a:t>
            </a:r>
          </a:p>
          <a:p>
            <a:r>
              <a:rPr lang="en-US" sz="2300" b="1" dirty="0">
                <a:latin typeface="+mn-lt"/>
              </a:rPr>
              <a:t>Relativistic Heavy Ion Collider </a:t>
            </a:r>
            <a:r>
              <a:rPr lang="en-US" sz="2300" dirty="0">
                <a:latin typeface="+mn-lt"/>
              </a:rPr>
              <a:t>ended operation in FY 2026 – support continues for users to analyze data and for hadron injector operations for isotopes and microelectronics testing missions.</a:t>
            </a:r>
          </a:p>
          <a:p>
            <a:r>
              <a:rPr lang="en-US" sz="2300" b="1" dirty="0">
                <a:solidFill>
                  <a:prstClr val="black">
                    <a:hueOff val="0"/>
                    <a:satOff val="0"/>
                    <a:lumOff val="0"/>
                    <a:alphaOff val="0"/>
                  </a:prstClr>
                </a:solidFill>
                <a:latin typeface="AvenirNext LT Pro Bold"/>
              </a:rPr>
              <a:t>Fermilab Accelerator Complex </a:t>
            </a:r>
            <a:r>
              <a:rPr lang="en-US" sz="2300" b="1" dirty="0">
                <a:solidFill>
                  <a:srgbClr val="000000"/>
                </a:solidFill>
                <a:latin typeface="AvenirNext LT Pro Regular"/>
              </a:rPr>
              <a:t>e</a:t>
            </a:r>
            <a:r>
              <a:rPr lang="en-US" sz="2300" dirty="0">
                <a:solidFill>
                  <a:srgbClr val="000000"/>
                </a:solidFill>
                <a:latin typeface="AvenirNext LT Pro Regular"/>
              </a:rPr>
              <a:t>nables cutting-edge muon and neutrino experiments </a:t>
            </a:r>
            <a:endParaRPr lang="en-US" sz="2300" b="1" dirty="0">
              <a:solidFill>
                <a:prstClr val="black">
                  <a:hueOff val="0"/>
                  <a:satOff val="0"/>
                  <a:lumOff val="0"/>
                  <a:alphaOff val="0"/>
                </a:prstClr>
              </a:solidFill>
              <a:latin typeface="AvenirNext LT Pro Bold"/>
            </a:endParaRPr>
          </a:p>
          <a:p>
            <a:r>
              <a:rPr lang="en-US" sz="2300" b="1" dirty="0">
                <a:solidFill>
                  <a:prstClr val="black">
                    <a:hueOff val="0"/>
                    <a:satOff val="0"/>
                    <a:lumOff val="0"/>
                    <a:alphaOff val="0"/>
                  </a:prstClr>
                </a:solidFill>
                <a:latin typeface="AvenirNext LT Pro Bold"/>
              </a:rPr>
              <a:t>SLAC FACET-II </a:t>
            </a:r>
            <a:r>
              <a:rPr lang="en-US" sz="2300" dirty="0">
                <a:solidFill>
                  <a:prstClr val="black">
                    <a:hueOff val="0"/>
                    <a:satOff val="0"/>
                    <a:lumOff val="0"/>
                    <a:alphaOff val="0"/>
                  </a:prstClr>
                </a:solidFill>
                <a:latin typeface="AvenirNext LT Pro Bold"/>
              </a:rPr>
              <a:t>is</a:t>
            </a:r>
            <a:r>
              <a:rPr lang="en-US" sz="2300" b="1" dirty="0">
                <a:solidFill>
                  <a:prstClr val="black">
                    <a:hueOff val="0"/>
                    <a:satOff val="0"/>
                    <a:lumOff val="0"/>
                    <a:alphaOff val="0"/>
                  </a:prstClr>
                </a:solidFill>
                <a:latin typeface="AvenirNext LT Pro Bold"/>
              </a:rPr>
              <a:t> </a:t>
            </a:r>
            <a:r>
              <a:rPr lang="en-US" sz="2300" dirty="0">
                <a:solidFill>
                  <a:prstClr val="black">
                    <a:hueOff val="0"/>
                    <a:satOff val="0"/>
                    <a:lumOff val="0"/>
                    <a:alphaOff val="0"/>
                  </a:prstClr>
                </a:solidFill>
                <a:latin typeface="AvenirNext LT Pro Bold"/>
              </a:rPr>
              <a:t>an e</a:t>
            </a:r>
            <a:r>
              <a:rPr lang="en-US" sz="2300" dirty="0">
                <a:solidFill>
                  <a:srgbClr val="000000"/>
                </a:solidFill>
                <a:latin typeface="AvenirNext LT Pro Regular"/>
              </a:rPr>
              <a:t>lectron beam-driven plasma </a:t>
            </a:r>
            <a:r>
              <a:rPr lang="en-US" sz="2300" dirty="0" err="1">
                <a:solidFill>
                  <a:srgbClr val="000000"/>
                </a:solidFill>
                <a:latin typeface="AvenirNext LT Pro Regular"/>
              </a:rPr>
              <a:t>wakefield</a:t>
            </a:r>
            <a:r>
              <a:rPr lang="en-US" sz="2300" dirty="0">
                <a:solidFill>
                  <a:srgbClr val="000000"/>
                </a:solidFill>
                <a:latin typeface="AvenirNext LT Pro Regular"/>
              </a:rPr>
              <a:t> acceleration facility, now completing a current advanced accelerator research program.</a:t>
            </a:r>
          </a:p>
          <a:p>
            <a:endParaRPr lang="en-US" sz="2300" dirty="0">
              <a:solidFill>
                <a:srgbClr val="000000"/>
              </a:solidFill>
              <a:latin typeface="AvenirNext LT Pro Regular"/>
            </a:endParaRPr>
          </a:p>
          <a:p>
            <a:pPr fontAlgn="base">
              <a:lnSpc>
                <a:spcPct val="100000"/>
              </a:lnSpc>
              <a:spcBef>
                <a:spcPct val="0"/>
              </a:spcBef>
              <a:spcAft>
                <a:spcPct val="0"/>
              </a:spcAft>
              <a:defRPr/>
            </a:pPr>
            <a:r>
              <a:rPr lang="en-US" sz="2300" b="1" dirty="0">
                <a:solidFill>
                  <a:prstClr val="black">
                    <a:hueOff val="0"/>
                    <a:satOff val="0"/>
                    <a:lumOff val="0"/>
                    <a:alphaOff val="0"/>
                  </a:prstClr>
                </a:solidFill>
                <a:latin typeface="AvenirNext LT Pro Bold"/>
              </a:rPr>
              <a:t>BNL ATF </a:t>
            </a:r>
            <a:r>
              <a:rPr lang="en-US" sz="2300" dirty="0">
                <a:solidFill>
                  <a:prstClr val="black">
                    <a:hueOff val="0"/>
                    <a:satOff val="0"/>
                    <a:lumOff val="0"/>
                    <a:alphaOff val="0"/>
                  </a:prstClr>
                </a:solidFill>
                <a:latin typeface="AvenirNext LT Pro Bold"/>
              </a:rPr>
              <a:t>is an </a:t>
            </a:r>
            <a:r>
              <a:rPr lang="en-US" sz="2300" dirty="0">
                <a:solidFill>
                  <a:srgbClr val="000000"/>
                </a:solidFill>
                <a:latin typeface="AvenirNext LT Pro Bold"/>
              </a:rPr>
              <a:t>a</a:t>
            </a:r>
            <a:r>
              <a:rPr lang="en-US" sz="2300" dirty="0">
                <a:solidFill>
                  <a:srgbClr val="000000"/>
                </a:solidFill>
                <a:latin typeface="AvenirNext LT Pro Regular"/>
              </a:rPr>
              <a:t>ccelerator test facility delivering unique accelerator test capabilities for users.</a:t>
            </a:r>
            <a:endParaRPr lang="en-US" sz="2300" dirty="0">
              <a:latin typeface="+mn-lt"/>
            </a:endParaRPr>
          </a:p>
          <a:p>
            <a:r>
              <a:rPr lang="en-US" sz="2300" dirty="0">
                <a:latin typeface="+mn-lt"/>
              </a:rPr>
              <a:t>Over 6,000 users from the scientific community access these facilities annually.</a:t>
            </a:r>
          </a:p>
          <a:p>
            <a:pPr marL="0" indent="0">
              <a:buNone/>
            </a:pPr>
            <a:endParaRPr lang="en-US" sz="2000" dirty="0">
              <a:latin typeface="+mn-lt"/>
            </a:endParaRPr>
          </a:p>
        </p:txBody>
      </p:sp>
      <p:sp>
        <p:nvSpPr>
          <p:cNvPr id="4" name="Slide Number Placeholder 3">
            <a:extLst>
              <a:ext uri="{FF2B5EF4-FFF2-40B4-BE49-F238E27FC236}">
                <a16:creationId xmlns:a16="http://schemas.microsoft.com/office/drawing/2014/main" id="{9532FC3A-7CFD-3C2F-E146-D5474C594A57}"/>
              </a:ext>
            </a:extLst>
          </p:cNvPr>
          <p:cNvSpPr>
            <a:spLocks noGrp="1"/>
          </p:cNvSpPr>
          <p:nvPr>
            <p:ph type="sldNum" sz="quarter" idx="4"/>
          </p:nvPr>
        </p:nvSpPr>
        <p:spPr/>
        <p:txBody>
          <a:bodyPr/>
          <a:lstStyle/>
          <a:p>
            <a:fld id="{835B6AD7-18B8-4C9C-AA70-ABD830A869AC}" type="slidenum">
              <a:rPr lang="en-US" smtClean="0"/>
              <a:t>26</a:t>
            </a:fld>
            <a:endParaRPr lang="en-US"/>
          </a:p>
        </p:txBody>
      </p:sp>
      <p:cxnSp>
        <p:nvCxnSpPr>
          <p:cNvPr id="13" name="Straight Connector 12">
            <a:extLst>
              <a:ext uri="{FF2B5EF4-FFF2-40B4-BE49-F238E27FC236}">
                <a16:creationId xmlns:a16="http://schemas.microsoft.com/office/drawing/2014/main" id="{4B33F565-1F19-0E74-26E8-2FAB3206C50F}"/>
              </a:ext>
            </a:extLst>
          </p:cNvPr>
          <p:cNvCxnSpPr/>
          <p:nvPr/>
        </p:nvCxnSpPr>
        <p:spPr>
          <a:xfrm>
            <a:off x="0" y="5036734"/>
            <a:ext cx="1223183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9D06AB-BE6B-8C63-1129-F9E1A67B2535}"/>
              </a:ext>
            </a:extLst>
          </p:cNvPr>
          <p:cNvCxnSpPr/>
          <p:nvPr/>
        </p:nvCxnSpPr>
        <p:spPr>
          <a:xfrm flipH="1">
            <a:off x="9092371" y="5078298"/>
            <a:ext cx="0" cy="1262001"/>
          </a:xfrm>
          <a:prstGeom prst="line">
            <a:avLst/>
          </a:prstGeom>
          <a:ln w="57150">
            <a:solidFill>
              <a:srgbClr val="1A204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86EAE38-961E-50B5-1CF3-F7A0AACB5A81}"/>
              </a:ext>
            </a:extLst>
          </p:cNvPr>
          <p:cNvCxnSpPr/>
          <p:nvPr/>
        </p:nvCxnSpPr>
        <p:spPr>
          <a:xfrm flipH="1">
            <a:off x="6135832" y="5078298"/>
            <a:ext cx="0" cy="1281952"/>
          </a:xfrm>
          <a:prstGeom prst="line">
            <a:avLst/>
          </a:prstGeom>
          <a:ln w="57150">
            <a:solidFill>
              <a:srgbClr val="1A204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EF80D6-593E-88E0-5ED0-D53EC790844E}"/>
              </a:ext>
            </a:extLst>
          </p:cNvPr>
          <p:cNvCxnSpPr/>
          <p:nvPr/>
        </p:nvCxnSpPr>
        <p:spPr>
          <a:xfrm flipH="1">
            <a:off x="3037011" y="5078298"/>
            <a:ext cx="0" cy="1281952"/>
          </a:xfrm>
          <a:prstGeom prst="line">
            <a:avLst/>
          </a:prstGeom>
          <a:ln w="57150">
            <a:solidFill>
              <a:srgbClr val="1A204C"/>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DD07D5A-EB39-CC4A-0162-DDB86C616395}"/>
              </a:ext>
            </a:extLst>
          </p:cNvPr>
          <p:cNvCxnSpPr/>
          <p:nvPr/>
        </p:nvCxnSpPr>
        <p:spPr>
          <a:xfrm>
            <a:off x="-51225" y="5048185"/>
            <a:ext cx="12231832" cy="0"/>
          </a:xfrm>
          <a:prstGeom prst="line">
            <a:avLst/>
          </a:prstGeom>
          <a:ln w="57150">
            <a:solidFill>
              <a:srgbClr val="1A204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0FF304A-E558-1B42-E576-197EA83F6C02}"/>
              </a:ext>
            </a:extLst>
          </p:cNvPr>
          <p:cNvSpPr txBox="1"/>
          <p:nvPr/>
        </p:nvSpPr>
        <p:spPr>
          <a:xfrm>
            <a:off x="697706" y="5088454"/>
            <a:ext cx="1431802" cy="369332"/>
          </a:xfrm>
          <a:prstGeom prst="rect">
            <a:avLst/>
          </a:prstGeom>
          <a:noFill/>
        </p:spPr>
        <p:txBody>
          <a:bodyPr wrap="none" rtlCol="0">
            <a:spAutoFit/>
          </a:bodyPr>
          <a:lstStyle/>
          <a:p>
            <a:r>
              <a:rPr lang="en-US" dirty="0">
                <a:highlight>
                  <a:srgbClr val="FFFF00"/>
                </a:highlight>
              </a:rPr>
              <a:t>RHIC@BNL</a:t>
            </a:r>
          </a:p>
        </p:txBody>
      </p:sp>
      <p:sp>
        <p:nvSpPr>
          <p:cNvPr id="9" name="TextBox 8">
            <a:extLst>
              <a:ext uri="{FF2B5EF4-FFF2-40B4-BE49-F238E27FC236}">
                <a16:creationId xmlns:a16="http://schemas.microsoft.com/office/drawing/2014/main" id="{4EE88537-ED86-3582-E14D-1F11E2436BB9}"/>
              </a:ext>
            </a:extLst>
          </p:cNvPr>
          <p:cNvSpPr txBox="1"/>
          <p:nvPr/>
        </p:nvSpPr>
        <p:spPr>
          <a:xfrm>
            <a:off x="3618640" y="5105624"/>
            <a:ext cx="1581395" cy="369332"/>
          </a:xfrm>
          <a:prstGeom prst="rect">
            <a:avLst/>
          </a:prstGeom>
          <a:noFill/>
        </p:spPr>
        <p:txBody>
          <a:bodyPr wrap="none" rtlCol="0">
            <a:spAutoFit/>
          </a:bodyPr>
          <a:lstStyle/>
          <a:p>
            <a:r>
              <a:rPr lang="en-US" dirty="0">
                <a:highlight>
                  <a:srgbClr val="FFFF00"/>
                </a:highlight>
              </a:rPr>
              <a:t>ATLAS@ANL</a:t>
            </a:r>
          </a:p>
        </p:txBody>
      </p:sp>
      <p:sp>
        <p:nvSpPr>
          <p:cNvPr id="10" name="TextBox 9">
            <a:extLst>
              <a:ext uri="{FF2B5EF4-FFF2-40B4-BE49-F238E27FC236}">
                <a16:creationId xmlns:a16="http://schemas.microsoft.com/office/drawing/2014/main" id="{F2190CF7-BAE7-94A2-ED51-E0CA1C480D4B}"/>
              </a:ext>
            </a:extLst>
          </p:cNvPr>
          <p:cNvSpPr txBox="1"/>
          <p:nvPr/>
        </p:nvSpPr>
        <p:spPr>
          <a:xfrm>
            <a:off x="6675722" y="5110060"/>
            <a:ext cx="1457450" cy="369332"/>
          </a:xfrm>
          <a:prstGeom prst="rect">
            <a:avLst/>
          </a:prstGeom>
          <a:noFill/>
        </p:spPr>
        <p:txBody>
          <a:bodyPr wrap="none" rtlCol="0">
            <a:spAutoFit/>
          </a:bodyPr>
          <a:lstStyle/>
          <a:p>
            <a:r>
              <a:rPr lang="en-US" dirty="0">
                <a:highlight>
                  <a:srgbClr val="FFFF00"/>
                </a:highlight>
              </a:rPr>
              <a:t>FRIB@MSU</a:t>
            </a:r>
          </a:p>
        </p:txBody>
      </p:sp>
      <p:sp>
        <p:nvSpPr>
          <p:cNvPr id="12" name="TextBox 11">
            <a:extLst>
              <a:ext uri="{FF2B5EF4-FFF2-40B4-BE49-F238E27FC236}">
                <a16:creationId xmlns:a16="http://schemas.microsoft.com/office/drawing/2014/main" id="{FF2244CB-EB10-EA2E-DA2B-8AE4A8B1A61E}"/>
              </a:ext>
            </a:extLst>
          </p:cNvPr>
          <p:cNvSpPr txBox="1"/>
          <p:nvPr/>
        </p:nvSpPr>
        <p:spPr>
          <a:xfrm>
            <a:off x="9491311" y="5065356"/>
            <a:ext cx="1906291" cy="369332"/>
          </a:xfrm>
          <a:prstGeom prst="rect">
            <a:avLst/>
          </a:prstGeom>
          <a:noFill/>
        </p:spPr>
        <p:txBody>
          <a:bodyPr wrap="none" rtlCol="0">
            <a:spAutoFit/>
          </a:bodyPr>
          <a:lstStyle/>
          <a:p>
            <a:r>
              <a:rPr lang="en-US" dirty="0">
                <a:highlight>
                  <a:srgbClr val="FFFF00"/>
                </a:highlight>
              </a:rPr>
              <a:t>CEBAF@TJNAF</a:t>
            </a:r>
          </a:p>
        </p:txBody>
      </p:sp>
      <p:pic>
        <p:nvPicPr>
          <p:cNvPr id="14" name="Picture 13">
            <a:extLst>
              <a:ext uri="{FF2B5EF4-FFF2-40B4-BE49-F238E27FC236}">
                <a16:creationId xmlns:a16="http://schemas.microsoft.com/office/drawing/2014/main" id="{6EE6D323-685B-08FD-1C9B-BED07EA066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79925" y="3564112"/>
            <a:ext cx="1906291" cy="1270416"/>
          </a:xfrm>
          <a:prstGeom prst="rect">
            <a:avLst/>
          </a:prstGeom>
        </p:spPr>
      </p:pic>
      <p:sp>
        <p:nvSpPr>
          <p:cNvPr id="19" name="TextBox 18">
            <a:extLst>
              <a:ext uri="{FF2B5EF4-FFF2-40B4-BE49-F238E27FC236}">
                <a16:creationId xmlns:a16="http://schemas.microsoft.com/office/drawing/2014/main" id="{075726E3-86F7-9359-7480-15EDA1C413B4}"/>
              </a:ext>
            </a:extLst>
          </p:cNvPr>
          <p:cNvSpPr txBox="1"/>
          <p:nvPr/>
        </p:nvSpPr>
        <p:spPr>
          <a:xfrm>
            <a:off x="9669541" y="3597039"/>
            <a:ext cx="1041760" cy="307777"/>
          </a:xfrm>
          <a:prstGeom prst="rect">
            <a:avLst/>
          </a:prstGeom>
          <a:noFill/>
        </p:spPr>
        <p:txBody>
          <a:bodyPr wrap="none" rtlCol="0">
            <a:spAutoFit/>
          </a:bodyPr>
          <a:lstStyle/>
          <a:p>
            <a:r>
              <a:rPr lang="en-US" sz="1400" dirty="0">
                <a:highlight>
                  <a:srgbClr val="FFFF00"/>
                </a:highlight>
              </a:rPr>
              <a:t>ATF@BNL</a:t>
            </a:r>
          </a:p>
        </p:txBody>
      </p:sp>
      <p:sp>
        <p:nvSpPr>
          <p:cNvPr id="20" name="Rectangle: Rounded Corners 19">
            <a:extLst>
              <a:ext uri="{FF2B5EF4-FFF2-40B4-BE49-F238E27FC236}">
                <a16:creationId xmlns:a16="http://schemas.microsoft.com/office/drawing/2014/main" id="{D7DF8435-253E-509B-98C6-093F99A37F19}"/>
              </a:ext>
            </a:extLst>
          </p:cNvPr>
          <p:cNvSpPr/>
          <p:nvPr/>
        </p:nvSpPr>
        <p:spPr>
          <a:xfrm>
            <a:off x="9066836" y="892322"/>
            <a:ext cx="2151274" cy="1406158"/>
          </a:xfrm>
          <a:prstGeom prst="roundRect">
            <a:avLst/>
          </a:prstGeom>
          <a:blipFill rotWithShape="1">
            <a:blip r:embed="rId8" cstate="print">
              <a:extLst>
                <a:ext uri="{28A0092B-C50C-407E-A947-70E740481C1C}">
                  <a14:useLocalDpi xmlns:a14="http://schemas.microsoft.com/office/drawing/2010/main"/>
                </a:ext>
              </a:extLst>
            </a:blip>
            <a:srcRect/>
            <a:stretch>
              <a:fillRect t="-1000" b="-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CC</a:t>
            </a:r>
          </a:p>
        </p:txBody>
      </p:sp>
      <p:sp>
        <p:nvSpPr>
          <p:cNvPr id="21" name="TextBox 20">
            <a:extLst>
              <a:ext uri="{FF2B5EF4-FFF2-40B4-BE49-F238E27FC236}">
                <a16:creationId xmlns:a16="http://schemas.microsoft.com/office/drawing/2014/main" id="{0158BA99-B19E-B91A-3D90-475E2F4C9FB2}"/>
              </a:ext>
            </a:extLst>
          </p:cNvPr>
          <p:cNvSpPr txBox="1"/>
          <p:nvPr/>
        </p:nvSpPr>
        <p:spPr>
          <a:xfrm>
            <a:off x="9120526" y="932235"/>
            <a:ext cx="1082348" cy="369332"/>
          </a:xfrm>
          <a:prstGeom prst="rect">
            <a:avLst/>
          </a:prstGeom>
          <a:noFill/>
        </p:spPr>
        <p:txBody>
          <a:bodyPr wrap="none" rtlCol="0">
            <a:spAutoFit/>
          </a:bodyPr>
          <a:lstStyle/>
          <a:p>
            <a:r>
              <a:rPr lang="en-US" dirty="0">
                <a:highlight>
                  <a:srgbClr val="FFFF00"/>
                </a:highlight>
              </a:rPr>
              <a:t>Fermilab</a:t>
            </a:r>
          </a:p>
        </p:txBody>
      </p:sp>
      <p:sp>
        <p:nvSpPr>
          <p:cNvPr id="24" name="TextBox 23">
            <a:extLst>
              <a:ext uri="{FF2B5EF4-FFF2-40B4-BE49-F238E27FC236}">
                <a16:creationId xmlns:a16="http://schemas.microsoft.com/office/drawing/2014/main" id="{45D5EB3F-4D13-85ED-9DA5-0AC5534EBE96}"/>
              </a:ext>
            </a:extLst>
          </p:cNvPr>
          <p:cNvSpPr txBox="1"/>
          <p:nvPr/>
        </p:nvSpPr>
        <p:spPr>
          <a:xfrm>
            <a:off x="9288888" y="2284995"/>
            <a:ext cx="1564339" cy="307777"/>
          </a:xfrm>
          <a:prstGeom prst="rect">
            <a:avLst/>
          </a:prstGeom>
          <a:noFill/>
        </p:spPr>
        <p:txBody>
          <a:bodyPr wrap="none" rtlCol="0">
            <a:spAutoFit/>
          </a:bodyPr>
          <a:lstStyle/>
          <a:p>
            <a:r>
              <a:rPr lang="en-US" sz="1400" dirty="0">
                <a:highlight>
                  <a:srgbClr val="FFFF00"/>
                </a:highlight>
              </a:rPr>
              <a:t>FACET-II@SLAC</a:t>
            </a:r>
          </a:p>
        </p:txBody>
      </p:sp>
      <p:pic>
        <p:nvPicPr>
          <p:cNvPr id="25" name="Picture 24" descr="A picture containing text, grass, way, road&#10;&#10;AI-generated content may be incorrect.">
            <a:extLst>
              <a:ext uri="{FF2B5EF4-FFF2-40B4-BE49-F238E27FC236}">
                <a16:creationId xmlns:a16="http://schemas.microsoft.com/office/drawing/2014/main" id="{CCA812FE-9AD3-4240-CD8A-83EF231E25B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15461" y="2574389"/>
            <a:ext cx="3749920" cy="966479"/>
          </a:xfrm>
          <a:prstGeom prst="rect">
            <a:avLst/>
          </a:prstGeom>
        </p:spPr>
      </p:pic>
    </p:spTree>
    <p:extLst>
      <p:ext uri="{BB962C8B-B14F-4D97-AF65-F5344CB8AC3E}">
        <p14:creationId xmlns:p14="http://schemas.microsoft.com/office/powerpoint/2010/main" val="397586593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2860035A-2FAF-BA55-31A5-13BF9115403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C71B558-444E-CC9B-C8AD-C93AC3F246E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F02743A2-32C5-699A-D24F-B6651D2FA96D}"/>
              </a:ext>
            </a:extLst>
          </p:cNvPr>
          <p:cNvSpPr>
            <a:spLocks noGrp="1"/>
          </p:cNvSpPr>
          <p:nvPr>
            <p:ph type="sldNum" sz="quarter" idx="4"/>
          </p:nvPr>
        </p:nvSpPr>
        <p:spPr/>
        <p:txBody>
          <a:bodyPr/>
          <a:lstStyle/>
          <a:p>
            <a:fld id="{835B6AD7-18B8-4C9C-AA70-ABD830A869AC}" type="slidenum">
              <a:rPr lang="en-US" smtClean="0"/>
              <a:t>27</a:t>
            </a:fld>
            <a:endParaRPr lang="en-US"/>
          </a:p>
        </p:txBody>
      </p:sp>
      <p:sp>
        <p:nvSpPr>
          <p:cNvPr id="2" name="Title 1">
            <a:extLst>
              <a:ext uri="{FF2B5EF4-FFF2-40B4-BE49-F238E27FC236}">
                <a16:creationId xmlns:a16="http://schemas.microsoft.com/office/drawing/2014/main" id="{DB897B08-6978-2BA3-C8E3-1FB23B7AA89A}"/>
              </a:ext>
            </a:extLst>
          </p:cNvPr>
          <p:cNvSpPr>
            <a:spLocks noGrp="1"/>
          </p:cNvSpPr>
          <p:nvPr>
            <p:ph type="title" idx="4294967295" hasCustomPrompt="1"/>
          </p:nvPr>
        </p:nvSpPr>
        <p:spPr>
          <a:xfrm>
            <a:off x="221941" y="52534"/>
            <a:ext cx="11315700" cy="801687"/>
          </a:xfrm>
        </p:spPr>
        <p:txBody>
          <a:bodyPr/>
          <a:lstStyle/>
          <a:p>
            <a:r>
              <a:rPr lang="en-US" dirty="0">
                <a:cs typeface="Calibri Light"/>
              </a:rPr>
              <a:t>HENP: Additional Facility Operations</a:t>
            </a:r>
            <a:endParaRPr lang="en-US" dirty="0"/>
          </a:p>
        </p:txBody>
      </p:sp>
      <p:sp>
        <p:nvSpPr>
          <p:cNvPr id="7" name="TextBox 6">
            <a:extLst>
              <a:ext uri="{FF2B5EF4-FFF2-40B4-BE49-F238E27FC236}">
                <a16:creationId xmlns:a16="http://schemas.microsoft.com/office/drawing/2014/main" id="{48C9A3BF-15F8-118E-5133-8196922043F8}"/>
              </a:ext>
            </a:extLst>
          </p:cNvPr>
          <p:cNvSpPr txBox="1"/>
          <p:nvPr/>
        </p:nvSpPr>
        <p:spPr>
          <a:xfrm>
            <a:off x="1441684" y="1653447"/>
            <a:ext cx="2650210" cy="3693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algn="l" defTabSz="622300">
              <a:lnSpc>
                <a:spcPct val="90000"/>
              </a:lnSpc>
              <a:spcBef>
                <a:spcPct val="0"/>
              </a:spcBef>
              <a:spcAft>
                <a:spcPct val="35000"/>
              </a:spcAft>
              <a:buNone/>
            </a:pPr>
            <a:r>
              <a:rPr lang="en-US" sz="1600" b="1" kern="1200" dirty="0">
                <a:latin typeface="+mj-lt"/>
              </a:rPr>
              <a:t>U.S. LHC Detector Operations </a:t>
            </a:r>
            <a:endParaRPr lang="en-US" sz="1500" b="1" kern="1200" dirty="0">
              <a:latin typeface="+mj-lt"/>
            </a:endParaRPr>
          </a:p>
        </p:txBody>
      </p:sp>
      <p:sp>
        <p:nvSpPr>
          <p:cNvPr id="5" name="Oval 4">
            <a:extLst>
              <a:ext uri="{FF2B5EF4-FFF2-40B4-BE49-F238E27FC236}">
                <a16:creationId xmlns:a16="http://schemas.microsoft.com/office/drawing/2014/main" id="{54BB74FD-B426-7547-7A78-6334F08DD06D}"/>
              </a:ext>
            </a:extLst>
          </p:cNvPr>
          <p:cNvSpPr/>
          <p:nvPr/>
        </p:nvSpPr>
        <p:spPr>
          <a:xfrm>
            <a:off x="432671" y="1208095"/>
            <a:ext cx="1733706" cy="1254275"/>
          </a:xfrm>
          <a:prstGeom prst="ellipse">
            <a:avLst/>
          </a:prstGeom>
          <a:blipFill rotWithShape="0">
            <a:blip r:embed="rId3">
              <a:extLst>
                <a:ext uri="{28A0092B-C50C-407E-A947-70E740481C1C}">
                  <a14:useLocalDpi xmlns:a14="http://schemas.microsoft.com/office/drawing/2010/main" val="0"/>
                </a:ext>
              </a:extLst>
            </a:blip>
            <a:stretch>
              <a:fillRect l="-25000" r="-25000"/>
            </a:stretch>
          </a:blipFill>
          <a:ln w="12700" cap="flat" cmpd="sng" algn="ctr">
            <a:solidFill>
              <a:schemeClr val="accent3">
                <a:hueOff val="0"/>
                <a:satOff val="0"/>
                <a:lumOff val="0"/>
                <a:alphaOff val="0"/>
              </a:schemeClr>
            </a:solidFill>
            <a:prstDash val="solid"/>
            <a:miter lim="800000"/>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TextBox 11">
            <a:extLst>
              <a:ext uri="{FF2B5EF4-FFF2-40B4-BE49-F238E27FC236}">
                <a16:creationId xmlns:a16="http://schemas.microsoft.com/office/drawing/2014/main" id="{B8B06041-8130-1CC8-38EC-74B6C7D3A7EE}"/>
              </a:ext>
            </a:extLst>
          </p:cNvPr>
          <p:cNvSpPr txBox="1"/>
          <p:nvPr/>
        </p:nvSpPr>
        <p:spPr>
          <a:xfrm>
            <a:off x="1411432" y="3122732"/>
            <a:ext cx="2321372" cy="13086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t" anchorCtr="0">
            <a:noAutofit/>
          </a:bodyPr>
          <a:lstStyle/>
          <a:p>
            <a:pPr marL="0" lvl="0" indent="0" algn="l" defTabSz="622300">
              <a:lnSpc>
                <a:spcPct val="90000"/>
              </a:lnSpc>
              <a:spcBef>
                <a:spcPct val="0"/>
              </a:spcBef>
              <a:spcAft>
                <a:spcPct val="35000"/>
              </a:spcAft>
              <a:buNone/>
            </a:pPr>
            <a:r>
              <a:rPr lang="en-US" sz="1600" b="1" kern="1200" dirty="0">
                <a:latin typeface="+mj-lt"/>
                <a:cs typeface="Calibri"/>
              </a:rPr>
              <a:t>Sanford Underground </a:t>
            </a:r>
          </a:p>
          <a:p>
            <a:pPr marL="0" lvl="0" indent="0" algn="l" defTabSz="622300">
              <a:lnSpc>
                <a:spcPct val="90000"/>
              </a:lnSpc>
              <a:spcBef>
                <a:spcPct val="0"/>
              </a:spcBef>
              <a:spcAft>
                <a:spcPct val="35000"/>
              </a:spcAft>
              <a:buNone/>
            </a:pPr>
            <a:r>
              <a:rPr lang="en-US" sz="1600" b="1" kern="1200" dirty="0">
                <a:latin typeface="+mj-lt"/>
                <a:cs typeface="Calibri"/>
              </a:rPr>
              <a:t>Research Facility </a:t>
            </a:r>
            <a:endParaRPr lang="en-US" sz="1500" b="1" kern="1200" dirty="0">
              <a:latin typeface="+mj-lt"/>
              <a:cs typeface="Calibri"/>
            </a:endParaRPr>
          </a:p>
        </p:txBody>
      </p:sp>
      <p:sp>
        <p:nvSpPr>
          <p:cNvPr id="10" name="Oval 9">
            <a:extLst>
              <a:ext uri="{FF2B5EF4-FFF2-40B4-BE49-F238E27FC236}">
                <a16:creationId xmlns:a16="http://schemas.microsoft.com/office/drawing/2014/main" id="{69C5993D-55C7-BF87-4E97-7D54609B0F39}"/>
              </a:ext>
            </a:extLst>
          </p:cNvPr>
          <p:cNvSpPr/>
          <p:nvPr/>
        </p:nvSpPr>
        <p:spPr>
          <a:xfrm>
            <a:off x="502068" y="2999198"/>
            <a:ext cx="1594913" cy="1348898"/>
          </a:xfrm>
          <a:prstGeom prst="ellipse">
            <a:avLst/>
          </a:prstGeom>
          <a:blipFill rotWithShape="0">
            <a:blip r:embed="rId4">
              <a:extLst>
                <a:ext uri="{28A0092B-C50C-407E-A947-70E740481C1C}">
                  <a14:useLocalDpi xmlns:a14="http://schemas.microsoft.com/office/drawing/2010/main" val="0"/>
                </a:ext>
              </a:extLst>
            </a:blip>
            <a:stretch>
              <a:fillRect/>
            </a:stretch>
          </a:blipFill>
          <a:ln w="12700" cap="flat" cmpd="sng" algn="ctr">
            <a:solidFill>
              <a:schemeClr val="accent3">
                <a:hueOff val="0"/>
                <a:satOff val="0"/>
                <a:lumOff val="0"/>
                <a:alphaOff val="0"/>
              </a:schemeClr>
            </a:solidFill>
            <a:prstDash val="solid"/>
            <a:miter lim="800000"/>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TextBox 15">
            <a:extLst>
              <a:ext uri="{FF2B5EF4-FFF2-40B4-BE49-F238E27FC236}">
                <a16:creationId xmlns:a16="http://schemas.microsoft.com/office/drawing/2014/main" id="{54A71789-B356-0259-DCDE-19787B365B5F}"/>
              </a:ext>
            </a:extLst>
          </p:cNvPr>
          <p:cNvSpPr txBox="1"/>
          <p:nvPr/>
        </p:nvSpPr>
        <p:spPr>
          <a:xfrm>
            <a:off x="1538112" y="5012654"/>
            <a:ext cx="1921789" cy="114421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t" anchorCtr="0">
            <a:noAutofit/>
          </a:bodyPr>
          <a:lstStyle/>
          <a:p>
            <a:pPr lvl="0" defTabSz="622300">
              <a:lnSpc>
                <a:spcPct val="90000"/>
              </a:lnSpc>
              <a:spcAft>
                <a:spcPct val="35000"/>
              </a:spcAft>
            </a:pPr>
            <a:r>
              <a:rPr lang="en-US" sz="1600" b="1" kern="1200" dirty="0">
                <a:latin typeface="+mj-lt"/>
                <a:cs typeface="Calibri"/>
              </a:rPr>
              <a:t>NSF-DOE </a:t>
            </a:r>
          </a:p>
          <a:p>
            <a:pPr lvl="0" defTabSz="622300">
              <a:lnSpc>
                <a:spcPct val="90000"/>
              </a:lnSpc>
              <a:spcAft>
                <a:spcPct val="35000"/>
              </a:spcAft>
            </a:pPr>
            <a:r>
              <a:rPr lang="en-US" sz="1600" b="1" kern="1200" dirty="0">
                <a:latin typeface="+mj-lt"/>
                <a:cs typeface="Calibri"/>
              </a:rPr>
              <a:t>Vera C. Rubin Operations </a:t>
            </a:r>
            <a:endParaRPr lang="en-US" sz="1500" b="1" kern="1200" dirty="0">
              <a:latin typeface="+mj-lt"/>
              <a:cs typeface="Calibri"/>
            </a:endParaRPr>
          </a:p>
        </p:txBody>
      </p:sp>
      <p:sp>
        <p:nvSpPr>
          <p:cNvPr id="14" name="Oval 13">
            <a:extLst>
              <a:ext uri="{FF2B5EF4-FFF2-40B4-BE49-F238E27FC236}">
                <a16:creationId xmlns:a16="http://schemas.microsoft.com/office/drawing/2014/main" id="{1AB49E41-C6D4-416D-FB04-D6EE82013866}"/>
              </a:ext>
            </a:extLst>
          </p:cNvPr>
          <p:cNvSpPr/>
          <p:nvPr/>
        </p:nvSpPr>
        <p:spPr>
          <a:xfrm>
            <a:off x="394823" y="4774488"/>
            <a:ext cx="1809404" cy="1319291"/>
          </a:xfrm>
          <a:prstGeom prst="ellipse">
            <a:avLst/>
          </a:prstGeom>
          <a:blipFill rotWithShape="0">
            <a:blip r:embed="rId5">
              <a:extLst>
                <a:ext uri="{28A0092B-C50C-407E-A947-70E740481C1C}">
                  <a14:useLocalDpi xmlns:a14="http://schemas.microsoft.com/office/drawing/2010/main" val="0"/>
                </a:ext>
              </a:extLst>
            </a:blip>
            <a:stretch>
              <a:fillRect l="-17000" r="-17000"/>
            </a:stretch>
          </a:blipFill>
          <a:ln w="12700" cap="flat" cmpd="sng" algn="ctr">
            <a:solidFill>
              <a:schemeClr val="accent3">
                <a:hueOff val="0"/>
                <a:satOff val="0"/>
                <a:lumOff val="0"/>
                <a:alphaOff val="0"/>
              </a:schemeClr>
            </a:solidFill>
            <a:prstDash val="solid"/>
            <a:miter lim="800000"/>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TextBox 19">
            <a:extLst>
              <a:ext uri="{FF2B5EF4-FFF2-40B4-BE49-F238E27FC236}">
                <a16:creationId xmlns:a16="http://schemas.microsoft.com/office/drawing/2014/main" id="{28BCB92F-19C8-0774-04B2-3177F9714D42}"/>
              </a:ext>
            </a:extLst>
          </p:cNvPr>
          <p:cNvSpPr txBox="1"/>
          <p:nvPr/>
        </p:nvSpPr>
        <p:spPr>
          <a:xfrm>
            <a:off x="8602133" y="6414294"/>
            <a:ext cx="1749778" cy="369332"/>
          </a:xfrm>
          <a:prstGeom prst="rect">
            <a:avLst/>
          </a:prstGeom>
          <a:noFill/>
        </p:spPr>
        <p:txBody>
          <a:bodyPr wrap="square">
            <a:spAutoFit/>
          </a:bodyPr>
          <a:lstStyle/>
          <a:p>
            <a:fld id="{CEF66A64-B2E5-4E3F-847D-F421F404E8C7}" type="EPRCSVariable:&lt;ReportPackage&gt;&lt;Variable id=&quot;dd9b4d63-e57e-408c-9e90-f34064cad5b7&quot; usageType=&quot;Value&quot; /&gt;&lt;/ReportPackage&gt;">
              <a:rPr kumimoji="0" lang="en-US" sz="1800" b="0" i="0" u="none" strike="noStrike" kern="1200" cap="none" spc="0" normalizeH="0" baseline="0" noProof="0" smtClean="0">
                <a:ln>
                  <a:noFill/>
                </a:ln>
                <a:solidFill>
                  <a:prstClr val="white"/>
                </a:solidFill>
                <a:effectLst/>
                <a:uLnTx/>
                <a:uFillTx/>
                <a:latin typeface="Avenir Next LT Pro" panose="020B0504020202020204" pitchFamily="34" charset="0"/>
                <a:cs typeface="Arial"/>
              </a:rPr>
              <a:t>CUI//SP-BUDG</a:t>
            </a:fld>
            <a:endParaRPr lang="en-US">
              <a:effectLst/>
            </a:endParaRPr>
          </a:p>
        </p:txBody>
      </p:sp>
      <p:sp>
        <p:nvSpPr>
          <p:cNvPr id="19" name="TextBox 18">
            <a:extLst>
              <a:ext uri="{FF2B5EF4-FFF2-40B4-BE49-F238E27FC236}">
                <a16:creationId xmlns:a16="http://schemas.microsoft.com/office/drawing/2014/main" id="{D0B7819A-3B87-DE83-362A-E4D1D059B78B}"/>
              </a:ext>
            </a:extLst>
          </p:cNvPr>
          <p:cNvSpPr txBox="1"/>
          <p:nvPr/>
        </p:nvSpPr>
        <p:spPr>
          <a:xfrm>
            <a:off x="9905377" y="1626346"/>
            <a:ext cx="2149098" cy="34659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defTabSz="622300">
              <a:lnSpc>
                <a:spcPct val="90000"/>
              </a:lnSpc>
              <a:spcBef>
                <a:spcPct val="0"/>
              </a:spcBef>
              <a:spcAft>
                <a:spcPct val="35000"/>
              </a:spcAft>
              <a:buNone/>
            </a:pPr>
            <a:r>
              <a:rPr lang="en-US" sz="1600" b="1" dirty="0">
                <a:latin typeface="+mj-lt"/>
              </a:rPr>
              <a:t>88” cyclotron @ LBNL</a:t>
            </a:r>
            <a:endParaRPr lang="en-US" sz="1500" b="1" kern="1200" dirty="0">
              <a:latin typeface="+mj-lt"/>
            </a:endParaRPr>
          </a:p>
        </p:txBody>
      </p:sp>
      <p:pic>
        <p:nvPicPr>
          <p:cNvPr id="21" name="Picture 6" descr="Figure caption">
            <a:extLst>
              <a:ext uri="{FF2B5EF4-FFF2-40B4-BE49-F238E27FC236}">
                <a16:creationId xmlns:a16="http://schemas.microsoft.com/office/drawing/2014/main" id="{8F83F364-6509-EFF2-F673-E110A4986D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33611" y="1105081"/>
            <a:ext cx="1946513" cy="1435636"/>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21" descr="A satellite in space&#10;&#10;Description automatically generated with low confidence">
            <a:extLst>
              <a:ext uri="{FF2B5EF4-FFF2-40B4-BE49-F238E27FC236}">
                <a16:creationId xmlns:a16="http://schemas.microsoft.com/office/drawing/2014/main" id="{2628445A-2D79-8FB4-12C8-D61D1FEA25F3}"/>
              </a:ext>
            </a:extLst>
          </p:cNvPr>
          <p:cNvPicPr>
            <a:picLocks noChangeAspect="1"/>
          </p:cNvPicPr>
          <p:nvPr/>
        </p:nvPicPr>
        <p:blipFill>
          <a:blip r:embed="rId7"/>
          <a:stretch>
            <a:fillRect/>
          </a:stretch>
        </p:blipFill>
        <p:spPr>
          <a:xfrm>
            <a:off x="4145477" y="2830413"/>
            <a:ext cx="2243553" cy="1435636"/>
          </a:xfrm>
          <a:prstGeom prst="ellipse">
            <a:avLst/>
          </a:prstGeom>
        </p:spPr>
      </p:pic>
      <p:pic>
        <p:nvPicPr>
          <p:cNvPr id="23" name="Picture 2" descr="Argonne Wakefield Accelerator Facility">
            <a:extLst>
              <a:ext uri="{FF2B5EF4-FFF2-40B4-BE49-F238E27FC236}">
                <a16:creationId xmlns:a16="http://schemas.microsoft.com/office/drawing/2014/main" id="{0FD6E924-13C5-703F-FFF4-F2AB5F5D19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5477" y="4711400"/>
            <a:ext cx="2292851" cy="1445468"/>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BEA06F6-BCF6-E5D5-38D8-51B319F819AD}"/>
              </a:ext>
            </a:extLst>
          </p:cNvPr>
          <p:cNvSpPr txBox="1"/>
          <p:nvPr/>
        </p:nvSpPr>
        <p:spPr>
          <a:xfrm>
            <a:off x="5607267" y="4924196"/>
            <a:ext cx="2650210" cy="8937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algn="l" defTabSz="622300">
              <a:lnSpc>
                <a:spcPct val="90000"/>
              </a:lnSpc>
              <a:spcBef>
                <a:spcPct val="0"/>
              </a:spcBef>
              <a:spcAft>
                <a:spcPct val="35000"/>
              </a:spcAft>
              <a:buNone/>
            </a:pPr>
            <a:r>
              <a:rPr lang="en-US" sz="1600" b="1" dirty="0">
                <a:latin typeface="+mj-lt"/>
              </a:rPr>
              <a:t>Argonne </a:t>
            </a:r>
          </a:p>
          <a:p>
            <a:pPr marL="0" lvl="0" indent="0" algn="l" defTabSz="622300">
              <a:lnSpc>
                <a:spcPct val="90000"/>
              </a:lnSpc>
              <a:spcBef>
                <a:spcPct val="0"/>
              </a:spcBef>
              <a:spcAft>
                <a:spcPct val="35000"/>
              </a:spcAft>
              <a:buNone/>
            </a:pPr>
            <a:r>
              <a:rPr lang="en-US" sz="1600" b="1" dirty="0">
                <a:latin typeface="+mj-lt"/>
              </a:rPr>
              <a:t>Wakefield Accelerator</a:t>
            </a:r>
            <a:r>
              <a:rPr lang="en-US" sz="1600" b="1" kern="1200" dirty="0">
                <a:latin typeface="+mj-lt"/>
              </a:rPr>
              <a:t> </a:t>
            </a:r>
            <a:endParaRPr lang="en-US" sz="1500" b="1" kern="1200" dirty="0">
              <a:latin typeface="+mj-lt"/>
            </a:endParaRPr>
          </a:p>
        </p:txBody>
      </p:sp>
      <p:sp>
        <p:nvSpPr>
          <p:cNvPr id="9" name="TextBox 8">
            <a:extLst>
              <a:ext uri="{FF2B5EF4-FFF2-40B4-BE49-F238E27FC236}">
                <a16:creationId xmlns:a16="http://schemas.microsoft.com/office/drawing/2014/main" id="{003AA821-99AD-2344-FAF4-9B9BB47FA191}"/>
              </a:ext>
            </a:extLst>
          </p:cNvPr>
          <p:cNvSpPr txBox="1"/>
          <p:nvPr/>
        </p:nvSpPr>
        <p:spPr>
          <a:xfrm>
            <a:off x="5518169" y="3465094"/>
            <a:ext cx="2650210" cy="3693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algn="l" defTabSz="622300">
              <a:lnSpc>
                <a:spcPct val="90000"/>
              </a:lnSpc>
              <a:spcBef>
                <a:spcPct val="0"/>
              </a:spcBef>
              <a:spcAft>
                <a:spcPct val="35000"/>
              </a:spcAft>
              <a:buNone/>
            </a:pPr>
            <a:r>
              <a:rPr lang="en-US" sz="1600" b="1" dirty="0">
                <a:latin typeface="+mj-lt"/>
              </a:rPr>
              <a:t>South Pole Observatory</a:t>
            </a:r>
            <a:endParaRPr lang="en-US" sz="1500" b="1" kern="1200" dirty="0">
              <a:latin typeface="+mj-lt"/>
            </a:endParaRPr>
          </a:p>
        </p:txBody>
      </p:sp>
      <p:sp>
        <p:nvSpPr>
          <p:cNvPr id="11" name="TextBox 10">
            <a:extLst>
              <a:ext uri="{FF2B5EF4-FFF2-40B4-BE49-F238E27FC236}">
                <a16:creationId xmlns:a16="http://schemas.microsoft.com/office/drawing/2014/main" id="{64CCBF97-013F-E931-F1D5-0B2EDFBDF446}"/>
              </a:ext>
            </a:extLst>
          </p:cNvPr>
          <p:cNvSpPr txBox="1"/>
          <p:nvPr/>
        </p:nvSpPr>
        <p:spPr>
          <a:xfrm>
            <a:off x="5460593" y="1738496"/>
            <a:ext cx="2650210" cy="3693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algn="l" defTabSz="622300">
              <a:lnSpc>
                <a:spcPct val="90000"/>
              </a:lnSpc>
              <a:spcBef>
                <a:spcPct val="0"/>
              </a:spcBef>
              <a:spcAft>
                <a:spcPct val="35000"/>
              </a:spcAft>
              <a:buNone/>
            </a:pPr>
            <a:r>
              <a:rPr lang="en-US" sz="1600" b="1" kern="1200" dirty="0">
                <a:latin typeface="+mj-lt"/>
              </a:rPr>
              <a:t>DESI </a:t>
            </a:r>
          </a:p>
          <a:p>
            <a:pPr marL="0" lvl="0" indent="0" algn="l" defTabSz="622300">
              <a:lnSpc>
                <a:spcPct val="90000"/>
              </a:lnSpc>
              <a:spcBef>
                <a:spcPct val="0"/>
              </a:spcBef>
              <a:spcAft>
                <a:spcPct val="35000"/>
              </a:spcAft>
              <a:buNone/>
            </a:pPr>
            <a:r>
              <a:rPr lang="en-US" sz="1600" b="1" kern="1200" dirty="0">
                <a:latin typeface="+mj-lt"/>
              </a:rPr>
              <a:t>Operations at Kitt Peak</a:t>
            </a:r>
            <a:endParaRPr lang="en-US" sz="1500" b="1" kern="1200" dirty="0">
              <a:latin typeface="+mj-lt"/>
            </a:endParaRPr>
          </a:p>
        </p:txBody>
      </p:sp>
      <p:sp>
        <p:nvSpPr>
          <p:cNvPr id="4" name="Rectangle 2">
            <a:extLst>
              <a:ext uri="{FF2B5EF4-FFF2-40B4-BE49-F238E27FC236}">
                <a16:creationId xmlns:a16="http://schemas.microsoft.com/office/drawing/2014/main" id="{4BE5DA9E-356B-B647-CC77-AA24C562B82B}"/>
              </a:ext>
            </a:extLst>
          </p:cNvPr>
          <p:cNvSpPr>
            <a:spLocks noChangeArrowheads="1"/>
          </p:cNvSpPr>
          <p:nvPr/>
        </p:nvSpPr>
        <p:spPr bwMode="auto">
          <a:xfrm>
            <a:off x="7467600" y="704118"/>
            <a:ext cx="73896" cy="35387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A person adjusts a setting at a console with multiple panels of knobs, switches, and screens.">
            <a:extLst>
              <a:ext uri="{FF2B5EF4-FFF2-40B4-BE49-F238E27FC236}">
                <a16:creationId xmlns:a16="http://schemas.microsoft.com/office/drawing/2014/main" id="{87D1C07B-807F-060A-AA35-57A7A460A71D}"/>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8197991" y="1094171"/>
            <a:ext cx="2153920" cy="1358537"/>
          </a:xfrm>
          <a:prstGeom prst="ellipse">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F2A05740-928C-BE67-112B-F79DA2578D26}"/>
              </a:ext>
            </a:extLst>
          </p:cNvPr>
          <p:cNvSpPr>
            <a:spLocks noChangeArrowheads="1"/>
          </p:cNvSpPr>
          <p:nvPr/>
        </p:nvSpPr>
        <p:spPr bwMode="auto">
          <a:xfrm>
            <a:off x="8033061" y="2103117"/>
            <a:ext cx="143527" cy="40353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7" name="Picture 2" descr="Texas A&amp;M Cyclotron">
            <a:extLst>
              <a:ext uri="{FF2B5EF4-FFF2-40B4-BE49-F238E27FC236}">
                <a16:creationId xmlns:a16="http://schemas.microsoft.com/office/drawing/2014/main" id="{170B437C-4821-06E4-4EBD-A7868A39786B}"/>
              </a:ext>
            </a:extLst>
          </p:cNvPr>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8176588" y="2723543"/>
            <a:ext cx="2190472" cy="1466450"/>
          </a:xfrm>
          <a:prstGeom prst="ellipse">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3789339-6397-913B-245F-4D0513C2840E}"/>
              </a:ext>
            </a:extLst>
          </p:cNvPr>
          <p:cNvSpPr txBox="1"/>
          <p:nvPr/>
        </p:nvSpPr>
        <p:spPr>
          <a:xfrm>
            <a:off x="9812411" y="3269970"/>
            <a:ext cx="2149098" cy="34659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defTabSz="622300">
              <a:lnSpc>
                <a:spcPct val="90000"/>
              </a:lnSpc>
              <a:spcBef>
                <a:spcPct val="0"/>
              </a:spcBef>
              <a:spcAft>
                <a:spcPct val="35000"/>
              </a:spcAft>
              <a:buNone/>
            </a:pPr>
            <a:r>
              <a:rPr lang="en-US" sz="1600" b="1" kern="1200" dirty="0">
                <a:latin typeface="+mj-lt"/>
              </a:rPr>
              <a:t>TAMU K500 cyclotron</a:t>
            </a:r>
            <a:endParaRPr lang="en-US" sz="1500" b="1" kern="1200" dirty="0">
              <a:latin typeface="+mj-lt"/>
            </a:endParaRPr>
          </a:p>
        </p:txBody>
      </p:sp>
      <p:sp>
        <p:nvSpPr>
          <p:cNvPr id="24" name="Rectangle 6">
            <a:extLst>
              <a:ext uri="{FF2B5EF4-FFF2-40B4-BE49-F238E27FC236}">
                <a16:creationId xmlns:a16="http://schemas.microsoft.com/office/drawing/2014/main" id="{F8EA3778-543A-9394-D9EE-4FE9FACEE349}"/>
              </a:ext>
            </a:extLst>
          </p:cNvPr>
          <p:cNvSpPr>
            <a:spLocks noChangeArrowheads="1"/>
          </p:cNvSpPr>
          <p:nvPr/>
        </p:nvSpPr>
        <p:spPr bwMode="auto">
          <a:xfrm>
            <a:off x="1216694" y="12995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9" name="Picture 1">
            <a:extLst>
              <a:ext uri="{FF2B5EF4-FFF2-40B4-BE49-F238E27FC236}">
                <a16:creationId xmlns:a16="http://schemas.microsoft.com/office/drawing/2014/main" id="{5309087C-4004-586D-00B1-2600D21C814D}"/>
              </a:ext>
            </a:extLst>
          </p:cNvPr>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8257477" y="4460828"/>
            <a:ext cx="2164209" cy="1445468"/>
          </a:xfrm>
          <a:prstGeom prst="ellipse">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9DAEE2F-8037-22BE-6FD7-CA200D1DFFE3}"/>
              </a:ext>
            </a:extLst>
          </p:cNvPr>
          <p:cNvSpPr txBox="1"/>
          <p:nvPr/>
        </p:nvSpPr>
        <p:spPr>
          <a:xfrm>
            <a:off x="9719267" y="5434134"/>
            <a:ext cx="2149098" cy="34659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5362" tIns="35560" rIns="35560" bIns="35560" numCol="1" spcCol="1270" anchor="b" anchorCtr="0">
            <a:noAutofit/>
          </a:bodyPr>
          <a:lstStyle/>
          <a:p>
            <a:pPr marL="0" lvl="0" indent="0" defTabSz="622300">
              <a:lnSpc>
                <a:spcPct val="90000"/>
              </a:lnSpc>
              <a:spcBef>
                <a:spcPct val="0"/>
              </a:spcBef>
              <a:spcAft>
                <a:spcPct val="35000"/>
              </a:spcAft>
              <a:buNone/>
            </a:pPr>
            <a:r>
              <a:rPr lang="en-US" sz="1600" b="1" kern="1200" dirty="0">
                <a:latin typeface="+mj-lt"/>
              </a:rPr>
              <a:t>TUNL High</a:t>
            </a:r>
          </a:p>
          <a:p>
            <a:pPr marL="0" lvl="0" indent="0" defTabSz="622300">
              <a:lnSpc>
                <a:spcPct val="90000"/>
              </a:lnSpc>
              <a:spcBef>
                <a:spcPct val="0"/>
              </a:spcBef>
              <a:spcAft>
                <a:spcPct val="35000"/>
              </a:spcAft>
              <a:buNone/>
            </a:pPr>
            <a:r>
              <a:rPr lang="en-US" sz="1600" b="1" dirty="0">
                <a:latin typeface="+mj-lt"/>
              </a:rPr>
              <a:t>Intensity </a:t>
            </a:r>
          </a:p>
          <a:p>
            <a:pPr marL="0" lvl="0" indent="0" defTabSz="622300">
              <a:lnSpc>
                <a:spcPct val="90000"/>
              </a:lnSpc>
              <a:spcBef>
                <a:spcPct val="0"/>
              </a:spcBef>
              <a:spcAft>
                <a:spcPct val="35000"/>
              </a:spcAft>
              <a:buNone/>
            </a:pPr>
            <a:r>
              <a:rPr lang="en-US" sz="1600" b="1" kern="1200" dirty="0">
                <a:latin typeface="+mj-lt"/>
              </a:rPr>
              <a:t>Gamma-ray</a:t>
            </a:r>
          </a:p>
          <a:p>
            <a:pPr marL="0" lvl="0" indent="0" defTabSz="622300">
              <a:lnSpc>
                <a:spcPct val="90000"/>
              </a:lnSpc>
              <a:spcBef>
                <a:spcPct val="0"/>
              </a:spcBef>
              <a:spcAft>
                <a:spcPct val="35000"/>
              </a:spcAft>
              <a:buNone/>
            </a:pPr>
            <a:r>
              <a:rPr lang="en-US" sz="1600" b="1" dirty="0">
                <a:latin typeface="+mj-lt"/>
              </a:rPr>
              <a:t>Source</a:t>
            </a:r>
            <a:endParaRPr lang="en-US" sz="1500" b="1" kern="1200" dirty="0">
              <a:latin typeface="+mj-lt"/>
            </a:endParaRPr>
          </a:p>
        </p:txBody>
      </p:sp>
    </p:spTree>
    <p:extLst>
      <p:ext uri="{BB962C8B-B14F-4D97-AF65-F5344CB8AC3E}">
        <p14:creationId xmlns:p14="http://schemas.microsoft.com/office/powerpoint/2010/main" val="267817487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13985-C582-7240-8408-32CF32749A6C}"/>
              </a:ext>
            </a:extLst>
          </p:cNvPr>
          <p:cNvSpPr>
            <a:spLocks noGrp="1"/>
          </p:cNvSpPr>
          <p:nvPr>
            <p:ph type="title"/>
          </p:nvPr>
        </p:nvSpPr>
        <p:spPr>
          <a:xfrm>
            <a:off x="106233" y="177283"/>
            <a:ext cx="11989396" cy="779252"/>
          </a:xfrm>
        </p:spPr>
        <p:txBody>
          <a:bodyPr>
            <a:normAutofit fontScale="90000"/>
          </a:bodyPr>
          <a:lstStyle/>
          <a:p>
            <a:r>
              <a:rPr lang="en-US" dirty="0">
                <a:ea typeface="Segoe UI Black"/>
              </a:rPr>
              <a:t>BeamNetUS is streamlining access to US accelerator test facilities</a:t>
            </a:r>
          </a:p>
        </p:txBody>
      </p:sp>
      <p:sp>
        <p:nvSpPr>
          <p:cNvPr id="4" name="Slide Number Placeholder 3">
            <a:extLst>
              <a:ext uri="{FF2B5EF4-FFF2-40B4-BE49-F238E27FC236}">
                <a16:creationId xmlns:a16="http://schemas.microsoft.com/office/drawing/2014/main" id="{AB14DDD6-2E81-A919-FC49-5BDE9320F5F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28</a:t>
            </a:fld>
            <a:endParaRPr kumimoji="0" lang="en-US" sz="1400" b="0" i="0" u="none" strike="noStrike" kern="1200" cap="none" spc="0" normalizeH="0" baseline="0" noProof="0" dirty="0">
              <a:ln>
                <a:noFill/>
              </a:ln>
              <a:solidFill>
                <a:prstClr val="white"/>
              </a:solidFill>
              <a:effectLst/>
              <a:uLnTx/>
              <a:uFillTx/>
              <a:latin typeface="AvenirNext LT Pro Regular" panose="020B0504020202020204" pitchFamily="34" charset="0"/>
              <a:ea typeface="+mn-ea"/>
              <a:cs typeface="+mn-cs"/>
            </a:endParaRPr>
          </a:p>
        </p:txBody>
      </p:sp>
      <p:pic>
        <p:nvPicPr>
          <p:cNvPr id="5" name="Content Placeholder 9">
            <a:extLst>
              <a:ext uri="{FF2B5EF4-FFF2-40B4-BE49-F238E27FC236}">
                <a16:creationId xmlns:a16="http://schemas.microsoft.com/office/drawing/2014/main" id="{AD0A182A-12CC-A600-995B-B650E3B65F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7193" y="1818960"/>
            <a:ext cx="7433783" cy="4178467"/>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975278F2-0A40-E201-D15A-E844DC994AA6}"/>
              </a:ext>
            </a:extLst>
          </p:cNvPr>
          <p:cNvSpPr txBox="1"/>
          <p:nvPr/>
        </p:nvSpPr>
        <p:spPr>
          <a:xfrm>
            <a:off x="5756044" y="5997427"/>
            <a:ext cx="6341330" cy="261610"/>
          </a:xfrm>
          <a:prstGeom prst="rect">
            <a:avLst/>
          </a:prstGeom>
          <a:noFill/>
        </p:spPr>
        <p:txBody>
          <a:bodyPr wrap="square" rtlCol="0">
            <a:spAutoFit/>
          </a:bodyPr>
          <a:lstStyle/>
          <a:p>
            <a:pPr algn="r"/>
            <a:r>
              <a:rPr lang="en-US" sz="1100" dirty="0"/>
              <a:t>Slide courtesy of BeamNetUS</a:t>
            </a:r>
          </a:p>
        </p:txBody>
      </p:sp>
      <p:sp>
        <p:nvSpPr>
          <p:cNvPr id="7" name="TextBox 6">
            <a:extLst>
              <a:ext uri="{FF2B5EF4-FFF2-40B4-BE49-F238E27FC236}">
                <a16:creationId xmlns:a16="http://schemas.microsoft.com/office/drawing/2014/main" id="{1CB1EDC4-B781-347A-1F00-5413F4EEAC1F}"/>
              </a:ext>
            </a:extLst>
          </p:cNvPr>
          <p:cNvSpPr txBox="1"/>
          <p:nvPr/>
        </p:nvSpPr>
        <p:spPr>
          <a:xfrm>
            <a:off x="408791" y="1101429"/>
            <a:ext cx="11494080" cy="584775"/>
          </a:xfrm>
          <a:prstGeom prst="rect">
            <a:avLst/>
          </a:prstGeom>
          <a:noFill/>
        </p:spPr>
        <p:txBody>
          <a:bodyPr wrap="square" rtlCol="0">
            <a:spAutoFit/>
          </a:bodyPr>
          <a:lstStyle/>
          <a:p>
            <a:r>
              <a:rPr lang="en-US" sz="1600" i="1" dirty="0"/>
              <a:t>BeamNetUS provides a single portal through which academic and industrial users can learn about DOE’s unique accelerator test facilities, contact representatives for information, and apply for time.</a:t>
            </a:r>
          </a:p>
        </p:txBody>
      </p:sp>
      <p:sp>
        <p:nvSpPr>
          <p:cNvPr id="8" name="TextBox 7">
            <a:extLst>
              <a:ext uri="{FF2B5EF4-FFF2-40B4-BE49-F238E27FC236}">
                <a16:creationId xmlns:a16="http://schemas.microsoft.com/office/drawing/2014/main" id="{CA5D2683-B041-E327-8996-B32A866F4A76}"/>
              </a:ext>
            </a:extLst>
          </p:cNvPr>
          <p:cNvSpPr txBox="1"/>
          <p:nvPr/>
        </p:nvSpPr>
        <p:spPr>
          <a:xfrm>
            <a:off x="496956" y="1818960"/>
            <a:ext cx="3973839" cy="3785652"/>
          </a:xfrm>
          <a:prstGeom prst="rect">
            <a:avLst/>
          </a:prstGeom>
          <a:noFill/>
        </p:spPr>
        <p:txBody>
          <a:bodyPr wrap="square" lIns="91440" tIns="45720" rIns="91440" bIns="45720" rtlCol="0" anchor="t">
            <a:spAutoFit/>
          </a:bodyPr>
          <a:lstStyle/>
          <a:p>
            <a:r>
              <a:rPr lang="en-US" sz="1600" b="1" dirty="0"/>
              <a:t>HEP is evolving its user support model for accelerator R&amp;D users</a:t>
            </a:r>
          </a:p>
          <a:p>
            <a:endParaRPr lang="en-US" sz="1600" dirty="0"/>
          </a:p>
          <a:p>
            <a:r>
              <a:rPr lang="en-US" sz="1600" dirty="0"/>
              <a:t>Academic and industrial accelerator users’ needs are topically broad and geographically distributed</a:t>
            </a:r>
          </a:p>
          <a:p>
            <a:endParaRPr lang="en-US" sz="1600" dirty="0"/>
          </a:p>
          <a:p>
            <a:r>
              <a:rPr lang="en-US" sz="1600" dirty="0"/>
              <a:t>A decentralized model is optimal </a:t>
            </a:r>
          </a:p>
          <a:p>
            <a:endParaRPr lang="en-US" sz="1600" dirty="0"/>
          </a:p>
          <a:p>
            <a:r>
              <a:rPr lang="en-US" sz="1600" dirty="0"/>
              <a:t>BeamNetUS provides access to 13 different facilities across the country through a streamlined merit-based proposal process</a:t>
            </a:r>
          </a:p>
          <a:p>
            <a:endParaRPr lang="en-US" sz="1600" dirty="0"/>
          </a:p>
          <a:p>
            <a:r>
              <a:rPr lang="en-US" sz="1600" dirty="0"/>
              <a:t>Facilities are funded based on demand</a:t>
            </a:r>
          </a:p>
        </p:txBody>
      </p:sp>
    </p:spTree>
    <p:extLst>
      <p:ext uri="{BB962C8B-B14F-4D97-AF65-F5344CB8AC3E}">
        <p14:creationId xmlns:p14="http://schemas.microsoft.com/office/powerpoint/2010/main" val="404050661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95218-E112-6B76-D79F-ED96DDCF827E}"/>
            </a:ext>
          </a:extLst>
        </p:cNvPr>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EAD79B6A-3F54-F910-E640-0DB8658ADE5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9DF8620-E872-410A-B3E2-504CBD613253}"/>
              </a:ext>
            </a:extLst>
          </p:cNvPr>
          <p:cNvSpPr>
            <a:spLocks noGrp="1"/>
          </p:cNvSpPr>
          <p:nvPr>
            <p:ph type="sldNum" sz="quarter" idx="4"/>
          </p:nvPr>
        </p:nvSpPr>
        <p:spPr/>
        <p:txBody>
          <a:bodyPr/>
          <a:lstStyle/>
          <a:p>
            <a:pPr lvl="0"/>
            <a:fld id="{835B6AD7-18B8-4C9C-AA70-ABD830A869AC}" type="slidenum">
              <a:rPr lang="en-US" noProof="0" smtClean="0">
                <a:latin typeface="+mn-lt"/>
              </a:rPr>
              <a:pPr lvl="0"/>
              <a:t>29</a:t>
            </a:fld>
            <a:endParaRPr lang="en-US" noProof="0">
              <a:latin typeface="+mn-lt"/>
            </a:endParaRPr>
          </a:p>
        </p:txBody>
      </p:sp>
      <p:sp>
        <p:nvSpPr>
          <p:cNvPr id="2" name="Title 1">
            <a:extLst>
              <a:ext uri="{FF2B5EF4-FFF2-40B4-BE49-F238E27FC236}">
                <a16:creationId xmlns:a16="http://schemas.microsoft.com/office/drawing/2014/main" id="{CC2660C0-BFCE-01C0-119E-4299AAF95AF0}"/>
              </a:ext>
            </a:extLst>
          </p:cNvPr>
          <p:cNvSpPr>
            <a:spLocks noGrp="1"/>
          </p:cNvSpPr>
          <p:nvPr>
            <p:ph type="title" idx="4294967295"/>
          </p:nvPr>
        </p:nvSpPr>
        <p:spPr>
          <a:xfrm>
            <a:off x="386178" y="134079"/>
            <a:ext cx="11315700" cy="801688"/>
          </a:xfrm>
        </p:spPr>
        <p:txBody>
          <a:bodyPr>
            <a:normAutofit/>
          </a:bodyPr>
          <a:lstStyle/>
          <a:p>
            <a:r>
              <a:rPr lang="en-US" sz="3600" dirty="0">
                <a:latin typeface="+mn-lt"/>
              </a:rPr>
              <a:t>HENP in Quantum Information Science</a:t>
            </a:r>
          </a:p>
        </p:txBody>
      </p:sp>
      <p:sp>
        <p:nvSpPr>
          <p:cNvPr id="20" name="TextBox 19">
            <a:extLst>
              <a:ext uri="{FF2B5EF4-FFF2-40B4-BE49-F238E27FC236}">
                <a16:creationId xmlns:a16="http://schemas.microsoft.com/office/drawing/2014/main" id="{A546849A-6079-7EF1-5CA4-C85D5B9BCABB}"/>
              </a:ext>
            </a:extLst>
          </p:cNvPr>
          <p:cNvSpPr txBox="1"/>
          <p:nvPr/>
        </p:nvSpPr>
        <p:spPr>
          <a:xfrm>
            <a:off x="3863316" y="1294098"/>
            <a:ext cx="7491374" cy="4385816"/>
          </a:xfrm>
          <a:prstGeom prst="rect">
            <a:avLst/>
          </a:prstGeom>
          <a:noFill/>
        </p:spPr>
        <p:txBody>
          <a:bodyPr wrap="square">
            <a:spAutoFit/>
          </a:bodyPr>
          <a:lstStyle/>
          <a:p>
            <a:r>
              <a:rPr lang="en-US" sz="1900" b="1" dirty="0">
                <a:latin typeface="+mn-lt"/>
              </a:rPr>
              <a:t>National QIS Research Centers</a:t>
            </a:r>
            <a:r>
              <a:rPr lang="en-US" sz="1900" dirty="0">
                <a:latin typeface="+mn-lt"/>
              </a:rPr>
              <a:t>:</a:t>
            </a:r>
          </a:p>
          <a:p>
            <a:pPr marL="342900" indent="-342900">
              <a:buFont typeface="Arial" panose="020B0604020202020204" pitchFamily="34" charset="0"/>
              <a:buChar char="•"/>
            </a:pPr>
            <a:r>
              <a:rPr lang="en-US" sz="1900" b="1" dirty="0">
                <a:latin typeface="+mn-lt"/>
              </a:rPr>
              <a:t>SQMS (Fermilab): </a:t>
            </a:r>
            <a:r>
              <a:rPr lang="en-US" sz="1900" dirty="0">
                <a:latin typeface="+mn-lt"/>
              </a:rPr>
              <a:t>Developing superconducting quantum technologies for scalable computing and HEP-specific sensing and computing targets.</a:t>
            </a:r>
          </a:p>
          <a:p>
            <a:pPr marL="342900" indent="-342900">
              <a:buFont typeface="Arial" panose="020B0604020202020204" pitchFamily="34" charset="0"/>
              <a:buChar char="•"/>
            </a:pPr>
            <a:endParaRPr lang="en-US" sz="1900" dirty="0">
              <a:latin typeface="+mn-lt"/>
            </a:endParaRPr>
          </a:p>
          <a:p>
            <a:endParaRPr lang="en-US" sz="1900" dirty="0">
              <a:latin typeface="+mn-lt"/>
            </a:endParaRPr>
          </a:p>
          <a:p>
            <a:pPr marL="342900" indent="-342900">
              <a:buFont typeface="Arial" panose="020B0604020202020204" pitchFamily="34" charset="0"/>
              <a:buChar char="•"/>
            </a:pPr>
            <a:r>
              <a:rPr lang="en-US" sz="1900" b="1" dirty="0">
                <a:latin typeface="+mn-lt"/>
              </a:rPr>
              <a:t>Q-NEXT (Argonne): </a:t>
            </a:r>
            <a:r>
              <a:rPr lang="en-US" sz="1900" dirty="0">
                <a:latin typeface="+mn-lt"/>
              </a:rPr>
              <a:t>Quantum networking and integration across heterogeneous devices; applying entanglement-enhanced sensing across a range of distances for gravitational physics.</a:t>
            </a:r>
          </a:p>
          <a:p>
            <a:pPr marL="342900" indent="-342900">
              <a:buFont typeface="Arial" panose="020B0604020202020204" pitchFamily="34" charset="0"/>
              <a:buChar char="•"/>
            </a:pPr>
            <a:endParaRPr lang="en-US" sz="1900" dirty="0">
              <a:latin typeface="+mn-lt"/>
            </a:endParaRPr>
          </a:p>
          <a:p>
            <a:endParaRPr lang="en-US" sz="1900" dirty="0">
              <a:latin typeface="+mn-lt"/>
            </a:endParaRPr>
          </a:p>
          <a:p>
            <a:endParaRPr lang="en-US" sz="1900" dirty="0">
              <a:latin typeface="+mn-lt"/>
            </a:endParaRPr>
          </a:p>
          <a:p>
            <a:pPr marL="285750" indent="-285750">
              <a:buFont typeface="Arial" pitchFamily="34" charset="0"/>
              <a:buChar char="•"/>
            </a:pPr>
            <a:r>
              <a:rPr lang="en-US" sz="1600" b="1" dirty="0">
                <a:latin typeface="Avenir Next LT Pro" panose="020B0504020202020204" pitchFamily="34" charset="0"/>
              </a:rPr>
              <a:t>C</a:t>
            </a:r>
            <a:r>
              <a:rPr lang="en-US" sz="1600" b="1" baseline="30000" dirty="0">
                <a:latin typeface="Avenir Next LT Pro" panose="020B0504020202020204" pitchFamily="34" charset="0"/>
              </a:rPr>
              <a:t>2</a:t>
            </a:r>
            <a:r>
              <a:rPr lang="en-US" sz="1600" b="1" dirty="0">
                <a:latin typeface="Avenir Next LT Pro" panose="020B0504020202020204" pitchFamily="34" charset="0"/>
              </a:rPr>
              <a:t>QA (BNL)</a:t>
            </a:r>
            <a:r>
              <a:rPr lang="en-US" sz="1600" dirty="0">
                <a:latin typeface="Avenir Next LT Pro" panose="020B0504020202020204" pitchFamily="34" charset="0"/>
              </a:rPr>
              <a:t> : partners with IBM, PNNL, and 25 other institutions to build tools for scalable fault-tolerant quantum systems</a:t>
            </a:r>
          </a:p>
          <a:p>
            <a:endParaRPr lang="en-US" sz="1900" b="1" dirty="0">
              <a:latin typeface="+mn-lt"/>
            </a:endParaRPr>
          </a:p>
        </p:txBody>
      </p:sp>
      <p:pic>
        <p:nvPicPr>
          <p:cNvPr id="3" name="Picture 4">
            <a:extLst>
              <a:ext uri="{FF2B5EF4-FFF2-40B4-BE49-F238E27FC236}">
                <a16:creationId xmlns:a16="http://schemas.microsoft.com/office/drawing/2014/main" id="{68168C91-3FA0-0FA0-B36F-086A90B442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0147" y="3255798"/>
            <a:ext cx="2024885" cy="7823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a:extLst>
              <a:ext uri="{FF2B5EF4-FFF2-40B4-BE49-F238E27FC236}">
                <a16:creationId xmlns:a16="http://schemas.microsoft.com/office/drawing/2014/main" id="{51701955-2817-2418-7FFE-D4DC3857B1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147" y="1573070"/>
            <a:ext cx="2347621" cy="10454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AF95FF6-CE13-45CF-C926-A0F07131D77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91174" y="4537148"/>
            <a:ext cx="2635286" cy="1022027"/>
          </a:xfrm>
          <a:prstGeom prst="rect">
            <a:avLst/>
          </a:prstGeom>
          <a:effectLst/>
        </p:spPr>
      </p:pic>
    </p:spTree>
    <p:extLst>
      <p:ext uri="{BB962C8B-B14F-4D97-AF65-F5344CB8AC3E}">
        <p14:creationId xmlns:p14="http://schemas.microsoft.com/office/powerpoint/2010/main" val="191666903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308DF-C645-8923-1B04-C764D2F13B71}"/>
            </a:ext>
          </a:extLst>
        </p:cNvPr>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621C920A-9760-7513-C79A-7FA0A345C5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E3C5B90-CB4C-5A8D-339C-4D465E031E8A}"/>
              </a:ext>
            </a:extLst>
          </p:cNvPr>
          <p:cNvSpPr>
            <a:spLocks noGrp="1"/>
          </p:cNvSpPr>
          <p:nvPr>
            <p:ph type="sldNum" sz="quarter" idx="4"/>
          </p:nvPr>
        </p:nvSpPr>
        <p:spPr/>
        <p:txBody>
          <a:bodyPr/>
          <a:lstStyle/>
          <a:p>
            <a:pPr lvl="0"/>
            <a:fld id="{835B6AD7-18B8-4C9C-AA70-ABD830A869AC}" type="slidenum">
              <a:rPr lang="en-US" noProof="0" smtClean="0">
                <a:latin typeface="+mn-lt"/>
              </a:rPr>
              <a:pPr lvl="0"/>
              <a:t>30</a:t>
            </a:fld>
            <a:endParaRPr lang="en-US" noProof="0">
              <a:latin typeface="+mn-lt"/>
            </a:endParaRPr>
          </a:p>
        </p:txBody>
      </p:sp>
      <p:sp>
        <p:nvSpPr>
          <p:cNvPr id="2" name="Title 1">
            <a:extLst>
              <a:ext uri="{FF2B5EF4-FFF2-40B4-BE49-F238E27FC236}">
                <a16:creationId xmlns:a16="http://schemas.microsoft.com/office/drawing/2014/main" id="{7B96FCC8-F427-11FE-CF5B-F5E677095417}"/>
              </a:ext>
            </a:extLst>
          </p:cNvPr>
          <p:cNvSpPr>
            <a:spLocks noGrp="1"/>
          </p:cNvSpPr>
          <p:nvPr>
            <p:ph type="title" idx="4294967295"/>
          </p:nvPr>
        </p:nvSpPr>
        <p:spPr>
          <a:xfrm>
            <a:off x="386178" y="134079"/>
            <a:ext cx="11315700" cy="801688"/>
          </a:xfrm>
        </p:spPr>
        <p:txBody>
          <a:bodyPr>
            <a:normAutofit/>
          </a:bodyPr>
          <a:lstStyle/>
          <a:p>
            <a:r>
              <a:rPr lang="en-US" sz="3600" dirty="0">
                <a:latin typeface="+mn-lt"/>
              </a:rPr>
              <a:t>HENP in Quantum Information Science</a:t>
            </a:r>
          </a:p>
        </p:txBody>
      </p:sp>
      <p:sp>
        <p:nvSpPr>
          <p:cNvPr id="15" name="Content Placeholder 2">
            <a:extLst>
              <a:ext uri="{FF2B5EF4-FFF2-40B4-BE49-F238E27FC236}">
                <a16:creationId xmlns:a16="http://schemas.microsoft.com/office/drawing/2014/main" id="{FA3560AE-561B-2E54-74AF-B738A92579C1}"/>
              </a:ext>
            </a:extLst>
          </p:cNvPr>
          <p:cNvSpPr>
            <a:spLocks noGrp="1"/>
          </p:cNvSpPr>
          <p:nvPr>
            <p:ph idx="4294967295"/>
          </p:nvPr>
        </p:nvSpPr>
        <p:spPr>
          <a:xfrm>
            <a:off x="1388963" y="1595533"/>
            <a:ext cx="3204839" cy="460375"/>
          </a:xfrm>
        </p:spPr>
        <p:txBody>
          <a:bodyPr>
            <a:noAutofit/>
          </a:bodyPr>
          <a:lstStyle/>
          <a:p>
            <a:pPr marL="0" indent="0">
              <a:buNone/>
            </a:pPr>
            <a:r>
              <a:rPr lang="en-US" sz="1400" b="1" dirty="0">
                <a:latin typeface="+mn-lt"/>
              </a:rPr>
              <a:t>Sensing. </a:t>
            </a:r>
            <a:r>
              <a:rPr lang="en-US" sz="1400" dirty="0">
                <a:latin typeface="+mn-lt"/>
              </a:rPr>
              <a:t>World record search for dark photon dark matter using qubit readout to reduce noise nearly 16 dB below SQL</a:t>
            </a:r>
          </a:p>
        </p:txBody>
      </p:sp>
      <p:pic>
        <p:nvPicPr>
          <p:cNvPr id="6" name="Picture 2">
            <a:extLst>
              <a:ext uri="{FF2B5EF4-FFF2-40B4-BE49-F238E27FC236}">
                <a16:creationId xmlns:a16="http://schemas.microsoft.com/office/drawing/2014/main" id="{53B69E84-B611-A1E9-72B8-E7A92D706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021" y="2140605"/>
            <a:ext cx="3555369" cy="20221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46B2F23-6AD8-7181-C1E7-03248CD65C5A}"/>
              </a:ext>
            </a:extLst>
          </p:cNvPr>
          <p:cNvSpPr txBox="1"/>
          <p:nvPr/>
        </p:nvSpPr>
        <p:spPr>
          <a:xfrm>
            <a:off x="1388963" y="4717395"/>
            <a:ext cx="2935078" cy="954107"/>
          </a:xfrm>
          <a:prstGeom prst="rect">
            <a:avLst/>
          </a:prstGeom>
          <a:noFill/>
        </p:spPr>
        <p:txBody>
          <a:bodyPr wrap="square" rtlCol="0">
            <a:spAutoFit/>
          </a:bodyPr>
          <a:lstStyle/>
          <a:p>
            <a:r>
              <a:rPr lang="en-US" sz="1400" dirty="0">
                <a:latin typeface="+mn-lt"/>
              </a:rPr>
              <a:t>Building and operating a world-record 100m atomic interferometer at Fermilab enabling new dark matter and gravitational wave searches.</a:t>
            </a:r>
          </a:p>
        </p:txBody>
      </p:sp>
      <p:sp>
        <p:nvSpPr>
          <p:cNvPr id="8" name="TextBox 7">
            <a:extLst>
              <a:ext uri="{FF2B5EF4-FFF2-40B4-BE49-F238E27FC236}">
                <a16:creationId xmlns:a16="http://schemas.microsoft.com/office/drawing/2014/main" id="{F40E494B-8E5A-752F-527E-AEF3B1F6C9F0}"/>
              </a:ext>
            </a:extLst>
          </p:cNvPr>
          <p:cNvSpPr txBox="1"/>
          <p:nvPr/>
        </p:nvSpPr>
        <p:spPr>
          <a:xfrm>
            <a:off x="2086650" y="1022760"/>
            <a:ext cx="1262269" cy="369332"/>
          </a:xfrm>
          <a:prstGeom prst="rect">
            <a:avLst/>
          </a:prstGeom>
          <a:noFill/>
        </p:spPr>
        <p:txBody>
          <a:bodyPr wrap="none" rtlCol="0">
            <a:spAutoFit/>
          </a:bodyPr>
          <a:lstStyle/>
          <a:p>
            <a:r>
              <a:rPr lang="en-US" b="1" dirty="0">
                <a:latin typeface="+mn-lt"/>
              </a:rPr>
              <a:t>MAGIS-100</a:t>
            </a:r>
          </a:p>
        </p:txBody>
      </p:sp>
      <p:cxnSp>
        <p:nvCxnSpPr>
          <p:cNvPr id="42" name="Straight Connector 41">
            <a:extLst>
              <a:ext uri="{FF2B5EF4-FFF2-40B4-BE49-F238E27FC236}">
                <a16:creationId xmlns:a16="http://schemas.microsoft.com/office/drawing/2014/main" id="{F1A3BBD6-A8A0-3651-5931-A83E822251B9}"/>
              </a:ext>
            </a:extLst>
          </p:cNvPr>
          <p:cNvCxnSpPr>
            <a:cxnSpLocks/>
          </p:cNvCxnSpPr>
          <p:nvPr/>
        </p:nvCxnSpPr>
        <p:spPr>
          <a:xfrm flipV="1">
            <a:off x="5809651" y="1022760"/>
            <a:ext cx="0" cy="5056954"/>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descr="Logo of the Strings and Fragmentation IQuS Workshop (April 2026)">
            <a:extLst>
              <a:ext uri="{FF2B5EF4-FFF2-40B4-BE49-F238E27FC236}">
                <a16:creationId xmlns:a16="http://schemas.microsoft.com/office/drawing/2014/main" id="{08EA89AA-A589-3991-4FE4-1D4ABDF386FB}"/>
              </a:ext>
            </a:extLst>
          </p:cNvPr>
          <p:cNvPicPr>
            <a:picLocks noChangeAspect="1"/>
          </p:cNvPicPr>
          <p:nvPr/>
        </p:nvPicPr>
        <p:blipFill>
          <a:blip r:embed="rId4"/>
          <a:stretch>
            <a:fillRect/>
          </a:stretch>
        </p:blipFill>
        <p:spPr>
          <a:xfrm>
            <a:off x="7224215" y="935767"/>
            <a:ext cx="2743199" cy="1942206"/>
          </a:xfrm>
          <a:prstGeom prst="rect">
            <a:avLst/>
          </a:prstGeom>
        </p:spPr>
      </p:pic>
      <p:sp>
        <p:nvSpPr>
          <p:cNvPr id="11" name="Content Placeholder 2">
            <a:extLst>
              <a:ext uri="{FF2B5EF4-FFF2-40B4-BE49-F238E27FC236}">
                <a16:creationId xmlns:a16="http://schemas.microsoft.com/office/drawing/2014/main" id="{A56F32B8-C928-B3B4-CEEA-B73C5C31845A}"/>
              </a:ext>
            </a:extLst>
          </p:cNvPr>
          <p:cNvSpPr txBox="1">
            <a:spLocks/>
          </p:cNvSpPr>
          <p:nvPr/>
        </p:nvSpPr>
        <p:spPr>
          <a:xfrm>
            <a:off x="6886261" y="3151663"/>
            <a:ext cx="4542923" cy="24101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InQubator</a:t>
            </a:r>
            <a:r>
              <a:rPr kumimoji="0" lang="en-US" sz="14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for Quantum Simulation (</a:t>
            </a:r>
            <a:r>
              <a:rPr kumimoji="0" lang="en-US" sz="1400" b="1"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IQuS</a:t>
            </a:r>
            <a:r>
              <a:rPr kumimoji="0" lang="en-US" sz="14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Univ. of Washington.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Large-scale academic institution focused on enabling quantum simulation for nuclear problems.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1"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The </a:t>
            </a:r>
            <a:r>
              <a:rPr kumimoji="0" lang="en-US" sz="1400" b="0" i="1"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InQubator</a:t>
            </a:r>
            <a:r>
              <a:rPr kumimoji="0" lang="en-US" sz="1400" b="0" i="1"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for Quantum Simulation (</a:t>
            </a:r>
            <a:r>
              <a:rPr kumimoji="0" lang="en-US" sz="1400" b="0" i="1"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IQuS</a:t>
            </a:r>
            <a:r>
              <a:rPr kumimoji="0" lang="en-US" sz="1400" b="0" i="1"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accelerates progress toward quantum computing providing predictive capabilities for the dynamics and properties of matter in extreme conditions beyond what is possible with classical computing and formal techniques </a:t>
            </a:r>
            <a:r>
              <a:rPr kumimoji="0" lang="en-US" sz="1800" b="0" i="1"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alone. </a:t>
            </a:r>
            <a:r>
              <a:rPr kumimoji="0" lang="en-US"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endParaRPr kumimoji="0" lang="en-US" sz="1800" b="1"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p:txBody>
      </p:sp>
    </p:spTree>
    <p:extLst>
      <p:ext uri="{BB962C8B-B14F-4D97-AF65-F5344CB8AC3E}">
        <p14:creationId xmlns:p14="http://schemas.microsoft.com/office/powerpoint/2010/main" val="331736122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5CAB56A5-FBA9-0AD9-84EF-429407A3982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0886C8F6-12B7-A871-B03F-665A68C59C31}"/>
              </a:ext>
            </a:extLst>
          </p:cNvPr>
          <p:cNvGrpSpPr/>
          <p:nvPr/>
        </p:nvGrpSpPr>
        <p:grpSpPr>
          <a:xfrm>
            <a:off x="7872591" y="424903"/>
            <a:ext cx="3161169" cy="2655753"/>
            <a:chOff x="8528885" y="746703"/>
            <a:chExt cx="3454551" cy="2977324"/>
          </a:xfrm>
        </p:grpSpPr>
        <p:pic>
          <p:nvPicPr>
            <p:cNvPr id="7" name="Google Shape;47;p6">
              <a:extLst>
                <a:ext uri="{FF2B5EF4-FFF2-40B4-BE49-F238E27FC236}">
                  <a16:creationId xmlns:a16="http://schemas.microsoft.com/office/drawing/2014/main" id="{685557D3-578E-70F8-8227-95771C0AFCED}"/>
                </a:ext>
              </a:extLst>
            </p:cNvPr>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8528885" y="1799402"/>
              <a:ext cx="3454551" cy="1924625"/>
            </a:xfrm>
            <a:prstGeom prst="rect">
              <a:avLst/>
            </a:prstGeom>
            <a:noFill/>
            <a:ln w="9525" cap="flat" cmpd="sng">
              <a:solidFill>
                <a:schemeClr val="dk2"/>
              </a:solidFill>
              <a:prstDash val="solid"/>
              <a:round/>
              <a:headEnd type="none" w="sm" len="sm"/>
              <a:tailEnd type="none" w="sm" len="sm"/>
            </a:ln>
          </p:spPr>
        </p:pic>
        <p:pic>
          <p:nvPicPr>
            <p:cNvPr id="8" name="Google Shape;46;p6">
              <a:extLst>
                <a:ext uri="{FF2B5EF4-FFF2-40B4-BE49-F238E27FC236}">
                  <a16:creationId xmlns:a16="http://schemas.microsoft.com/office/drawing/2014/main" id="{C9AF9967-DFA9-4885-D37C-E735270A1CE6}"/>
                </a:ext>
              </a:extLst>
            </p:cNvPr>
            <p:cNvPicPr preferRelativeResize="0"/>
            <p:nvPr/>
          </p:nvPicPr>
          <p:blipFill>
            <a:blip r:embed="rId4">
              <a:alphaModFix/>
              <a:extLst>
                <a:ext uri="{28A0092B-C50C-407E-A947-70E740481C1C}">
                  <a14:useLocalDpi xmlns:a14="http://schemas.microsoft.com/office/drawing/2010/main"/>
                </a:ext>
              </a:extLst>
            </a:blip>
            <a:stretch>
              <a:fillRect/>
            </a:stretch>
          </p:blipFill>
          <p:spPr>
            <a:xfrm>
              <a:off x="9176390" y="746703"/>
              <a:ext cx="2171151" cy="1052699"/>
            </a:xfrm>
            <a:prstGeom prst="rect">
              <a:avLst/>
            </a:prstGeom>
            <a:noFill/>
            <a:ln w="9525" cap="flat" cmpd="sng">
              <a:solidFill>
                <a:schemeClr val="dk2"/>
              </a:solidFill>
              <a:prstDash val="solid"/>
              <a:round/>
              <a:headEnd type="none" w="sm" len="sm"/>
              <a:tailEnd type="none" w="sm" len="sm"/>
            </a:ln>
          </p:spPr>
        </p:pic>
      </p:grpSp>
      <p:pic>
        <p:nvPicPr>
          <p:cNvPr id="1026" name="x_Picture 2">
            <a:extLst>
              <a:ext uri="{FF2B5EF4-FFF2-40B4-BE49-F238E27FC236}">
                <a16:creationId xmlns:a16="http://schemas.microsoft.com/office/drawing/2014/main" id="{1D76F988-4576-326B-5EA0-185C0C182B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5784" y="3429000"/>
            <a:ext cx="3619053" cy="2552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F6550FA6-ACC8-3D3A-994B-8553A9D9D17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D0730588-9AD4-11E6-C450-6452BAB383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7408" y="305561"/>
            <a:ext cx="673012" cy="467686"/>
          </a:xfrm>
          <a:prstGeom prst="rect">
            <a:avLst/>
          </a:prstGeom>
        </p:spPr>
      </p:pic>
      <p:sp>
        <p:nvSpPr>
          <p:cNvPr id="4" name="Slide Number Placeholder 3">
            <a:extLst>
              <a:ext uri="{FF2B5EF4-FFF2-40B4-BE49-F238E27FC236}">
                <a16:creationId xmlns:a16="http://schemas.microsoft.com/office/drawing/2014/main" id="{E76AEF46-158C-2382-63B9-2E7287ADDAFF}"/>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31</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2" name="Title 1">
            <a:extLst>
              <a:ext uri="{FF2B5EF4-FFF2-40B4-BE49-F238E27FC236}">
                <a16:creationId xmlns:a16="http://schemas.microsoft.com/office/drawing/2014/main" id="{EC98425E-4FF6-C1E9-997F-74DD2609A2BF}"/>
              </a:ext>
            </a:extLst>
          </p:cNvPr>
          <p:cNvSpPr>
            <a:spLocks noGrp="1"/>
          </p:cNvSpPr>
          <p:nvPr>
            <p:ph type="title" idx="4294967295"/>
          </p:nvPr>
        </p:nvSpPr>
        <p:spPr>
          <a:xfrm>
            <a:off x="874713" y="149225"/>
            <a:ext cx="11317287" cy="801688"/>
          </a:xfrm>
        </p:spPr>
        <p:txBody>
          <a:bodyPr/>
          <a:lstStyle/>
          <a:p>
            <a:r>
              <a:rPr lang="en-US" dirty="0"/>
              <a:t>HENP and the Genesis Mission</a:t>
            </a:r>
          </a:p>
        </p:txBody>
      </p:sp>
      <p:sp>
        <p:nvSpPr>
          <p:cNvPr id="3" name="Content Placeholder 2">
            <a:extLst>
              <a:ext uri="{FF2B5EF4-FFF2-40B4-BE49-F238E27FC236}">
                <a16:creationId xmlns:a16="http://schemas.microsoft.com/office/drawing/2014/main" id="{22F5837A-F581-AA96-E845-D69AE71332F9}"/>
              </a:ext>
            </a:extLst>
          </p:cNvPr>
          <p:cNvSpPr>
            <a:spLocks noGrp="1"/>
          </p:cNvSpPr>
          <p:nvPr>
            <p:ph idx="4294967295"/>
          </p:nvPr>
        </p:nvSpPr>
        <p:spPr>
          <a:xfrm>
            <a:off x="177408" y="839928"/>
            <a:ext cx="5230615" cy="5361225"/>
          </a:xfrm>
        </p:spPr>
        <p:txBody>
          <a:bodyPr>
            <a:normAutofit fontScale="85000" lnSpcReduction="20000"/>
          </a:bodyPr>
          <a:lstStyle/>
          <a:p>
            <a:r>
              <a:rPr lang="en-US" dirty="0"/>
              <a:t>HENP’s unique expertise plays a key role in the Genesis Mission</a:t>
            </a:r>
          </a:p>
          <a:p>
            <a:pPr lvl="1"/>
            <a:r>
              <a:rPr lang="en-US" b="1" i="1" dirty="0"/>
              <a:t>The Genesis Mission Platform:</a:t>
            </a:r>
            <a:r>
              <a:rPr lang="en-US" dirty="0"/>
              <a:t> integrate cutting edge technologies in experiment’s large collaborative efforts and partner to ensure the computing ecosystem can deliver HENP discovery science</a:t>
            </a:r>
          </a:p>
          <a:p>
            <a:pPr lvl="2"/>
            <a:r>
              <a:rPr lang="en-US" dirty="0"/>
              <a:t>As Infrastructure Partners use experience to further AI and Computing tools along the road to widespread deployment</a:t>
            </a:r>
          </a:p>
          <a:p>
            <a:pPr lvl="2"/>
            <a:r>
              <a:rPr lang="en-US" dirty="0"/>
              <a:t>Through Pilot Intelligent Data Activities curate AI-ready datasets</a:t>
            </a:r>
          </a:p>
          <a:p>
            <a:pPr lvl="2"/>
            <a:r>
              <a:rPr lang="en-US" dirty="0"/>
              <a:t>Through Seedling Model Teams develop AI tools that can understand the fundamental constituents of the universe</a:t>
            </a:r>
          </a:p>
          <a:p>
            <a:pPr lvl="1"/>
            <a:r>
              <a:rPr lang="en-US" b="1" dirty="0"/>
              <a:t>Genesis Mission National Challenges:</a:t>
            </a:r>
            <a:r>
              <a:rPr lang="en-US" i="1" dirty="0"/>
              <a:t> </a:t>
            </a:r>
            <a:r>
              <a:rPr lang="en-US" dirty="0"/>
              <a:t>HENP is advancing </a:t>
            </a:r>
            <a:br>
              <a:rPr lang="en-US" dirty="0"/>
            </a:br>
            <a:r>
              <a:rPr lang="en-US" dirty="0"/>
              <a:t>emerging technologies and fundamental science of </a:t>
            </a:r>
            <a:br>
              <a:rPr lang="en-US" dirty="0"/>
            </a:br>
            <a:r>
              <a:rPr lang="en-US" dirty="0"/>
              <a:t>national interest:</a:t>
            </a:r>
          </a:p>
          <a:p>
            <a:pPr lvl="2"/>
            <a:r>
              <a:rPr lang="en-US" dirty="0"/>
              <a:t>Discovering Quantum Algorithms with AI</a:t>
            </a:r>
          </a:p>
          <a:p>
            <a:pPr lvl="2"/>
            <a:r>
              <a:rPr lang="en-US" dirty="0"/>
              <a:t>Realizing Quantum Systems for Discovery</a:t>
            </a:r>
          </a:p>
          <a:p>
            <a:pPr lvl="2"/>
            <a:r>
              <a:rPr lang="en-US" dirty="0"/>
              <a:t>Recentering Microelectronics in America</a:t>
            </a:r>
          </a:p>
          <a:p>
            <a:pPr lvl="2"/>
            <a:r>
              <a:rPr lang="en-US" dirty="0"/>
              <a:t>Enhancing Particle Accelerators for Discovery</a:t>
            </a:r>
          </a:p>
          <a:p>
            <a:pPr lvl="2"/>
            <a:r>
              <a:rPr lang="en-US" dirty="0"/>
              <a:t>Unifying Physics from Quarks to the Cosmos</a:t>
            </a:r>
          </a:p>
        </p:txBody>
      </p:sp>
      <p:grpSp>
        <p:nvGrpSpPr>
          <p:cNvPr id="9" name="Group 8">
            <a:extLst>
              <a:ext uri="{FF2B5EF4-FFF2-40B4-BE49-F238E27FC236}">
                <a16:creationId xmlns:a16="http://schemas.microsoft.com/office/drawing/2014/main" id="{704B6A1F-46FE-4CF9-E3F3-9E381427A2A6}"/>
              </a:ext>
            </a:extLst>
          </p:cNvPr>
          <p:cNvGrpSpPr/>
          <p:nvPr/>
        </p:nvGrpSpPr>
        <p:grpSpPr>
          <a:xfrm>
            <a:off x="8660932" y="3471426"/>
            <a:ext cx="3353660" cy="2429437"/>
            <a:chOff x="8876798" y="2817926"/>
            <a:chExt cx="2806549" cy="2182017"/>
          </a:xfrm>
        </p:grpSpPr>
        <p:sp>
          <p:nvSpPr>
            <p:cNvPr id="10" name="TextBox 9">
              <a:extLst>
                <a:ext uri="{FF2B5EF4-FFF2-40B4-BE49-F238E27FC236}">
                  <a16:creationId xmlns:a16="http://schemas.microsoft.com/office/drawing/2014/main" id="{5A82435A-C622-A47F-018C-D62CAB32E2CB}"/>
                </a:ext>
              </a:extLst>
            </p:cNvPr>
            <p:cNvSpPr txBox="1"/>
            <p:nvPr/>
          </p:nvSpPr>
          <p:spPr>
            <a:xfrm>
              <a:off x="8876798" y="4538278"/>
              <a:ext cx="2806549" cy="461665"/>
            </a:xfrm>
            <a:prstGeom prst="rect">
              <a:avLst/>
            </a:prstGeom>
            <a:noFill/>
          </p:spPr>
          <p:txBody>
            <a:bodyPr wrap="square" rtlCol="0">
              <a:spAutoFit/>
            </a:bodyPr>
            <a:lstStyle/>
            <a:p>
              <a:pPr algn="ctr"/>
              <a:r>
                <a:rPr lang="en-US" sz="1200">
                  <a:latin typeface="Arial"/>
                  <a:ea typeface="Arial"/>
                  <a:cs typeface="Arial"/>
                  <a:sym typeface="Arial"/>
                  <a:hlinkClick r:id="" action="ppaction://noaction">
                    <a:extLst>
                      <a:ext uri="{A12FA001-AC4F-418D-AE19-62706E023703}">
                        <ahyp:hlinkClr xmlns:ahyp="http://schemas.microsoft.com/office/drawing/2018/hyperlinkcolor" val="tx"/>
                      </a:ext>
                    </a:extLst>
                  </a:hlinkClick>
                </a:rPr>
                <a:t>Event Reconstruction with </a:t>
              </a:r>
            </a:p>
            <a:p>
              <a:pPr algn="ctr"/>
              <a:r>
                <a:rPr lang="en-US" sz="1200">
                  <a:latin typeface="Arial"/>
                  <a:ea typeface="Arial"/>
                  <a:cs typeface="Arial"/>
                  <a:sym typeface="Arial"/>
                  <a:hlinkClick r:id="" action="ppaction://noaction">
                    <a:extLst>
                      <a:ext uri="{A12FA001-AC4F-418D-AE19-62706E023703}">
                        <ahyp:hlinkClr xmlns:ahyp="http://schemas.microsoft.com/office/drawing/2018/hyperlinkcolor" val="tx"/>
                      </a:ext>
                    </a:extLst>
                  </a:hlinkClick>
                </a:rPr>
                <a:t>Geometric Deep Learning</a:t>
              </a:r>
              <a:endParaRPr lang="en-US" sz="1200">
                <a:latin typeface="Arial"/>
                <a:ea typeface="Arial"/>
                <a:cs typeface="Arial"/>
                <a:sym typeface="Arial"/>
              </a:endParaRPr>
            </a:p>
          </p:txBody>
        </p:sp>
        <p:pic>
          <p:nvPicPr>
            <p:cNvPr id="11" name="Google Shape;137;p20">
              <a:extLst>
                <a:ext uri="{FF2B5EF4-FFF2-40B4-BE49-F238E27FC236}">
                  <a16:creationId xmlns:a16="http://schemas.microsoft.com/office/drawing/2014/main" id="{D21E75A6-E607-A6E4-AC0D-BBE6355A8795}"/>
                </a:ext>
              </a:extLst>
            </p:cNvPr>
            <p:cNvPicPr/>
            <p:nvPr/>
          </p:nvPicPr>
          <p:blipFill>
            <a:blip r:embed="rId7">
              <a:alphaModFix/>
              <a:extLst>
                <a:ext uri="{28A0092B-C50C-407E-A947-70E740481C1C}">
                  <a14:useLocalDpi xmlns:a14="http://schemas.microsoft.com/office/drawing/2010/main"/>
                </a:ext>
              </a:extLst>
            </a:blip>
            <a:stretch>
              <a:fillRect/>
            </a:stretch>
          </p:blipFill>
          <p:spPr>
            <a:xfrm>
              <a:off x="9385451" y="2817926"/>
              <a:ext cx="1719072" cy="1719221"/>
            </a:xfrm>
            <a:prstGeom prst="rect">
              <a:avLst/>
            </a:prstGeom>
            <a:noFill/>
            <a:ln>
              <a:solidFill>
                <a:schemeClr val="accent1"/>
              </a:solidFill>
            </a:ln>
          </p:spPr>
        </p:pic>
      </p:grpSp>
    </p:spTree>
    <p:extLst>
      <p:ext uri="{BB962C8B-B14F-4D97-AF65-F5344CB8AC3E}">
        <p14:creationId xmlns:p14="http://schemas.microsoft.com/office/powerpoint/2010/main" val="309051864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8536A1E-CB74-F9B2-9DA9-0774E30A7EF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37" name="Recommendation 1"/>
          <p:cNvSpPr txBox="1">
            <a:spLocks noGrp="1"/>
          </p:cNvSpPr>
          <p:nvPr>
            <p:ph type="title"/>
          </p:nvPr>
        </p:nvSpPr>
        <p:spPr>
          <a:xfrm>
            <a:off x="1965959" y="177283"/>
            <a:ext cx="9759875" cy="801663"/>
          </a:xfrm>
          <a:prstGeom prst="rect">
            <a:avLst/>
          </a:prstGeom>
        </p:spPr>
        <p:txBody>
          <a:bodyPr anchor="t">
            <a:normAutofit/>
          </a:bodyPr>
          <a:lstStyle/>
          <a:p>
            <a:r>
              <a:rPr sz="2800" dirty="0"/>
              <a:t>Recommendation 1</a:t>
            </a:r>
          </a:p>
        </p:txBody>
      </p:sp>
      <p:sp>
        <p:nvSpPr>
          <p:cNvPr id="638" name="As the highest priority independent of the budget scenarios, complete construction projects and support operations of ongoing experiments and research to enable maximum science. We reaffirm the previous P5 recommendations on major initiatives:…"/>
          <p:cNvSpPr txBox="1">
            <a:spLocks noGrp="1"/>
          </p:cNvSpPr>
          <p:nvPr>
            <p:ph sz="half" idx="1"/>
          </p:nvPr>
        </p:nvSpPr>
        <p:spPr>
          <a:xfrm>
            <a:off x="145932" y="1072854"/>
            <a:ext cx="5181600" cy="5378274"/>
          </a:xfrm>
          <a:prstGeom prst="rect">
            <a:avLst/>
          </a:prstGeom>
        </p:spPr>
        <p:txBody>
          <a:bodyPr>
            <a:normAutofit/>
          </a:bodyPr>
          <a:lstStyle/>
          <a:p>
            <a:pPr marL="0" indent="0" algn="just" defTabSz="228600">
              <a:spcBef>
                <a:spcPts val="0"/>
              </a:spcBef>
              <a:buNone/>
              <a:defRPr sz="4000" b="1"/>
            </a:pPr>
            <a:r>
              <a:rPr sz="1600" dirty="0"/>
              <a:t>As the </a:t>
            </a:r>
            <a:r>
              <a:rPr sz="1600" dirty="0">
                <a:solidFill>
                  <a:srgbClr val="FF2600"/>
                </a:solidFill>
              </a:rPr>
              <a:t>highest priority</a:t>
            </a:r>
            <a:r>
              <a:rPr sz="1600" dirty="0"/>
              <a:t> independent of the budget scenarios, complete construction projects and support operations of ongoing experiments and research to enable maximum science. We reaffirm the previous P5 recommendations on major initiatives: </a:t>
            </a:r>
          </a:p>
          <a:p>
            <a:pPr marL="0" indent="0" algn="just" defTabSz="228600">
              <a:spcBef>
                <a:spcPts val="0"/>
              </a:spcBef>
              <a:buNone/>
              <a:defRPr sz="4000" b="1"/>
            </a:pPr>
            <a:endParaRPr sz="1600" b="0" dirty="0"/>
          </a:p>
          <a:p>
            <a:pPr marL="370417" indent="-370417" algn="just" defTabSz="228600">
              <a:spcBef>
                <a:spcPts val="0"/>
              </a:spcBef>
              <a:buSzPct val="100000"/>
              <a:buAutoNum type="alphaLcPeriod"/>
              <a:defRPr sz="4000" b="1"/>
            </a:pPr>
            <a:r>
              <a:rPr sz="1600" dirty="0">
                <a:solidFill>
                  <a:srgbClr val="0433FF"/>
                </a:solidFill>
              </a:rPr>
              <a:t>HL-LHC</a:t>
            </a:r>
            <a:r>
              <a:rPr sz="1600" b="0" dirty="0"/>
              <a:t> (including ATLAS and CMS detectors, as well as Accelerator Upgrade Project) to start addressing why the Higgs boson condensed in the universe to search for direct evidence for new particles to pursue quantum imprints of new phenomena and to determine the nature of dark matter. </a:t>
            </a:r>
          </a:p>
          <a:p>
            <a:pPr marL="370417" indent="-370417" algn="just" defTabSz="228600">
              <a:spcBef>
                <a:spcPts val="0"/>
              </a:spcBef>
              <a:buSzPct val="100000"/>
              <a:buAutoNum type="alphaLcPeriod"/>
              <a:defRPr sz="4000" b="1"/>
            </a:pPr>
            <a:r>
              <a:rPr sz="1600" dirty="0">
                <a:solidFill>
                  <a:srgbClr val="FF2600"/>
                </a:solidFill>
              </a:rPr>
              <a:t>The first phase of DUNE and PIP-II</a:t>
            </a:r>
            <a:r>
              <a:rPr sz="1600" b="0" dirty="0"/>
              <a:t> to determine the mass ordering among neutrinos, a fundamental property and a crucial input to cosmology and nuclear science</a:t>
            </a:r>
            <a:r>
              <a:rPr lang="en-US" sz="1600" b="0" dirty="0"/>
              <a:t>.</a:t>
            </a:r>
            <a:endParaRPr sz="1600" b="0" dirty="0"/>
          </a:p>
          <a:p>
            <a:pPr marL="370417" indent="-370417" algn="just" defTabSz="228600">
              <a:spcBef>
                <a:spcPts val="0"/>
              </a:spcBef>
              <a:buSzPct val="100000"/>
              <a:buAutoNum type="alphaLcPeriod"/>
              <a:defRPr sz="4000" b="1"/>
            </a:pPr>
            <a:r>
              <a:rPr sz="1600" dirty="0">
                <a:solidFill>
                  <a:srgbClr val="0433FF"/>
                </a:solidFill>
              </a:rPr>
              <a:t>The Vera C. Rubin Observatory</a:t>
            </a:r>
            <a:r>
              <a:rPr sz="1600" dirty="0"/>
              <a:t> </a:t>
            </a:r>
            <a:r>
              <a:rPr sz="1600" b="0" dirty="0"/>
              <a:t>to carry out the LSST, and the LSST Dark Energy Science Collaboration, to understand what drives cosmic evolution.</a:t>
            </a:r>
          </a:p>
        </p:txBody>
      </p:sp>
      <p:sp>
        <p:nvSpPr>
          <p:cNvPr id="5" name="Content Placeholder 4">
            <a:extLst>
              <a:ext uri="{FF2B5EF4-FFF2-40B4-BE49-F238E27FC236}">
                <a16:creationId xmlns:a16="http://schemas.microsoft.com/office/drawing/2014/main" id="{EC291DA7-E7A8-AE02-945A-C6C0B4406BF6}"/>
              </a:ext>
            </a:extLst>
          </p:cNvPr>
          <p:cNvSpPr>
            <a:spLocks noGrp="1"/>
          </p:cNvSpPr>
          <p:nvPr>
            <p:ph sz="half" idx="2"/>
          </p:nvPr>
        </p:nvSpPr>
        <p:spPr>
          <a:xfrm>
            <a:off x="5579724" y="322206"/>
            <a:ext cx="6649315" cy="4351338"/>
          </a:xfrm>
        </p:spPr>
        <p:txBody>
          <a:bodyPr>
            <a:normAutofit/>
          </a:bodyPr>
          <a:lstStyle/>
          <a:p>
            <a:pPr marL="0" indent="0">
              <a:buNone/>
            </a:pPr>
            <a:r>
              <a:rPr lang="en-US" b="1" dirty="0"/>
              <a:t>DOE HEP is in complete agreement </a:t>
            </a:r>
          </a:p>
          <a:p>
            <a:pPr marL="0" indent="0">
              <a:buNone/>
            </a:pPr>
            <a:r>
              <a:rPr lang="en-US" b="1" dirty="0"/>
              <a:t>with this recommendation for a, b and c;</a:t>
            </a:r>
          </a:p>
          <a:p>
            <a:pPr marL="0" indent="0">
              <a:buNone/>
            </a:pPr>
            <a:r>
              <a:rPr lang="en-US" b="1" dirty="0"/>
              <a:t>However :</a:t>
            </a:r>
          </a:p>
        </p:txBody>
      </p:sp>
      <p:sp>
        <p:nvSpPr>
          <p:cNvPr id="639" name="Slide Numbe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32</a:t>
            </a:fld>
            <a:endParaRPr/>
          </a:p>
        </p:txBody>
      </p:sp>
      <p:sp>
        <p:nvSpPr>
          <p:cNvPr id="640" name="Not Rank-Ordered"/>
          <p:cNvSpPr/>
          <p:nvPr/>
        </p:nvSpPr>
        <p:spPr>
          <a:xfrm>
            <a:off x="2525274" y="534718"/>
            <a:ext cx="1247567" cy="538136"/>
          </a:xfrm>
          <a:prstGeom prst="ellipse">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rPr sz="1600"/>
              <a:t>Not Rank-Ordered</a:t>
            </a:r>
          </a:p>
        </p:txBody>
      </p:sp>
      <p:pic>
        <p:nvPicPr>
          <p:cNvPr id="2" name="DRAFT_P5_Mark_4x5_wTitle_3C_101823.jpg" descr="DRAFT_P5_Mark_4x5_wTitle_3C_101823.jpg">
            <a:extLst>
              <a:ext uri="{FF2B5EF4-FFF2-40B4-BE49-F238E27FC236}">
                <a16:creationId xmlns:a16="http://schemas.microsoft.com/office/drawing/2014/main" id="{8B1FF979-C0FB-5991-F927-2138588D0BC9}"/>
              </a:ext>
            </a:extLst>
          </p:cNvPr>
          <p:cNvPicPr>
            <a:picLocks noChangeAspect="1"/>
          </p:cNvPicPr>
          <p:nvPr/>
        </p:nvPicPr>
        <p:blipFill>
          <a:blip r:embed="rId3"/>
          <a:srcRect l="11001" t="18541" r="14488" b="18541"/>
          <a:stretch>
            <a:fillRect/>
          </a:stretch>
        </p:blipFill>
        <p:spPr>
          <a:xfrm>
            <a:off x="50949" y="80733"/>
            <a:ext cx="1662818" cy="702042"/>
          </a:xfrm>
          <a:prstGeom prst="rect">
            <a:avLst/>
          </a:prstGeom>
          <a:ln w="12700">
            <a:miter lim="400000"/>
          </a:ln>
        </p:spPr>
      </p:pic>
      <p:sp>
        <p:nvSpPr>
          <p:cNvPr id="3" name="TextBox 2">
            <a:extLst>
              <a:ext uri="{FF2B5EF4-FFF2-40B4-BE49-F238E27FC236}">
                <a16:creationId xmlns:a16="http://schemas.microsoft.com/office/drawing/2014/main" id="{140C86C6-646F-8D25-EF8C-8E9DEBB51565}"/>
              </a:ext>
            </a:extLst>
          </p:cNvPr>
          <p:cNvSpPr txBox="1"/>
          <p:nvPr/>
        </p:nvSpPr>
        <p:spPr>
          <a:xfrm>
            <a:off x="5628927" y="1784782"/>
            <a:ext cx="6417141" cy="4524315"/>
          </a:xfrm>
          <a:prstGeom prst="rect">
            <a:avLst/>
          </a:prstGeom>
          <a:noFill/>
        </p:spPr>
        <p:txBody>
          <a:bodyPr wrap="none" rtlCol="0">
            <a:spAutoFit/>
          </a:bodyPr>
          <a:lstStyle/>
          <a:p>
            <a:r>
              <a:rPr lang="en-US" dirty="0"/>
              <a:t>Final funding for HL-LHC in FY27 completes the baseline </a:t>
            </a:r>
          </a:p>
          <a:p>
            <a:r>
              <a:rPr lang="en-US" dirty="0"/>
              <a:t>funding level of $200M for each detector. However,</a:t>
            </a:r>
          </a:p>
          <a:p>
            <a:r>
              <a:rPr lang="en-US" dirty="0"/>
              <a:t>significant activities, including some deliverables and I&amp;I are </a:t>
            </a:r>
          </a:p>
          <a:p>
            <a:r>
              <a:rPr lang="en-US" dirty="0"/>
              <a:t>going to have to be funded from the operations budget.</a:t>
            </a:r>
          </a:p>
          <a:p>
            <a:endParaRPr lang="en-US" dirty="0">
              <a:highlight>
                <a:srgbClr val="FFFF00"/>
              </a:highlight>
            </a:endParaRPr>
          </a:p>
          <a:p>
            <a:r>
              <a:rPr lang="en-US" dirty="0"/>
              <a:t>The estimate at this time is a need for an additional $25M </a:t>
            </a:r>
          </a:p>
          <a:p>
            <a:r>
              <a:rPr lang="en-US" dirty="0"/>
              <a:t>per detector, over the years FY27 –FY30, above the </a:t>
            </a:r>
          </a:p>
          <a:p>
            <a:r>
              <a:rPr lang="en-US" dirty="0"/>
              <a:t>annual operations budgets of $25-27M per detector.</a:t>
            </a:r>
          </a:p>
          <a:p>
            <a:endParaRPr lang="en-US" dirty="0">
              <a:highlight>
                <a:srgbClr val="FFFF00"/>
              </a:highlight>
            </a:endParaRPr>
          </a:p>
          <a:p>
            <a:r>
              <a:rPr lang="en-US" dirty="0"/>
              <a:t>There are many issues with DUNE,  including the current </a:t>
            </a:r>
          </a:p>
          <a:p>
            <a:r>
              <a:rPr lang="en-US" dirty="0"/>
              <a:t>Total Project Cost, which needs to increase to accommodate</a:t>
            </a:r>
          </a:p>
          <a:p>
            <a:r>
              <a:rPr lang="en-US" dirty="0"/>
              <a:t>the cost of the near site conventional facilities which came in </a:t>
            </a:r>
          </a:p>
          <a:p>
            <a:r>
              <a:rPr lang="en-US" dirty="0"/>
              <a:t>a factor of 2 higher than planned at CD-1RR</a:t>
            </a:r>
          </a:p>
          <a:p>
            <a:endParaRPr lang="en-US" dirty="0">
              <a:highlight>
                <a:srgbClr val="FFFF00"/>
              </a:highlight>
            </a:endParaRPr>
          </a:p>
          <a:p>
            <a:r>
              <a:rPr lang="en-US" dirty="0"/>
              <a:t>The Rubin Observatory is now in operations, with an annual</a:t>
            </a:r>
          </a:p>
          <a:p>
            <a:r>
              <a:rPr lang="en-US" dirty="0"/>
              <a:t>operations need of $35M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A835C81-E231-9354-D4B0-012CE193FC2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08" name="Recommendation 2"/>
          <p:cNvSpPr txBox="1">
            <a:spLocks noGrp="1"/>
          </p:cNvSpPr>
          <p:nvPr>
            <p:ph type="title"/>
          </p:nvPr>
        </p:nvSpPr>
        <p:spPr>
          <a:prstGeom prst="rect">
            <a:avLst/>
          </a:prstGeom>
        </p:spPr>
        <p:txBody>
          <a:bodyPr anchor="t">
            <a:normAutofit/>
          </a:bodyPr>
          <a:lstStyle/>
          <a:p>
            <a:r>
              <a:rPr lang="en-US" sz="3200" dirty="0"/>
              <a:t>                </a:t>
            </a:r>
            <a:r>
              <a:rPr sz="3200" dirty="0"/>
              <a:t>Recommendation 2</a:t>
            </a:r>
          </a:p>
        </p:txBody>
      </p:sp>
      <p:sp>
        <p:nvSpPr>
          <p:cNvPr id="709" name="CMB-S4, which looks back at the earliest moments of the universe to probe physics at the highest energy scales. It is critical to install telescopes at and observe from both the South Pole and Chile sites to achieve the science goals (section 4.2).…"/>
          <p:cNvSpPr txBox="1">
            <a:spLocks noGrp="1"/>
          </p:cNvSpPr>
          <p:nvPr>
            <p:ph sz="half" idx="1"/>
          </p:nvPr>
        </p:nvSpPr>
        <p:spPr>
          <a:xfrm>
            <a:off x="228128" y="955886"/>
            <a:ext cx="5540659" cy="5902114"/>
          </a:xfrm>
          <a:prstGeom prst="rect">
            <a:avLst/>
          </a:prstGeom>
        </p:spPr>
        <p:txBody>
          <a:bodyPr>
            <a:normAutofit fontScale="25000" lnSpcReduction="20000"/>
          </a:bodyPr>
          <a:lstStyle/>
          <a:p>
            <a:pPr marL="0" indent="0">
              <a:buNone/>
            </a:pPr>
            <a:r>
              <a:rPr lang="en-US" sz="7200" b="1" dirty="0"/>
              <a:t>Construct a portfolio of major projects that collectively study nearly all fundamental constituents of our universe and their interactions, as well as how those interactions determine both the cosmic past and future. </a:t>
            </a:r>
            <a:r>
              <a:rPr lang="en-US" sz="6400" b="1" dirty="0"/>
              <a:t>Plan and start the following major initiatives in order of priority from highest to lowest</a:t>
            </a:r>
            <a:endParaRPr lang="en-US" sz="16000" b="1" dirty="0">
              <a:solidFill>
                <a:srgbClr val="FF2600"/>
              </a:solidFill>
            </a:endParaRPr>
          </a:p>
          <a:p>
            <a:pPr marL="255588" indent="-255588" algn="just" defTabSz="210312">
              <a:spcBef>
                <a:spcPts val="900"/>
              </a:spcBef>
              <a:buSzPct val="100000"/>
              <a:buAutoNum type="alphaLcPeriod"/>
              <a:defRPr sz="3680"/>
            </a:pPr>
            <a:r>
              <a:rPr sz="5600" b="1" dirty="0">
                <a:solidFill>
                  <a:srgbClr val="FF2600"/>
                </a:solidFill>
              </a:rPr>
              <a:t>CMB-S4</a:t>
            </a:r>
            <a:r>
              <a:rPr sz="5600" dirty="0"/>
              <a:t>, which looks back at the earliest moments of the universe to probe physics at the highest energy scales. It is critical to install telescopes at and observe from both the South Pole and Chile sites to achieve the science goals. </a:t>
            </a:r>
          </a:p>
          <a:p>
            <a:pPr marL="255588" indent="-255588" algn="just" defTabSz="210312">
              <a:spcBef>
                <a:spcPts val="900"/>
              </a:spcBef>
              <a:buSzPct val="100000"/>
              <a:buAutoNum type="alphaLcPeriod"/>
              <a:defRPr sz="3680"/>
            </a:pPr>
            <a:r>
              <a:rPr sz="5600" b="1" dirty="0">
                <a:solidFill>
                  <a:srgbClr val="0433FF"/>
                </a:solidFill>
              </a:rPr>
              <a:t>Re-envisioned second phase of DUNE</a:t>
            </a:r>
            <a:r>
              <a:rPr sz="5600" dirty="0"/>
              <a:t> with an early implementation of an enhanced 2.1 MW beam—ACE-MIRT—a third far detector, and an upgraded near-detector complex as the definitive long-baseline neutrino oscillation experiment of its kind. </a:t>
            </a:r>
          </a:p>
          <a:p>
            <a:pPr marL="255588" indent="-255588" algn="just" defTabSz="210312">
              <a:spcBef>
                <a:spcPts val="900"/>
              </a:spcBef>
              <a:buSzPct val="100000"/>
              <a:buAutoNum type="alphaLcPeriod"/>
              <a:defRPr sz="3680"/>
            </a:pPr>
            <a:r>
              <a:rPr sz="5600" b="1" dirty="0">
                <a:solidFill>
                  <a:srgbClr val="FF2600"/>
                </a:solidFill>
              </a:rPr>
              <a:t>An off-shore Higgs factory</a:t>
            </a:r>
            <a:r>
              <a:rPr sz="5600" dirty="0"/>
              <a:t>, realized in collaboration with international partners, in order to reveal the secrets of the Higgs boson. The current designs of FCC-</a:t>
            </a:r>
            <a:r>
              <a:rPr sz="5600" dirty="0" err="1"/>
              <a:t>ee</a:t>
            </a:r>
            <a:r>
              <a:rPr sz="5600" dirty="0"/>
              <a:t> and ILC meet our scientific requirements. The US should actively engage in feasibility and design studies. Once a specific project is deemed feasible and well-defined (see also Recommendation 6), the US should aim for a contribution at funding levels commensurate to that of the US involvement in the LHC and HL-LHC, while maintaining a healthy US on-shore program in particle physics. </a:t>
            </a:r>
          </a:p>
          <a:p>
            <a:pPr marL="255588" indent="-255588" algn="just" defTabSz="210312">
              <a:spcBef>
                <a:spcPts val="900"/>
              </a:spcBef>
              <a:buSzPct val="100000"/>
              <a:buAutoNum type="alphaLcPeriod"/>
              <a:defRPr sz="3680"/>
            </a:pPr>
            <a:r>
              <a:rPr sz="5600" b="1" dirty="0">
                <a:solidFill>
                  <a:srgbClr val="0433FF"/>
                </a:solidFill>
              </a:rPr>
              <a:t>An ultimate Generation 3 (G3) dark matter direct detection experiment</a:t>
            </a:r>
            <a:r>
              <a:rPr sz="5600" dirty="0"/>
              <a:t> reaching the neutrino fog, in coordination with international partners and preferably sited in the US. </a:t>
            </a:r>
          </a:p>
          <a:p>
            <a:pPr marL="255588" indent="-255588" algn="just" defTabSz="210312">
              <a:spcBef>
                <a:spcPts val="900"/>
              </a:spcBef>
              <a:buSzPct val="100000"/>
              <a:buAutoNum type="alphaLcPeriod"/>
              <a:defRPr sz="3680"/>
            </a:pPr>
            <a:r>
              <a:rPr sz="5600" b="1" dirty="0">
                <a:solidFill>
                  <a:srgbClr val="FF2600"/>
                </a:solidFill>
              </a:rPr>
              <a:t>IceCube-Gen2</a:t>
            </a:r>
            <a:r>
              <a:rPr sz="5600" dirty="0"/>
              <a:t> for study of neutrino properties using non-beam neutrinos complementary to DUNE and for indirect detection of dark matter covering higher mass ranges using neutrinos as a tool.</a:t>
            </a:r>
          </a:p>
        </p:txBody>
      </p:sp>
      <p:sp>
        <p:nvSpPr>
          <p:cNvPr id="711" name="Slide Numbe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33</a:t>
            </a:fld>
            <a:endParaRPr/>
          </a:p>
        </p:txBody>
      </p:sp>
      <p:sp>
        <p:nvSpPr>
          <p:cNvPr id="710" name="Rank-Ordered"/>
          <p:cNvSpPr/>
          <p:nvPr/>
        </p:nvSpPr>
        <p:spPr>
          <a:xfrm>
            <a:off x="10185400" y="68"/>
            <a:ext cx="1899494" cy="876102"/>
          </a:xfrm>
          <a:prstGeom prst="ellipse">
            <a:avLst/>
          </a:prstGeom>
          <a:solidFill>
            <a:schemeClr val="accent6"/>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200" b="0">
                <a:solidFill>
                  <a:srgbClr val="FFFFFF"/>
                </a:solidFill>
                <a:latin typeface="+mn-lt"/>
                <a:ea typeface="+mn-ea"/>
                <a:cs typeface="+mn-cs"/>
                <a:sym typeface="Helvetica Neue Medium"/>
              </a:defRPr>
            </a:lvl1pPr>
          </a:lstStyle>
          <a:p>
            <a:r>
              <a:rPr sz="1600" dirty="0"/>
              <a:t>Rank-Ordered</a:t>
            </a:r>
          </a:p>
        </p:txBody>
      </p:sp>
      <p:pic>
        <p:nvPicPr>
          <p:cNvPr id="4" name="DRAFT_P5_Mark_4x5_wTitle_3C_101823.jpg" descr="DRAFT_P5_Mark_4x5_wTitle_3C_101823.jpg">
            <a:extLst>
              <a:ext uri="{FF2B5EF4-FFF2-40B4-BE49-F238E27FC236}">
                <a16:creationId xmlns:a16="http://schemas.microsoft.com/office/drawing/2014/main" id="{0C4200E6-7E99-A895-60E1-C24F3AAA4470}"/>
              </a:ext>
            </a:extLst>
          </p:cNvPr>
          <p:cNvPicPr>
            <a:picLocks noChangeAspect="1"/>
          </p:cNvPicPr>
          <p:nvPr/>
        </p:nvPicPr>
        <p:blipFill>
          <a:blip r:embed="rId3"/>
          <a:srcRect l="11001" t="18541" r="14488" b="18541"/>
          <a:stretch>
            <a:fillRect/>
          </a:stretch>
        </p:blipFill>
        <p:spPr>
          <a:xfrm>
            <a:off x="50949" y="80733"/>
            <a:ext cx="1662818" cy="702042"/>
          </a:xfrm>
          <a:prstGeom prst="rect">
            <a:avLst/>
          </a:prstGeom>
          <a:ln w="12700">
            <a:miter lim="400000"/>
          </a:ln>
        </p:spPr>
      </p:pic>
      <p:sp>
        <p:nvSpPr>
          <p:cNvPr id="5" name="Content Placeholder 4">
            <a:extLst>
              <a:ext uri="{FF2B5EF4-FFF2-40B4-BE49-F238E27FC236}">
                <a16:creationId xmlns:a16="http://schemas.microsoft.com/office/drawing/2014/main" id="{BBCF0D79-5C68-9623-2711-45342B6A0547}"/>
              </a:ext>
            </a:extLst>
          </p:cNvPr>
          <p:cNvSpPr>
            <a:spLocks noGrp="1"/>
          </p:cNvSpPr>
          <p:nvPr>
            <p:ph sz="half" idx="2"/>
          </p:nvPr>
        </p:nvSpPr>
        <p:spPr>
          <a:xfrm>
            <a:off x="6156511" y="949699"/>
            <a:ext cx="5181600" cy="5902114"/>
          </a:xfrm>
        </p:spPr>
        <p:txBody>
          <a:bodyPr>
            <a:normAutofit/>
          </a:bodyPr>
          <a:lstStyle/>
          <a:p>
            <a:pPr marL="0" indent="0">
              <a:buNone/>
            </a:pPr>
            <a:r>
              <a:rPr lang="en-US" sz="1800" dirty="0"/>
              <a:t>DOE (along with NSF) have ended the CMB-S4 project; however, the agencies are working together to support </a:t>
            </a:r>
            <a:r>
              <a:rPr lang="en-US" sz="1800" b="1" dirty="0"/>
              <a:t>a modest upgrade to SPT-3G and Bicep as the South Pole Observatory (SPO)</a:t>
            </a:r>
            <a:r>
              <a:rPr lang="en-US" sz="1800" dirty="0"/>
              <a:t>; DOE is also planning </a:t>
            </a:r>
            <a:r>
              <a:rPr lang="en-US" sz="1800" b="1" dirty="0"/>
              <a:t>a modest contribution to operations at the Simon’s Observatory</a:t>
            </a:r>
            <a:r>
              <a:rPr lang="en-US" sz="1800" dirty="0"/>
              <a:t> in Chile. These efforts together will achieve significant sensitivity to inflation signatures that the terminated CMB-S4  program proposed.</a:t>
            </a:r>
          </a:p>
          <a:p>
            <a:pPr marL="0" indent="0">
              <a:buNone/>
            </a:pPr>
            <a:r>
              <a:rPr lang="en-US" sz="1800" dirty="0">
                <a:highlight>
                  <a:srgbClr val="FFFF00"/>
                </a:highlight>
              </a:rPr>
              <a:t>We will not consider beginning a second phase of DUNE until after Phase-1 construction is nearing completion. (~ 2030)</a:t>
            </a:r>
          </a:p>
          <a:p>
            <a:pPr marL="0" indent="0">
              <a:buNone/>
            </a:pPr>
            <a:r>
              <a:rPr lang="en-US" sz="1800" dirty="0"/>
              <a:t>We have paused any consideration of a G3 dark matter project. We continue to develop a strategy for the dark matter search program.</a:t>
            </a:r>
          </a:p>
          <a:p>
            <a:pPr marL="0" indent="0">
              <a:buNone/>
            </a:pPr>
            <a:r>
              <a:rPr lang="en-US" sz="1800" dirty="0"/>
              <a:t>DOE is not involved in </a:t>
            </a:r>
            <a:r>
              <a:rPr lang="en-US" sz="1800" dirty="0" err="1"/>
              <a:t>IceCube</a:t>
            </a:r>
            <a:r>
              <a:rPr lang="en-US" sz="1800" dirty="0"/>
              <a:t>-Gen 2.</a:t>
            </a:r>
          </a:p>
          <a:p>
            <a:pPr marL="0" indent="0">
              <a:buNone/>
            </a:pPr>
            <a:r>
              <a:rPr lang="en-US" sz="1800" dirty="0">
                <a:highlight>
                  <a:srgbClr val="FFFF00"/>
                </a:highlight>
              </a:rPr>
              <a:t>DOE HEP is considering  </a:t>
            </a:r>
            <a:r>
              <a:rPr lang="en-US" sz="1800" b="1" dirty="0">
                <a:highlight>
                  <a:srgbClr val="FFFF00"/>
                </a:highlight>
              </a:rPr>
              <a:t>what level of involvement</a:t>
            </a:r>
            <a:r>
              <a:rPr lang="en-US" sz="1800" dirty="0">
                <a:highlight>
                  <a:srgbClr val="FFFF00"/>
                </a:highlight>
              </a:rPr>
              <a:t> in the off-shore Higgs Factory that can be supported at this time and in the future.</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9E8BBE0-107F-98DE-27AF-177BD8EBB70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52" name="Recommendation 3"/>
          <p:cNvSpPr txBox="1">
            <a:spLocks noGrp="1"/>
          </p:cNvSpPr>
          <p:nvPr>
            <p:ph type="title"/>
          </p:nvPr>
        </p:nvSpPr>
        <p:spPr>
          <a:prstGeom prst="rect">
            <a:avLst/>
          </a:prstGeom>
        </p:spPr>
        <p:txBody>
          <a:bodyPr anchor="t"/>
          <a:lstStyle/>
          <a:p>
            <a:r>
              <a:rPr lang="en-US" dirty="0"/>
              <a:t>             </a:t>
            </a:r>
            <a:r>
              <a:rPr dirty="0"/>
              <a:t>Recommendation 3</a:t>
            </a:r>
          </a:p>
        </p:txBody>
      </p:sp>
      <p:sp>
        <p:nvSpPr>
          <p:cNvPr id="753" name="Create an improved balance between small-, medium-, and large-scale projects to open new scientific opportunities and maximize their results, enhance workforce development, promote creativity, and compete on the world stage.…"/>
          <p:cNvSpPr txBox="1">
            <a:spLocks noGrp="1"/>
          </p:cNvSpPr>
          <p:nvPr>
            <p:ph sz="half" idx="1"/>
          </p:nvPr>
        </p:nvSpPr>
        <p:spPr>
          <a:xfrm>
            <a:off x="259880" y="876170"/>
            <a:ext cx="5181600" cy="5804547"/>
          </a:xfrm>
          <a:prstGeom prst="rect">
            <a:avLst/>
          </a:prstGeom>
        </p:spPr>
        <p:txBody>
          <a:bodyPr>
            <a:noAutofit/>
          </a:bodyPr>
          <a:lstStyle/>
          <a:p>
            <a:pPr marL="0" indent="0" defTabSz="208026">
              <a:spcBef>
                <a:spcPts val="0"/>
              </a:spcBef>
              <a:buNone/>
              <a:defRPr sz="3640" b="1">
                <a:latin typeface="Helvetica"/>
                <a:ea typeface="Helvetica"/>
                <a:cs typeface="Helvetica"/>
                <a:sym typeface="Helvetica"/>
              </a:defRPr>
            </a:pPr>
            <a:r>
              <a:rPr sz="1800" dirty="0"/>
              <a:t>Create </a:t>
            </a:r>
            <a:r>
              <a:rPr sz="1800" dirty="0">
                <a:solidFill>
                  <a:srgbClr val="FF2600"/>
                </a:solidFill>
              </a:rPr>
              <a:t>an improved balance between small-, medium-, and large-scale projects</a:t>
            </a:r>
            <a:r>
              <a:rPr sz="1800" dirty="0"/>
              <a:t> to open new scientific opportunities and maximize their</a:t>
            </a:r>
            <a:r>
              <a:rPr lang="en-US" sz="1800" dirty="0"/>
              <a:t> </a:t>
            </a:r>
            <a:r>
              <a:rPr sz="1800" dirty="0"/>
              <a:t>results, enhance workforce development, promote creativity, and compete on the world stage.</a:t>
            </a:r>
          </a:p>
          <a:p>
            <a:pPr marL="0" indent="0" algn="just" defTabSz="208026">
              <a:spcBef>
                <a:spcPts val="0"/>
              </a:spcBef>
              <a:buNone/>
              <a:defRPr sz="3640">
                <a:latin typeface="Helvetica"/>
                <a:ea typeface="Helvetica"/>
                <a:cs typeface="Helvetica"/>
                <a:sym typeface="Helvetica"/>
              </a:defRPr>
            </a:pPr>
            <a:r>
              <a:rPr sz="1800" dirty="0"/>
              <a:t>In order to achieve this balance across all project sizes we recommend the following:</a:t>
            </a:r>
          </a:p>
          <a:p>
            <a:pPr marL="252809" indent="-252809" algn="just" defTabSz="208026">
              <a:spcBef>
                <a:spcPts val="0"/>
              </a:spcBef>
              <a:buSzPct val="100000"/>
              <a:buAutoNum type="alphaLcPeriod"/>
              <a:defRPr sz="3640">
                <a:latin typeface="Helvetica"/>
                <a:ea typeface="Helvetica"/>
                <a:cs typeface="Helvetica"/>
                <a:sym typeface="Helvetica"/>
              </a:defRPr>
            </a:pPr>
            <a:r>
              <a:rPr sz="1400" dirty="0"/>
              <a:t>Implement a new small-project portfolio at DOE, </a:t>
            </a:r>
            <a:r>
              <a:rPr sz="1400" b="1" dirty="0">
                <a:solidFill>
                  <a:srgbClr val="0433FF"/>
                </a:solidFill>
              </a:rPr>
              <a:t>Advancing Science and Technology through Agile Experiments (ASTAE)</a:t>
            </a:r>
            <a:r>
              <a:rPr sz="1400" dirty="0"/>
              <a:t>, across science themes in particle physics with a competitive program and recurring funding opportunity announcements. This program should start with the construction of experiments from the Dark Matter New Initiatives (DMNI) by DOE-HEP (section 6.2).</a:t>
            </a:r>
          </a:p>
          <a:p>
            <a:pPr marL="252809" indent="-252809" algn="just" defTabSz="208026">
              <a:spcBef>
                <a:spcPts val="0"/>
              </a:spcBef>
              <a:buSzPct val="100000"/>
              <a:buAutoNum type="alphaLcPeriod"/>
              <a:defRPr sz="3640">
                <a:latin typeface="Helvetica"/>
                <a:ea typeface="Helvetica"/>
                <a:cs typeface="Helvetica"/>
                <a:sym typeface="Helvetica"/>
              </a:defRPr>
            </a:pPr>
            <a:r>
              <a:rPr sz="1400" dirty="0"/>
              <a:t>Continue Mid-Scale Research Infrastructure (</a:t>
            </a:r>
            <a:r>
              <a:rPr sz="1400" b="1" dirty="0">
                <a:solidFill>
                  <a:srgbClr val="FF2600"/>
                </a:solidFill>
              </a:rPr>
              <a:t>MSRI</a:t>
            </a:r>
            <a:r>
              <a:rPr sz="1400" dirty="0"/>
              <a:t>) and Major Research Instrumentation (</a:t>
            </a:r>
            <a:r>
              <a:rPr sz="1400" b="1" dirty="0">
                <a:solidFill>
                  <a:srgbClr val="FF2600"/>
                </a:solidFill>
              </a:rPr>
              <a:t>MRI</a:t>
            </a:r>
            <a:r>
              <a:rPr sz="1400" dirty="0"/>
              <a:t>) programs as a critical component of the NSF research and project portfolio. </a:t>
            </a:r>
          </a:p>
          <a:p>
            <a:pPr marL="252809" indent="-252809" algn="just" defTabSz="208026">
              <a:spcBef>
                <a:spcPts val="0"/>
              </a:spcBef>
              <a:buSzPct val="100000"/>
              <a:buAutoNum type="alphaLcPeriod"/>
              <a:defRPr sz="3640">
                <a:latin typeface="Helvetica"/>
                <a:ea typeface="Helvetica"/>
                <a:cs typeface="Helvetica"/>
                <a:sym typeface="Helvetica"/>
              </a:defRPr>
            </a:pPr>
            <a:r>
              <a:rPr sz="1400" dirty="0"/>
              <a:t>Support </a:t>
            </a:r>
            <a:r>
              <a:rPr sz="1400" b="1" dirty="0">
                <a:solidFill>
                  <a:srgbClr val="0433FF"/>
                </a:solidFill>
              </a:rPr>
              <a:t>DESI-II</a:t>
            </a:r>
            <a:r>
              <a:rPr sz="1400" dirty="0"/>
              <a:t> for cosmic evolution, </a:t>
            </a:r>
            <a:r>
              <a:rPr sz="1400" b="1" dirty="0">
                <a:solidFill>
                  <a:srgbClr val="FF2600"/>
                </a:solidFill>
              </a:rPr>
              <a:t>LHCb upgrade II</a:t>
            </a:r>
            <a:r>
              <a:rPr sz="1400" dirty="0"/>
              <a:t> and </a:t>
            </a:r>
            <a:r>
              <a:rPr sz="1400" b="1" dirty="0">
                <a:solidFill>
                  <a:srgbClr val="0433FF"/>
                </a:solidFill>
              </a:rPr>
              <a:t>Belle</a:t>
            </a:r>
            <a:r>
              <a:rPr lang="en-US" sz="1400" b="1" dirty="0">
                <a:solidFill>
                  <a:srgbClr val="0433FF"/>
                </a:solidFill>
              </a:rPr>
              <a:t> </a:t>
            </a:r>
            <a:r>
              <a:rPr sz="1400" b="1" dirty="0">
                <a:solidFill>
                  <a:srgbClr val="0433FF"/>
                </a:solidFill>
              </a:rPr>
              <a:t>II upgrade</a:t>
            </a:r>
            <a:r>
              <a:rPr sz="1400" dirty="0"/>
              <a:t> for quantum imprints, and </a:t>
            </a:r>
            <a:r>
              <a:rPr sz="1400" b="1" dirty="0">
                <a:solidFill>
                  <a:srgbClr val="FF2600"/>
                </a:solidFill>
              </a:rPr>
              <a:t>US contributions to the global CTA Observatory</a:t>
            </a:r>
            <a:r>
              <a:rPr sz="1400" dirty="0"/>
              <a:t> for dark matter (sections 4.2, 5.2, and 4.1). </a:t>
            </a:r>
          </a:p>
          <a:p>
            <a:pPr marL="0" indent="0" algn="just" defTabSz="208026">
              <a:spcBef>
                <a:spcPts val="0"/>
              </a:spcBef>
              <a:buNone/>
              <a:defRPr sz="3640">
                <a:latin typeface="Helvetica"/>
                <a:ea typeface="Helvetica"/>
                <a:cs typeface="Helvetica"/>
                <a:sym typeface="Helvetica"/>
              </a:defRPr>
            </a:pPr>
            <a:endParaRPr sz="1400" dirty="0"/>
          </a:p>
          <a:p>
            <a:pPr marL="0" indent="0" algn="just" defTabSz="208026">
              <a:spcBef>
                <a:spcPts val="0"/>
              </a:spcBef>
              <a:buNone/>
              <a:defRPr sz="3640">
                <a:latin typeface="Helvetica"/>
                <a:ea typeface="Helvetica"/>
                <a:cs typeface="Helvetica"/>
                <a:sym typeface="Helvetica"/>
              </a:defRPr>
            </a:pPr>
            <a:r>
              <a:rPr sz="1400" dirty="0"/>
              <a:t>The Belle II recommendation includes contributions towards the </a:t>
            </a:r>
            <a:r>
              <a:rPr sz="1400" dirty="0" err="1"/>
              <a:t>SuperKEKB</a:t>
            </a:r>
            <a:r>
              <a:rPr sz="1400" dirty="0"/>
              <a:t> accelerator.</a:t>
            </a:r>
          </a:p>
        </p:txBody>
      </p:sp>
      <p:sp>
        <p:nvSpPr>
          <p:cNvPr id="2" name="Content Placeholder 1">
            <a:extLst>
              <a:ext uri="{FF2B5EF4-FFF2-40B4-BE49-F238E27FC236}">
                <a16:creationId xmlns:a16="http://schemas.microsoft.com/office/drawing/2014/main" id="{719CE068-4AC0-E808-5BC3-66CDCFC9CF77}"/>
              </a:ext>
            </a:extLst>
          </p:cNvPr>
          <p:cNvSpPr>
            <a:spLocks noGrp="1"/>
          </p:cNvSpPr>
          <p:nvPr>
            <p:ph sz="half" idx="2"/>
          </p:nvPr>
        </p:nvSpPr>
        <p:spPr>
          <a:xfrm>
            <a:off x="6067313" y="876170"/>
            <a:ext cx="5181600" cy="5526835"/>
          </a:xfrm>
        </p:spPr>
        <p:txBody>
          <a:bodyPr>
            <a:normAutofit fontScale="92500" lnSpcReduction="20000"/>
          </a:bodyPr>
          <a:lstStyle/>
          <a:p>
            <a:pPr>
              <a:buFont typeface="Arial" panose="020B0604020202020204" pitchFamily="34" charset="0"/>
              <a:buChar char="•"/>
            </a:pPr>
            <a:r>
              <a:rPr lang="en-US" dirty="0"/>
              <a:t>DOE HEP supports the concept of having a balanced program of small, medium and large scale projects.</a:t>
            </a:r>
          </a:p>
          <a:p>
            <a:pPr>
              <a:buFont typeface="Arial" panose="020B0604020202020204" pitchFamily="34" charset="0"/>
              <a:buChar char="•"/>
            </a:pPr>
            <a:r>
              <a:rPr lang="en-US" dirty="0"/>
              <a:t>At this time, we believe that our current portfolio includes small, medium and large programs.</a:t>
            </a:r>
          </a:p>
          <a:p>
            <a:pPr>
              <a:buFont typeface="Arial" panose="020B0604020202020204" pitchFamily="34" charset="0"/>
              <a:buChar char="•"/>
            </a:pPr>
            <a:r>
              <a:rPr lang="en-US" dirty="0"/>
              <a:t>However, in the current budget climate, we have concluded that </a:t>
            </a:r>
            <a:r>
              <a:rPr lang="en-US" dirty="0">
                <a:highlight>
                  <a:srgbClr val="FFFF00"/>
                </a:highlight>
              </a:rPr>
              <a:t>we will not be able to pursue launching a formal call for new proposals for smaller scale projects as the ASTAE program proposed by P5.</a:t>
            </a:r>
          </a:p>
          <a:p>
            <a:pPr>
              <a:buFont typeface="Arial" panose="020B0604020202020204" pitchFamily="34" charset="0"/>
              <a:buChar char="•"/>
            </a:pPr>
            <a:r>
              <a:rPr lang="en-US" dirty="0"/>
              <a:t>We are supporting TESSARACT (off-shore dark matter) at the &lt;$10M scale.</a:t>
            </a:r>
          </a:p>
          <a:p>
            <a:pPr>
              <a:buFont typeface="Arial" panose="020B0604020202020204" pitchFamily="34" charset="0"/>
              <a:buChar char="•"/>
            </a:pPr>
            <a:r>
              <a:rPr lang="en-US" dirty="0"/>
              <a:t>We are studying the options for continued operation and enhancements of DESI (Run 2).</a:t>
            </a:r>
          </a:p>
          <a:p>
            <a:pPr>
              <a:buFont typeface="Arial" panose="020B0604020202020204" pitchFamily="34" charset="0"/>
              <a:buChar char="•"/>
            </a:pPr>
            <a:r>
              <a:rPr lang="en-US" dirty="0"/>
              <a:t>We are not planning to support a BELLE-II upgrade.</a:t>
            </a:r>
          </a:p>
        </p:txBody>
      </p:sp>
      <p:sp>
        <p:nvSpPr>
          <p:cNvPr id="754" name="Slide Numbe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34</a:t>
            </a:fld>
            <a:endParaRPr/>
          </a:p>
        </p:txBody>
      </p:sp>
      <p:pic>
        <p:nvPicPr>
          <p:cNvPr id="3" name="DRAFT_P5_Mark_4x5_wTitle_3C_101823.jpg" descr="DRAFT_P5_Mark_4x5_wTitle_3C_101823.jpg">
            <a:extLst>
              <a:ext uri="{FF2B5EF4-FFF2-40B4-BE49-F238E27FC236}">
                <a16:creationId xmlns:a16="http://schemas.microsoft.com/office/drawing/2014/main" id="{C4CE8CD0-7470-C05B-EC13-ED5622C44491}"/>
              </a:ext>
            </a:extLst>
          </p:cNvPr>
          <p:cNvPicPr>
            <a:picLocks noChangeAspect="1"/>
          </p:cNvPicPr>
          <p:nvPr/>
        </p:nvPicPr>
        <p:blipFill>
          <a:blip r:embed="rId3"/>
          <a:srcRect l="11001" t="18541" r="14488" b="18541"/>
          <a:stretch>
            <a:fillRect/>
          </a:stretch>
        </p:blipFill>
        <p:spPr>
          <a:xfrm>
            <a:off x="50949" y="80733"/>
            <a:ext cx="1662818" cy="702042"/>
          </a:xfrm>
          <a:prstGeom prst="rect">
            <a:avLst/>
          </a:prstGeom>
          <a:ln w="12700">
            <a:miter lim="400000"/>
          </a:ln>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099AB-2C20-D581-6340-840588CC6ACC}"/>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5BDE454-EB96-913A-7245-E6CE71BECFC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52" name="Recommendation 3">
            <a:extLst>
              <a:ext uri="{FF2B5EF4-FFF2-40B4-BE49-F238E27FC236}">
                <a16:creationId xmlns:a16="http://schemas.microsoft.com/office/drawing/2014/main" id="{13D225CB-3C2E-CFD1-7764-AA712708FB58}"/>
              </a:ext>
            </a:extLst>
          </p:cNvPr>
          <p:cNvSpPr txBox="1">
            <a:spLocks noGrp="1"/>
          </p:cNvSpPr>
          <p:nvPr>
            <p:ph type="title"/>
          </p:nvPr>
        </p:nvSpPr>
        <p:spPr>
          <a:prstGeom prst="rect">
            <a:avLst/>
          </a:prstGeom>
        </p:spPr>
        <p:txBody>
          <a:bodyPr anchor="t"/>
          <a:lstStyle/>
          <a:p>
            <a:r>
              <a:rPr lang="en-US" dirty="0"/>
              <a:t>              </a:t>
            </a:r>
            <a:r>
              <a:rPr dirty="0"/>
              <a:t>Recommendation </a:t>
            </a:r>
            <a:r>
              <a:rPr lang="en-US" dirty="0"/>
              <a:t>4</a:t>
            </a:r>
            <a:endParaRPr dirty="0"/>
          </a:p>
        </p:txBody>
      </p:sp>
      <p:sp>
        <p:nvSpPr>
          <p:cNvPr id="753" name="Create an improved balance between small-, medium-, and large-scale projects to open new scientific opportunities and maximize their results, enhance workforce development, promote creativity, and compete on the world stage.…">
            <a:extLst>
              <a:ext uri="{FF2B5EF4-FFF2-40B4-BE49-F238E27FC236}">
                <a16:creationId xmlns:a16="http://schemas.microsoft.com/office/drawing/2014/main" id="{C30F5EB1-C37F-E7F7-7600-95458ACF96AF}"/>
              </a:ext>
            </a:extLst>
          </p:cNvPr>
          <p:cNvSpPr txBox="1">
            <a:spLocks noGrp="1"/>
          </p:cNvSpPr>
          <p:nvPr>
            <p:ph idx="1"/>
          </p:nvPr>
        </p:nvSpPr>
        <p:spPr>
          <a:xfrm>
            <a:off x="369858" y="782775"/>
            <a:ext cx="11452283" cy="5897942"/>
          </a:xfrm>
          <a:prstGeom prst="rect">
            <a:avLst/>
          </a:prstGeom>
        </p:spPr>
        <p:txBody>
          <a:bodyPr>
            <a:normAutofit fontScale="25000" lnSpcReduction="20000"/>
          </a:bodyPr>
          <a:lstStyle/>
          <a:p>
            <a:pPr marL="0" indent="0">
              <a:buNone/>
            </a:pPr>
            <a:r>
              <a:rPr lang="en-US" sz="8000" b="1" dirty="0"/>
              <a:t>Support a comprehensive effort to develop the resources—theoretical, computational, and technological—essential to our 20-year vision for the field. This includes an aggressive R&amp;D program that, while technologically challenging, could yield revolutionary accelerator designs that chart a realistic path to a 10 TeV </a:t>
            </a:r>
            <a:r>
              <a:rPr lang="en-US" sz="8000" b="1" dirty="0" err="1"/>
              <a:t>pCM</a:t>
            </a:r>
            <a:r>
              <a:rPr lang="en-US" sz="8000" b="1" dirty="0"/>
              <a:t> collider. Investing in the future of the field to fulfill this vision requires the following:</a:t>
            </a:r>
          </a:p>
          <a:p>
            <a:pPr marL="0" indent="0">
              <a:buNone/>
            </a:pPr>
            <a:r>
              <a:rPr lang="en-US" sz="7200" dirty="0"/>
              <a:t>a. Support vigorous R&amp;D toward a cost-effective 10 TeV </a:t>
            </a:r>
            <a:r>
              <a:rPr lang="en-US" sz="7200" dirty="0" err="1"/>
              <a:t>pCM</a:t>
            </a:r>
            <a:r>
              <a:rPr lang="en-US" sz="7200" dirty="0"/>
              <a:t> collider based on proton, muon, or possible </a:t>
            </a:r>
            <a:r>
              <a:rPr lang="en-US" sz="7200" dirty="0" err="1"/>
              <a:t>wakefield</a:t>
            </a:r>
            <a:r>
              <a:rPr lang="en-US" sz="7200" dirty="0"/>
              <a:t> technologies, including an evaluation of options for US siting of such a machine, with </a:t>
            </a:r>
            <a:r>
              <a:rPr lang="en-US" sz="7200" dirty="0">
                <a:highlight>
                  <a:srgbClr val="FFFF00"/>
                </a:highlight>
              </a:rPr>
              <a:t>a goal of being ready to build major test facilities and demonstrator facilities within the next 10 years.</a:t>
            </a:r>
          </a:p>
          <a:p>
            <a:pPr marL="0" indent="0">
              <a:buNone/>
            </a:pPr>
            <a:r>
              <a:rPr lang="en-US" sz="7200" dirty="0"/>
              <a:t>b. </a:t>
            </a:r>
            <a:r>
              <a:rPr lang="en-US" sz="7200" dirty="0">
                <a:highlight>
                  <a:srgbClr val="FFFF00"/>
                </a:highlight>
              </a:rPr>
              <a:t>Enhance research in theory </a:t>
            </a:r>
            <a:r>
              <a:rPr lang="en-US" sz="7200" dirty="0"/>
              <a:t>to propel innovation, maximize scientific impact of investments in experiments, and expand our understanding of the universe.</a:t>
            </a:r>
          </a:p>
          <a:p>
            <a:pPr marL="0" indent="0">
              <a:buNone/>
            </a:pPr>
            <a:r>
              <a:rPr lang="en-US" sz="7200" dirty="0"/>
              <a:t>c. </a:t>
            </a:r>
            <a:r>
              <a:rPr lang="en-US" sz="7200" dirty="0">
                <a:highlight>
                  <a:srgbClr val="FFFF00"/>
                </a:highlight>
              </a:rPr>
              <a:t>Expand the General Accelerator R&amp;D (GARD) program </a:t>
            </a:r>
            <a:r>
              <a:rPr lang="en-US" sz="7200" dirty="0"/>
              <a:t>within HEP, including stewardship.</a:t>
            </a:r>
          </a:p>
          <a:p>
            <a:pPr marL="0" indent="0">
              <a:buNone/>
            </a:pPr>
            <a:r>
              <a:rPr lang="en-US" sz="7200" dirty="0"/>
              <a:t>d. </a:t>
            </a:r>
            <a:r>
              <a:rPr lang="en-US" sz="7200" dirty="0">
                <a:highlight>
                  <a:srgbClr val="FFFF00"/>
                </a:highlight>
              </a:rPr>
              <a:t>Invest in R&amp;D in instrumentation </a:t>
            </a:r>
            <a:r>
              <a:rPr lang="en-US" sz="7200" dirty="0"/>
              <a:t>to develop innovative scientific tools.</a:t>
            </a:r>
          </a:p>
          <a:p>
            <a:pPr marL="0" indent="0">
              <a:buNone/>
            </a:pPr>
            <a:r>
              <a:rPr lang="en-US" sz="7200" dirty="0"/>
              <a:t>e. </a:t>
            </a:r>
            <a:r>
              <a:rPr lang="en-US" sz="7200" dirty="0">
                <a:highlight>
                  <a:srgbClr val="FFFF00"/>
                </a:highlight>
              </a:rPr>
              <a:t>Conduct R&amp;D efforts to define and enable new projects </a:t>
            </a:r>
            <a:r>
              <a:rPr lang="en-US" sz="7200" dirty="0"/>
              <a:t>in the next decade, including detectors for an </a:t>
            </a:r>
            <a:r>
              <a:rPr lang="en-US" sz="7200" i="1" dirty="0" err="1"/>
              <a:t>e</a:t>
            </a:r>
            <a:r>
              <a:rPr lang="en-US" sz="7200" dirty="0" err="1"/>
              <a:t>+</a:t>
            </a:r>
            <a:r>
              <a:rPr lang="en-US" sz="7200" i="1" dirty="0" err="1"/>
              <a:t>e</a:t>
            </a:r>
            <a:r>
              <a:rPr lang="en-US" sz="7200" dirty="0"/>
              <a:t>– Higgs factory and 10 TeV </a:t>
            </a:r>
            <a:r>
              <a:rPr lang="en-US" sz="7200" dirty="0" err="1"/>
              <a:t>pCM</a:t>
            </a:r>
            <a:r>
              <a:rPr lang="en-US" sz="7200" dirty="0"/>
              <a:t> collider, Spec-S5, DUNE FD4, Mu2e-II, Advanced Muon Facility, and line intensity mapping.</a:t>
            </a:r>
          </a:p>
          <a:p>
            <a:pPr marL="0" indent="0">
              <a:buNone/>
            </a:pPr>
            <a:r>
              <a:rPr lang="en-US" sz="7200" dirty="0"/>
              <a:t>f</a:t>
            </a:r>
            <a:r>
              <a:rPr lang="en-US" sz="7200" dirty="0">
                <a:highlight>
                  <a:srgbClr val="FFFF00"/>
                </a:highlight>
              </a:rPr>
              <a:t>. Support key cyberinfrastructure components </a:t>
            </a:r>
            <a:r>
              <a:rPr lang="en-US" sz="7200" dirty="0"/>
              <a:t>such as shared software tools and a sustained R&amp;D effort in computing, to fully exploit emerging technologies for projects. Prioritize computing and novel data analysis techniques for maximizing science across the entire field.</a:t>
            </a:r>
          </a:p>
          <a:p>
            <a:pPr marL="0" indent="0">
              <a:buNone/>
            </a:pPr>
            <a:r>
              <a:rPr lang="en-US" sz="7200" dirty="0"/>
              <a:t>g. </a:t>
            </a:r>
            <a:r>
              <a:rPr lang="en-US" sz="7200" dirty="0">
                <a:highlight>
                  <a:srgbClr val="FFFF00"/>
                </a:highlight>
              </a:rPr>
              <a:t>Develop plans for improving the Fermilab accelerator complex </a:t>
            </a:r>
            <a:r>
              <a:rPr lang="en-US" sz="7200" dirty="0"/>
              <a:t>that are consistent with the long-term vision of this report including neutrinos, flavor, and a 10 TeV </a:t>
            </a:r>
            <a:r>
              <a:rPr lang="en-US" sz="7200" dirty="0" err="1"/>
              <a:t>pCM</a:t>
            </a:r>
            <a:r>
              <a:rPr lang="en-US" sz="7200" dirty="0"/>
              <a:t> collider.</a:t>
            </a:r>
            <a:endParaRPr sz="7200" b="1" dirty="0"/>
          </a:p>
        </p:txBody>
      </p:sp>
      <p:sp>
        <p:nvSpPr>
          <p:cNvPr id="754" name="Slide Number">
            <a:extLst>
              <a:ext uri="{FF2B5EF4-FFF2-40B4-BE49-F238E27FC236}">
                <a16:creationId xmlns:a16="http://schemas.microsoft.com/office/drawing/2014/main" id="{A411C366-A437-D914-3DD4-6FA64288CAB3}"/>
              </a:ext>
            </a:extLst>
          </p:cNvPr>
          <p:cNvSpPr txBox="1">
            <a:spLocks noGrp="1"/>
          </p:cNvSpPr>
          <p:nvPr>
            <p:ph type="sldNum" sz="quarter" idx="4"/>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35</a:t>
            </a:fld>
            <a:endParaRPr/>
          </a:p>
        </p:txBody>
      </p:sp>
      <p:pic>
        <p:nvPicPr>
          <p:cNvPr id="3" name="DRAFT_P5_Mark_4x5_wTitle_3C_101823.jpg" descr="DRAFT_P5_Mark_4x5_wTitle_3C_101823.jpg">
            <a:extLst>
              <a:ext uri="{FF2B5EF4-FFF2-40B4-BE49-F238E27FC236}">
                <a16:creationId xmlns:a16="http://schemas.microsoft.com/office/drawing/2014/main" id="{6D686350-6E5A-A6A9-671A-CF0F9B3CACE1}"/>
              </a:ext>
            </a:extLst>
          </p:cNvPr>
          <p:cNvPicPr>
            <a:picLocks noChangeAspect="1"/>
          </p:cNvPicPr>
          <p:nvPr/>
        </p:nvPicPr>
        <p:blipFill>
          <a:blip r:embed="rId3"/>
          <a:srcRect l="11001" t="18541" r="14488" b="18541"/>
          <a:stretch>
            <a:fillRect/>
          </a:stretch>
        </p:blipFill>
        <p:spPr>
          <a:xfrm>
            <a:off x="50949" y="80733"/>
            <a:ext cx="1662818" cy="702042"/>
          </a:xfrm>
          <a:prstGeom prst="rect">
            <a:avLst/>
          </a:prstGeom>
          <a:ln w="12700">
            <a:miter lim="400000"/>
          </a:ln>
        </p:spPr>
      </p:pic>
      <p:sp>
        <p:nvSpPr>
          <p:cNvPr id="2" name="TextBox 1">
            <a:extLst>
              <a:ext uri="{FF2B5EF4-FFF2-40B4-BE49-F238E27FC236}">
                <a16:creationId xmlns:a16="http://schemas.microsoft.com/office/drawing/2014/main" id="{DDB9F9B9-ACAE-6A0C-977E-E05D35103702}"/>
              </a:ext>
            </a:extLst>
          </p:cNvPr>
          <p:cNvSpPr txBox="1"/>
          <p:nvPr/>
        </p:nvSpPr>
        <p:spPr>
          <a:xfrm>
            <a:off x="457200" y="5867318"/>
            <a:ext cx="10931198" cy="369332"/>
          </a:xfrm>
          <a:prstGeom prst="rect">
            <a:avLst/>
          </a:prstGeom>
          <a:noFill/>
        </p:spPr>
        <p:txBody>
          <a:bodyPr wrap="none" rtlCol="0">
            <a:spAutoFit/>
          </a:bodyPr>
          <a:lstStyle/>
          <a:p>
            <a:r>
              <a:rPr lang="en-US" dirty="0">
                <a:highlight>
                  <a:srgbClr val="FFFF00"/>
                </a:highlight>
              </a:rPr>
              <a:t>This recommendation would translate into an additional </a:t>
            </a:r>
            <a:r>
              <a:rPr lang="en-US" b="1" dirty="0">
                <a:highlight>
                  <a:srgbClr val="FFFF00"/>
                </a:highlight>
              </a:rPr>
              <a:t>$120M/year (10%) increase </a:t>
            </a:r>
            <a:r>
              <a:rPr lang="en-US" dirty="0">
                <a:highlight>
                  <a:srgbClr val="FFFF00"/>
                </a:highlight>
              </a:rPr>
              <a:t>in the annual budget</a:t>
            </a:r>
          </a:p>
        </p:txBody>
      </p:sp>
    </p:spTree>
    <p:extLst>
      <p:ext uri="{BB962C8B-B14F-4D97-AF65-F5344CB8AC3E}">
        <p14:creationId xmlns:p14="http://schemas.microsoft.com/office/powerpoint/2010/main" val="83628679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281C2ED-026B-CB5D-94DB-914EA91175E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dirty="0"/>
              <a:t>2023 P5 Budget Scenarios</a:t>
            </a:r>
          </a:p>
        </p:txBody>
      </p:sp>
      <p:graphicFrame>
        <p:nvGraphicFramePr>
          <p:cNvPr id="7" name="Chart 6"/>
          <p:cNvGraphicFramePr>
            <a:graphicFrameLocks/>
          </p:cNvGraphicFramePr>
          <p:nvPr/>
        </p:nvGraphicFramePr>
        <p:xfrm>
          <a:off x="689265" y="923311"/>
          <a:ext cx="11303000" cy="5183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D5114086-741E-7BFF-F509-EBE207934608}"/>
              </a:ext>
            </a:extLst>
          </p:cNvPr>
          <p:cNvSpPr txBox="1"/>
          <p:nvPr/>
        </p:nvSpPr>
        <p:spPr>
          <a:xfrm>
            <a:off x="2337914" y="2318074"/>
            <a:ext cx="2995435" cy="646331"/>
          </a:xfrm>
          <a:prstGeom prst="rect">
            <a:avLst/>
          </a:prstGeom>
          <a:solidFill>
            <a:schemeClr val="accent2">
              <a:lumMod val="20000"/>
              <a:lumOff val="80000"/>
            </a:schemeClr>
          </a:solidFill>
          <a:ln>
            <a:solidFill>
              <a:schemeClr val="accent1"/>
            </a:solidFill>
          </a:ln>
        </p:spPr>
        <p:txBody>
          <a:bodyPr wrap="square" rtlCol="0">
            <a:spAutoFit/>
          </a:bodyPr>
          <a:lstStyle/>
          <a:p>
            <a:r>
              <a:rPr lang="en-US" sz="1200" dirty="0">
                <a:latin typeface="+mn-lt"/>
              </a:rPr>
              <a:t>Inflation Reduction Act of 2022 provided supplemental funding of </a:t>
            </a:r>
            <a:r>
              <a:rPr lang="en-US" sz="1200" b="1" dirty="0">
                <a:latin typeface="+mn-lt"/>
              </a:rPr>
              <a:t>+303.6M </a:t>
            </a:r>
            <a:r>
              <a:rPr lang="en-US" sz="1200" dirty="0">
                <a:latin typeface="+mn-lt"/>
              </a:rPr>
              <a:t>for HEP projects</a:t>
            </a:r>
          </a:p>
        </p:txBody>
      </p:sp>
      <p:sp>
        <p:nvSpPr>
          <p:cNvPr id="12" name="Arrow: Striped Right 11">
            <a:extLst>
              <a:ext uri="{FF2B5EF4-FFF2-40B4-BE49-F238E27FC236}">
                <a16:creationId xmlns:a16="http://schemas.microsoft.com/office/drawing/2014/main" id="{E3D915E0-FE81-19F0-C209-A7ADA4F5BC2B}"/>
              </a:ext>
            </a:extLst>
          </p:cNvPr>
          <p:cNvSpPr/>
          <p:nvPr/>
        </p:nvSpPr>
        <p:spPr>
          <a:xfrm rot="5400000">
            <a:off x="5382392" y="2398924"/>
            <a:ext cx="594591" cy="484632"/>
          </a:xfrm>
          <a:prstGeom prst="striped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3CA8F36-013C-39A0-E9CC-1AFFD2632C3B}"/>
              </a:ext>
            </a:extLst>
          </p:cNvPr>
          <p:cNvSpPr>
            <a:spLocks noGrp="1"/>
          </p:cNvSpPr>
          <p:nvPr>
            <p:ph type="sldNum" sz="quarter" idx="4"/>
          </p:nvPr>
        </p:nvSpPr>
        <p:spPr/>
        <p:txBody>
          <a:bodyPr/>
          <a:lstStyle/>
          <a:p>
            <a:fld id="{835B6AD7-18B8-4C9C-AA70-ABD830A869AC}" type="slidenum">
              <a:rPr lang="en-US" smtClean="0"/>
              <a:pPr/>
              <a:t>36</a:t>
            </a:fld>
            <a:endParaRPr lang="en-US"/>
          </a:p>
        </p:txBody>
      </p:sp>
    </p:spTree>
    <p:extLst>
      <p:ext uri="{BB962C8B-B14F-4D97-AF65-F5344CB8AC3E}">
        <p14:creationId xmlns:p14="http://schemas.microsoft.com/office/powerpoint/2010/main" val="409086152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9352-0E48-808C-E714-C8A235457DA3}"/>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6DECD97-2252-9053-981C-A50EA1D944C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9351C597-DB97-FBF7-8143-120192F6CA54}"/>
              </a:ext>
            </a:extLst>
          </p:cNvPr>
          <p:cNvSpPr>
            <a:spLocks noGrp="1"/>
          </p:cNvSpPr>
          <p:nvPr>
            <p:ph type="title"/>
          </p:nvPr>
        </p:nvSpPr>
        <p:spPr/>
        <p:txBody>
          <a:bodyPr/>
          <a:lstStyle/>
          <a:p>
            <a:r>
              <a:rPr lang="en-US" dirty="0"/>
              <a:t>2023 P5 Budget Scenarios</a:t>
            </a:r>
          </a:p>
        </p:txBody>
      </p:sp>
      <p:graphicFrame>
        <p:nvGraphicFramePr>
          <p:cNvPr id="7" name="Chart 6">
            <a:extLst>
              <a:ext uri="{FF2B5EF4-FFF2-40B4-BE49-F238E27FC236}">
                <a16:creationId xmlns:a16="http://schemas.microsoft.com/office/drawing/2014/main" id="{5C70BE7C-6058-2F3A-C42B-E108D8A11CFD}"/>
              </a:ext>
            </a:extLst>
          </p:cNvPr>
          <p:cNvGraphicFramePr>
            <a:graphicFrameLocks/>
          </p:cNvGraphicFramePr>
          <p:nvPr>
            <p:extLst>
              <p:ext uri="{D42A27DB-BD31-4B8C-83A1-F6EECF244321}">
                <p14:modId xmlns:p14="http://schemas.microsoft.com/office/powerpoint/2010/main" val="154565231"/>
              </p:ext>
            </p:extLst>
          </p:nvPr>
        </p:nvGraphicFramePr>
        <p:xfrm>
          <a:off x="689265" y="923311"/>
          <a:ext cx="11303000" cy="51832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C88545FB-FF84-BD0F-BAAD-2D1DB1C094FB}"/>
              </a:ext>
            </a:extLst>
          </p:cNvPr>
          <p:cNvSpPr txBox="1"/>
          <p:nvPr/>
        </p:nvSpPr>
        <p:spPr>
          <a:xfrm>
            <a:off x="2337914" y="2318074"/>
            <a:ext cx="2995435" cy="646331"/>
          </a:xfrm>
          <a:prstGeom prst="rect">
            <a:avLst/>
          </a:prstGeom>
          <a:solidFill>
            <a:schemeClr val="accent2">
              <a:lumMod val="20000"/>
              <a:lumOff val="80000"/>
            </a:schemeClr>
          </a:solidFill>
          <a:ln>
            <a:solidFill>
              <a:schemeClr val="accent1"/>
            </a:solidFill>
          </a:ln>
        </p:spPr>
        <p:txBody>
          <a:bodyPr wrap="square" rtlCol="0">
            <a:spAutoFit/>
          </a:bodyPr>
          <a:lstStyle/>
          <a:p>
            <a:r>
              <a:rPr lang="en-US" sz="1200" dirty="0">
                <a:latin typeface="+mn-lt"/>
              </a:rPr>
              <a:t>Inflation Reduction Act of 2022 provided supplemental funding of </a:t>
            </a:r>
            <a:r>
              <a:rPr lang="en-US" sz="1200" b="1" dirty="0">
                <a:latin typeface="+mn-lt"/>
              </a:rPr>
              <a:t>+303.6M </a:t>
            </a:r>
            <a:r>
              <a:rPr lang="en-US" sz="1200" dirty="0">
                <a:latin typeface="+mn-lt"/>
              </a:rPr>
              <a:t>for HEP projects</a:t>
            </a:r>
          </a:p>
        </p:txBody>
      </p:sp>
      <p:sp>
        <p:nvSpPr>
          <p:cNvPr id="12" name="Arrow: Striped Right 11">
            <a:extLst>
              <a:ext uri="{FF2B5EF4-FFF2-40B4-BE49-F238E27FC236}">
                <a16:creationId xmlns:a16="http://schemas.microsoft.com/office/drawing/2014/main" id="{E68A48CA-0DC6-67DA-19C9-8B3E1FA42EC5}"/>
              </a:ext>
            </a:extLst>
          </p:cNvPr>
          <p:cNvSpPr/>
          <p:nvPr/>
        </p:nvSpPr>
        <p:spPr>
          <a:xfrm rot="5400000">
            <a:off x="5382392" y="2398924"/>
            <a:ext cx="594591" cy="484632"/>
          </a:xfrm>
          <a:prstGeom prst="striped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D5ED220-3494-2FC9-1A8D-D8F1A46D1A29}"/>
              </a:ext>
            </a:extLst>
          </p:cNvPr>
          <p:cNvSpPr>
            <a:spLocks noGrp="1"/>
          </p:cNvSpPr>
          <p:nvPr>
            <p:ph type="sldNum" sz="quarter" idx="4"/>
          </p:nvPr>
        </p:nvSpPr>
        <p:spPr/>
        <p:txBody>
          <a:bodyPr/>
          <a:lstStyle/>
          <a:p>
            <a:fld id="{835B6AD7-18B8-4C9C-AA70-ABD830A869AC}" type="slidenum">
              <a:rPr lang="en-US" smtClean="0"/>
              <a:pPr/>
              <a:t>37</a:t>
            </a:fld>
            <a:endParaRPr lang="en-US"/>
          </a:p>
        </p:txBody>
      </p:sp>
      <p:sp>
        <p:nvSpPr>
          <p:cNvPr id="13" name="Diamond 12">
            <a:extLst>
              <a:ext uri="{FF2B5EF4-FFF2-40B4-BE49-F238E27FC236}">
                <a16:creationId xmlns:a16="http://schemas.microsoft.com/office/drawing/2014/main" id="{8DF806D6-70C7-CD17-3CFF-7AE0568A7846}"/>
              </a:ext>
            </a:extLst>
          </p:cNvPr>
          <p:cNvSpPr/>
          <p:nvPr/>
        </p:nvSpPr>
        <p:spPr>
          <a:xfrm>
            <a:off x="7410450" y="3582656"/>
            <a:ext cx="209550" cy="203123"/>
          </a:xfrm>
          <a:prstGeom prst="diamond">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14" name="TextBox 1">
            <a:extLst>
              <a:ext uri="{FF2B5EF4-FFF2-40B4-BE49-F238E27FC236}">
                <a16:creationId xmlns:a16="http://schemas.microsoft.com/office/drawing/2014/main" id="{47D9B0FB-7323-0776-D23F-EEE79F1AD265}"/>
              </a:ext>
            </a:extLst>
          </p:cNvPr>
          <p:cNvSpPr txBox="1"/>
          <p:nvPr/>
        </p:nvSpPr>
        <p:spPr>
          <a:xfrm>
            <a:off x="7143750" y="3331452"/>
            <a:ext cx="742950" cy="352765"/>
          </a:xfrm>
          <a:prstGeom prst="rect">
            <a:avLst/>
          </a:prstGeom>
          <a:ln w="28575">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kern="1200" dirty="0"/>
              <a:t>$1.235</a:t>
            </a:r>
          </a:p>
          <a:p>
            <a:endParaRPr lang="en-US" b="1" kern="1200" dirty="0"/>
          </a:p>
        </p:txBody>
      </p:sp>
    </p:spTree>
    <p:extLst>
      <p:ext uri="{BB962C8B-B14F-4D97-AF65-F5344CB8AC3E}">
        <p14:creationId xmlns:p14="http://schemas.microsoft.com/office/powerpoint/2010/main" val="298145587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B695D-D909-4429-C9E4-038E92B95427}"/>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D230BDA-893C-40BD-1D0E-C5B8234F93B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52" name="Recommendation 3">
            <a:extLst>
              <a:ext uri="{FF2B5EF4-FFF2-40B4-BE49-F238E27FC236}">
                <a16:creationId xmlns:a16="http://schemas.microsoft.com/office/drawing/2014/main" id="{BF6F4F93-00B2-76E4-984F-0E1D1DDD5388}"/>
              </a:ext>
            </a:extLst>
          </p:cNvPr>
          <p:cNvSpPr txBox="1">
            <a:spLocks noGrp="1"/>
          </p:cNvSpPr>
          <p:nvPr>
            <p:ph type="title"/>
          </p:nvPr>
        </p:nvSpPr>
        <p:spPr>
          <a:prstGeom prst="rect">
            <a:avLst/>
          </a:prstGeom>
        </p:spPr>
        <p:txBody>
          <a:bodyPr anchor="t"/>
          <a:lstStyle/>
          <a:p>
            <a:r>
              <a:rPr lang="en-US" dirty="0"/>
              <a:t>              Comments on </a:t>
            </a:r>
            <a:r>
              <a:rPr dirty="0"/>
              <a:t>Recommendation </a:t>
            </a:r>
            <a:r>
              <a:rPr lang="en-US" dirty="0"/>
              <a:t>4</a:t>
            </a:r>
            <a:endParaRPr dirty="0"/>
          </a:p>
        </p:txBody>
      </p:sp>
      <p:sp>
        <p:nvSpPr>
          <p:cNvPr id="753" name="Create an improved balance between small-, medium-, and large-scale projects to open new scientific opportunities and maximize their results, enhance workforce development, promote creativity, and compete on the world stage.…">
            <a:extLst>
              <a:ext uri="{FF2B5EF4-FFF2-40B4-BE49-F238E27FC236}">
                <a16:creationId xmlns:a16="http://schemas.microsoft.com/office/drawing/2014/main" id="{817C06DF-1642-D96C-600A-BF9916C63156}"/>
              </a:ext>
            </a:extLst>
          </p:cNvPr>
          <p:cNvSpPr txBox="1">
            <a:spLocks noGrp="1"/>
          </p:cNvSpPr>
          <p:nvPr>
            <p:ph idx="1"/>
          </p:nvPr>
        </p:nvSpPr>
        <p:spPr>
          <a:xfrm>
            <a:off x="369858" y="782775"/>
            <a:ext cx="11452283" cy="5897942"/>
          </a:xfrm>
          <a:prstGeom prst="rect">
            <a:avLst/>
          </a:prstGeom>
        </p:spPr>
        <p:txBody>
          <a:bodyPr>
            <a:normAutofit fontScale="25000" lnSpcReduction="20000"/>
          </a:bodyPr>
          <a:lstStyle/>
          <a:p>
            <a:pPr marL="0" indent="0">
              <a:buNone/>
            </a:pPr>
            <a:endParaRPr lang="en-US" sz="7200" dirty="0"/>
          </a:p>
          <a:p>
            <a:pPr marL="0" indent="0">
              <a:buNone/>
            </a:pPr>
            <a:r>
              <a:rPr lang="en-US" sz="7200" b="1" dirty="0"/>
              <a:t>We will </a:t>
            </a:r>
            <a:r>
              <a:rPr lang="en-US" sz="7200" b="1" dirty="0">
                <a:solidFill>
                  <a:srgbClr val="FF0000"/>
                </a:solidFill>
              </a:rPr>
              <a:t>not</a:t>
            </a:r>
            <a:r>
              <a:rPr lang="en-US" sz="7200" b="1" dirty="0"/>
              <a:t> be able to support vigorous R&amp;D toward a cost-effective 10 TeV </a:t>
            </a:r>
            <a:r>
              <a:rPr lang="en-US" sz="7200" b="1" dirty="0" err="1"/>
              <a:t>pCM</a:t>
            </a:r>
            <a:r>
              <a:rPr lang="en-US" sz="7200" b="1" dirty="0"/>
              <a:t> collider </a:t>
            </a:r>
            <a:r>
              <a:rPr lang="en-US" sz="7200" dirty="0"/>
              <a:t>based on proton, muon, or possible </a:t>
            </a:r>
            <a:r>
              <a:rPr lang="en-US" sz="7200" dirty="0" err="1"/>
              <a:t>wakefield</a:t>
            </a:r>
            <a:r>
              <a:rPr lang="en-US" sz="7200" dirty="0"/>
              <a:t> technologies, including an evaluation of options for US siting of such a machine, with a goal of being ready </a:t>
            </a:r>
            <a:r>
              <a:rPr lang="en-US" sz="7200" b="1" dirty="0"/>
              <a:t>to build major test facilities and demonstrator facilities within the next 10 years</a:t>
            </a:r>
            <a:r>
              <a:rPr lang="en-US" sz="7200" dirty="0"/>
              <a:t>.</a:t>
            </a:r>
          </a:p>
          <a:p>
            <a:pPr marL="0" indent="0">
              <a:buNone/>
            </a:pPr>
            <a:r>
              <a:rPr lang="en-US" sz="7200" dirty="0"/>
              <a:t>b. </a:t>
            </a:r>
            <a:r>
              <a:rPr lang="en-US" sz="7200" b="1" dirty="0"/>
              <a:t>We will </a:t>
            </a:r>
            <a:r>
              <a:rPr lang="en-US" sz="7200" b="1" dirty="0">
                <a:solidFill>
                  <a:srgbClr val="FF0000"/>
                </a:solidFill>
              </a:rPr>
              <a:t>not</a:t>
            </a:r>
            <a:r>
              <a:rPr lang="en-US" sz="7200" b="1" dirty="0"/>
              <a:t> be able to </a:t>
            </a:r>
            <a:r>
              <a:rPr lang="en-US" sz="7200" b="1" dirty="0">
                <a:solidFill>
                  <a:srgbClr val="FF0000"/>
                </a:solidFill>
              </a:rPr>
              <a:t>enhance </a:t>
            </a:r>
            <a:r>
              <a:rPr lang="en-US" sz="7200" b="1" dirty="0"/>
              <a:t>research </a:t>
            </a:r>
            <a:r>
              <a:rPr lang="en-US" sz="7200" dirty="0"/>
              <a:t>in theory to propel innovation, maximize scientific impact of investments in experiments, and expand our understanding of the universe.</a:t>
            </a:r>
          </a:p>
          <a:p>
            <a:pPr marL="0" indent="0">
              <a:buNone/>
            </a:pPr>
            <a:r>
              <a:rPr lang="en-US" sz="7200" dirty="0"/>
              <a:t>c. </a:t>
            </a:r>
            <a:r>
              <a:rPr lang="en-US" sz="7200" b="1" dirty="0"/>
              <a:t>We will </a:t>
            </a:r>
            <a:r>
              <a:rPr lang="en-US" sz="7200" b="1" dirty="0">
                <a:solidFill>
                  <a:srgbClr val="FF0000"/>
                </a:solidFill>
              </a:rPr>
              <a:t>not</a:t>
            </a:r>
            <a:r>
              <a:rPr lang="en-US" sz="7200" b="1" dirty="0"/>
              <a:t> be able to expand the General Accelerator R&amp;D (GARD) program </a:t>
            </a:r>
            <a:r>
              <a:rPr lang="en-US" sz="7200" dirty="0"/>
              <a:t>within HEP, including stewardship. </a:t>
            </a:r>
            <a:r>
              <a:rPr lang="en-US" sz="7200" b="1" dirty="0">
                <a:solidFill>
                  <a:srgbClr val="FF0000"/>
                </a:solidFill>
              </a:rPr>
              <a:t>In fact, we plan to reduce it.</a:t>
            </a:r>
          </a:p>
          <a:p>
            <a:pPr marL="0" indent="0">
              <a:buNone/>
            </a:pPr>
            <a:r>
              <a:rPr lang="en-US" sz="7200" dirty="0"/>
              <a:t>d. </a:t>
            </a:r>
            <a:r>
              <a:rPr lang="en-US" sz="7200" b="1" dirty="0"/>
              <a:t>We </a:t>
            </a:r>
            <a:r>
              <a:rPr lang="en-US" sz="7200" b="1" dirty="0">
                <a:solidFill>
                  <a:srgbClr val="FF0000"/>
                </a:solidFill>
              </a:rPr>
              <a:t>will</a:t>
            </a:r>
            <a:r>
              <a:rPr lang="en-US" sz="7200" b="1" dirty="0"/>
              <a:t> continue to invest in R&amp;D in instrumentation </a:t>
            </a:r>
            <a:r>
              <a:rPr lang="en-US" sz="7200" dirty="0"/>
              <a:t>to develop innovative scientific tools. </a:t>
            </a:r>
            <a:r>
              <a:rPr lang="en-US" sz="7200" b="1" dirty="0">
                <a:solidFill>
                  <a:srgbClr val="FF0000"/>
                </a:solidFill>
              </a:rPr>
              <a:t>Albeit at a reduced level.</a:t>
            </a:r>
          </a:p>
          <a:p>
            <a:pPr marL="0" indent="0">
              <a:buNone/>
            </a:pPr>
            <a:r>
              <a:rPr lang="en-US" sz="7200" dirty="0"/>
              <a:t>e. </a:t>
            </a:r>
            <a:r>
              <a:rPr lang="en-US" sz="7200" b="1" dirty="0">
                <a:solidFill>
                  <a:srgbClr val="FF0000"/>
                </a:solidFill>
              </a:rPr>
              <a:t>For the next 5 years </a:t>
            </a:r>
            <a:r>
              <a:rPr lang="en-US" sz="7200" b="1" dirty="0"/>
              <a:t>we will have limited R&amp;D efforts to define and enable new projects in the next decade</a:t>
            </a:r>
            <a:r>
              <a:rPr lang="en-US" sz="7200" dirty="0"/>
              <a:t>, including detectors for an </a:t>
            </a:r>
            <a:r>
              <a:rPr lang="en-US" sz="7200" i="1" dirty="0" err="1">
                <a:highlight>
                  <a:srgbClr val="00FF00"/>
                </a:highlight>
              </a:rPr>
              <a:t>e</a:t>
            </a:r>
            <a:r>
              <a:rPr lang="en-US" sz="7200" dirty="0" err="1">
                <a:highlight>
                  <a:srgbClr val="00FF00"/>
                </a:highlight>
              </a:rPr>
              <a:t>+</a:t>
            </a:r>
            <a:r>
              <a:rPr lang="en-US" sz="7200" i="1" dirty="0" err="1">
                <a:highlight>
                  <a:srgbClr val="00FF00"/>
                </a:highlight>
              </a:rPr>
              <a:t>e</a:t>
            </a:r>
            <a:r>
              <a:rPr lang="en-US" sz="7200" dirty="0">
                <a:highlight>
                  <a:srgbClr val="00FF00"/>
                </a:highlight>
              </a:rPr>
              <a:t>– Higgs factory</a:t>
            </a:r>
            <a:r>
              <a:rPr lang="en-US" sz="7200" dirty="0"/>
              <a:t> and </a:t>
            </a:r>
            <a:r>
              <a:rPr lang="en-US" sz="7200" strike="sngStrike" dirty="0"/>
              <a:t>10 TeV </a:t>
            </a:r>
            <a:r>
              <a:rPr lang="en-US" sz="7200" strike="sngStrike" dirty="0" err="1"/>
              <a:t>pCM</a:t>
            </a:r>
            <a:r>
              <a:rPr lang="en-US" sz="7200" strike="sngStrike" dirty="0"/>
              <a:t> collider</a:t>
            </a:r>
            <a:r>
              <a:rPr lang="en-US" sz="7200" dirty="0"/>
              <a:t>, </a:t>
            </a:r>
            <a:r>
              <a:rPr lang="en-US" sz="7200" strike="sngStrike" dirty="0"/>
              <a:t>Spec-S5, DUNE FD4, Mu2e-II, Advanced Muon Facility, and line intensity mapping</a:t>
            </a:r>
            <a:r>
              <a:rPr lang="en-US" sz="7200" dirty="0"/>
              <a:t>.</a:t>
            </a:r>
          </a:p>
          <a:p>
            <a:pPr marL="0" indent="0">
              <a:buNone/>
            </a:pPr>
            <a:r>
              <a:rPr lang="en-US" sz="7200" dirty="0"/>
              <a:t>f. </a:t>
            </a:r>
            <a:r>
              <a:rPr lang="en-US" sz="7200" b="1" dirty="0"/>
              <a:t>We </a:t>
            </a:r>
            <a:r>
              <a:rPr lang="en-US" sz="7200" b="1" dirty="0">
                <a:solidFill>
                  <a:srgbClr val="FF0000"/>
                </a:solidFill>
              </a:rPr>
              <a:t>will</a:t>
            </a:r>
            <a:r>
              <a:rPr lang="en-US" sz="7200" b="1" dirty="0"/>
              <a:t> support key cyberinfrastructure components </a:t>
            </a:r>
            <a:r>
              <a:rPr lang="en-US" sz="7200" dirty="0"/>
              <a:t>such as shared software tools and a sustained R&amp;D effort in computing, to fully exploit emerging technologies for projects. Prioritize computing and novel data analysis techniques for maximizing science across the entire field (section 6.7). </a:t>
            </a:r>
            <a:r>
              <a:rPr lang="en-US" sz="7200" b="1" dirty="0">
                <a:solidFill>
                  <a:srgbClr val="FF0000"/>
                </a:solidFill>
              </a:rPr>
              <a:t>This will be in support of the DOE-wide Genesis Mission</a:t>
            </a:r>
          </a:p>
          <a:p>
            <a:pPr marL="0" indent="0">
              <a:buNone/>
            </a:pPr>
            <a:r>
              <a:rPr lang="en-US" sz="7200" dirty="0"/>
              <a:t>g</a:t>
            </a:r>
            <a:r>
              <a:rPr lang="en-US" sz="6400" dirty="0">
                <a:highlight>
                  <a:srgbClr val="FFFF00"/>
                </a:highlight>
              </a:rPr>
              <a:t>. </a:t>
            </a:r>
            <a:r>
              <a:rPr lang="en-US" sz="8000" b="1" dirty="0">
                <a:highlight>
                  <a:srgbClr val="FFFF00"/>
                </a:highlight>
              </a:rPr>
              <a:t>We</a:t>
            </a:r>
            <a:r>
              <a:rPr lang="en-US" sz="8000" b="1" dirty="0">
                <a:solidFill>
                  <a:srgbClr val="FF0000"/>
                </a:solidFill>
                <a:highlight>
                  <a:srgbClr val="FFFF00"/>
                </a:highlight>
              </a:rPr>
              <a:t> will </a:t>
            </a:r>
            <a:r>
              <a:rPr lang="en-US" sz="8000" b="1" dirty="0">
                <a:highlight>
                  <a:srgbClr val="FFFF00"/>
                </a:highlight>
              </a:rPr>
              <a:t>develop plans for improving the Fermilab accelerator complex </a:t>
            </a:r>
          </a:p>
          <a:p>
            <a:pPr marL="0" indent="0">
              <a:buNone/>
            </a:pPr>
            <a:r>
              <a:rPr lang="en-US" sz="8000" b="1" dirty="0">
                <a:highlight>
                  <a:srgbClr val="FFFF00"/>
                </a:highlight>
              </a:rPr>
              <a:t>It is not clear if </a:t>
            </a:r>
            <a:r>
              <a:rPr lang="en-US" sz="8000" dirty="0"/>
              <a:t>they will be  </a:t>
            </a:r>
            <a:r>
              <a:rPr lang="en-US" sz="8000" i="1" dirty="0">
                <a:highlight>
                  <a:srgbClr val="FFFF00"/>
                </a:highlight>
              </a:rPr>
              <a:t>consistent with the long-term vision of this report including neutrinos, flavor, and a 10 TeV </a:t>
            </a:r>
            <a:r>
              <a:rPr lang="en-US" sz="8000" i="1" dirty="0" err="1">
                <a:highlight>
                  <a:srgbClr val="FFFF00"/>
                </a:highlight>
              </a:rPr>
              <a:t>pCM</a:t>
            </a:r>
            <a:r>
              <a:rPr lang="en-US" sz="8000" i="1" dirty="0">
                <a:highlight>
                  <a:srgbClr val="FFFF00"/>
                </a:highlight>
              </a:rPr>
              <a:t> collider.</a:t>
            </a:r>
            <a:endParaRPr sz="7200" b="1" i="1" dirty="0">
              <a:highlight>
                <a:srgbClr val="FFFF00"/>
              </a:highlight>
            </a:endParaRPr>
          </a:p>
        </p:txBody>
      </p:sp>
      <p:sp>
        <p:nvSpPr>
          <p:cNvPr id="754" name="Slide Number">
            <a:extLst>
              <a:ext uri="{FF2B5EF4-FFF2-40B4-BE49-F238E27FC236}">
                <a16:creationId xmlns:a16="http://schemas.microsoft.com/office/drawing/2014/main" id="{0DC0302A-C5DC-A0DB-AF26-7FE7BDD71B69}"/>
              </a:ext>
            </a:extLst>
          </p:cNvPr>
          <p:cNvSpPr txBox="1">
            <a:spLocks noGrp="1"/>
          </p:cNvSpPr>
          <p:nvPr>
            <p:ph type="sldNum" sz="quarter" idx="4"/>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38</a:t>
            </a:fld>
            <a:endParaRPr/>
          </a:p>
        </p:txBody>
      </p:sp>
      <p:pic>
        <p:nvPicPr>
          <p:cNvPr id="3" name="DRAFT_P5_Mark_4x5_wTitle_3C_101823.jpg" descr="DRAFT_P5_Mark_4x5_wTitle_3C_101823.jpg">
            <a:extLst>
              <a:ext uri="{FF2B5EF4-FFF2-40B4-BE49-F238E27FC236}">
                <a16:creationId xmlns:a16="http://schemas.microsoft.com/office/drawing/2014/main" id="{C834512C-35CC-405C-EEE4-1943F4A83C5A}"/>
              </a:ext>
            </a:extLst>
          </p:cNvPr>
          <p:cNvPicPr>
            <a:picLocks noChangeAspect="1"/>
          </p:cNvPicPr>
          <p:nvPr/>
        </p:nvPicPr>
        <p:blipFill>
          <a:blip r:embed="rId3"/>
          <a:srcRect l="11001" t="18541" r="14488" b="18541"/>
          <a:stretch>
            <a:fillRect/>
          </a:stretch>
        </p:blipFill>
        <p:spPr>
          <a:xfrm>
            <a:off x="50949" y="80733"/>
            <a:ext cx="1662818" cy="702042"/>
          </a:xfrm>
          <a:prstGeom prst="rect">
            <a:avLst/>
          </a:prstGeom>
          <a:ln w="12700">
            <a:miter lim="400000"/>
          </a:ln>
        </p:spPr>
      </p:pic>
    </p:spTree>
    <p:extLst>
      <p:ext uri="{BB962C8B-B14F-4D97-AF65-F5344CB8AC3E}">
        <p14:creationId xmlns:p14="http://schemas.microsoft.com/office/powerpoint/2010/main" val="253284842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0C2D7-9307-61A3-4FDA-E6631B624CB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2B1EB72-F65B-82D5-D44B-18CADF424DF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52" name="Recommendation 3">
            <a:extLst>
              <a:ext uri="{FF2B5EF4-FFF2-40B4-BE49-F238E27FC236}">
                <a16:creationId xmlns:a16="http://schemas.microsoft.com/office/drawing/2014/main" id="{F282A45C-850A-7501-AC33-471E8D317422}"/>
              </a:ext>
            </a:extLst>
          </p:cNvPr>
          <p:cNvSpPr txBox="1">
            <a:spLocks noGrp="1"/>
          </p:cNvSpPr>
          <p:nvPr>
            <p:ph type="title"/>
          </p:nvPr>
        </p:nvSpPr>
        <p:spPr>
          <a:prstGeom prst="rect">
            <a:avLst/>
          </a:prstGeom>
        </p:spPr>
        <p:txBody>
          <a:bodyPr anchor="t"/>
          <a:lstStyle/>
          <a:p>
            <a:r>
              <a:rPr lang="en-US" dirty="0"/>
              <a:t>             </a:t>
            </a:r>
            <a:r>
              <a:rPr dirty="0"/>
              <a:t>Recommendation </a:t>
            </a:r>
            <a:r>
              <a:rPr lang="en-US" dirty="0"/>
              <a:t>6</a:t>
            </a:r>
            <a:endParaRPr dirty="0"/>
          </a:p>
        </p:txBody>
      </p:sp>
      <p:sp>
        <p:nvSpPr>
          <p:cNvPr id="4" name="Content Placeholder 3">
            <a:extLst>
              <a:ext uri="{FF2B5EF4-FFF2-40B4-BE49-F238E27FC236}">
                <a16:creationId xmlns:a16="http://schemas.microsoft.com/office/drawing/2014/main" id="{F24482D7-A8BC-9724-C860-391DE3236DEF}"/>
              </a:ext>
            </a:extLst>
          </p:cNvPr>
          <p:cNvSpPr>
            <a:spLocks noGrp="1"/>
          </p:cNvSpPr>
          <p:nvPr>
            <p:ph idx="1"/>
          </p:nvPr>
        </p:nvSpPr>
        <p:spPr>
          <a:xfrm>
            <a:off x="408791" y="732965"/>
            <a:ext cx="11317044" cy="4638248"/>
          </a:xfrm>
        </p:spPr>
        <p:txBody>
          <a:bodyPr>
            <a:normAutofit fontScale="92500" lnSpcReduction="10000"/>
          </a:bodyPr>
          <a:lstStyle/>
          <a:p>
            <a:pPr marL="0" indent="0">
              <a:buNone/>
            </a:pPr>
            <a:r>
              <a:rPr lang="en-US" b="1" dirty="0"/>
              <a:t>Convene a targeted panel with broad membership across particle physics later this decade that makes decisions on the US accelerator-based program at the time when major decisions concerning an offshore Higgs factory are expected, and/or significant adjustments within the accelerator-based R&amp;D portfolio are likely to be needed. A plan for the Fermilab accelerator complex consistent with the long-term vision in this report should also be reviewed.  The panel would consider the following:</a:t>
            </a:r>
          </a:p>
          <a:p>
            <a:pPr marL="0" indent="0">
              <a:buNone/>
            </a:pPr>
            <a:r>
              <a:rPr lang="en-US" dirty="0"/>
              <a:t>a. The </a:t>
            </a:r>
            <a:r>
              <a:rPr lang="en-US" dirty="0">
                <a:highlight>
                  <a:srgbClr val="FFFF00"/>
                </a:highlight>
              </a:rPr>
              <a:t>level and nature of US contribution in a specific Higgs factory </a:t>
            </a:r>
            <a:r>
              <a:rPr lang="en-US" dirty="0"/>
              <a:t>including an evaluation of the associated schedule, budget, and risks once crucial information becomes available.</a:t>
            </a:r>
          </a:p>
          <a:p>
            <a:pPr marL="0" indent="0">
              <a:buNone/>
            </a:pPr>
            <a:r>
              <a:rPr lang="en-US" dirty="0"/>
              <a:t>b. Mid- and large-scale test and demonstrator facilities in the accelerator and collider</a:t>
            </a:r>
          </a:p>
          <a:p>
            <a:pPr marL="0" indent="0">
              <a:buNone/>
            </a:pPr>
            <a:r>
              <a:rPr lang="en-US" dirty="0"/>
              <a:t>R&amp;D portfolios.</a:t>
            </a:r>
          </a:p>
          <a:p>
            <a:pPr marL="0" indent="0">
              <a:buNone/>
            </a:pPr>
            <a:r>
              <a:rPr lang="en-US" dirty="0"/>
              <a:t>c. A </a:t>
            </a:r>
            <a:r>
              <a:rPr lang="en-US" dirty="0">
                <a:highlight>
                  <a:srgbClr val="FFFF00"/>
                </a:highlight>
              </a:rPr>
              <a:t>plan for the evolution of the Fermilab accelerator complex </a:t>
            </a:r>
            <a:r>
              <a:rPr lang="en-US" dirty="0"/>
              <a:t>consistent with the long term vision in this report, which may commence construction in the event of a more favorable budget situation.</a:t>
            </a:r>
          </a:p>
        </p:txBody>
      </p:sp>
      <p:sp>
        <p:nvSpPr>
          <p:cNvPr id="754" name="Slide Number">
            <a:extLst>
              <a:ext uri="{FF2B5EF4-FFF2-40B4-BE49-F238E27FC236}">
                <a16:creationId xmlns:a16="http://schemas.microsoft.com/office/drawing/2014/main" id="{9D470C57-8B9E-9D0F-61AE-79341A75C411}"/>
              </a:ext>
            </a:extLst>
          </p:cNvPr>
          <p:cNvSpPr txBox="1">
            <a:spLocks noGrp="1"/>
          </p:cNvSpPr>
          <p:nvPr>
            <p:ph type="sldNum" sz="quarter" idx="4"/>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a:p>
        </p:txBody>
      </p:sp>
      <p:pic>
        <p:nvPicPr>
          <p:cNvPr id="3" name="DRAFT_P5_Mark_4x5_wTitle_3C_101823.jpg" descr="DRAFT_P5_Mark_4x5_wTitle_3C_101823.jpg">
            <a:extLst>
              <a:ext uri="{FF2B5EF4-FFF2-40B4-BE49-F238E27FC236}">
                <a16:creationId xmlns:a16="http://schemas.microsoft.com/office/drawing/2014/main" id="{9041C9C8-9B61-8FF8-59A1-E28828FC0741}"/>
              </a:ext>
            </a:extLst>
          </p:cNvPr>
          <p:cNvPicPr>
            <a:picLocks noChangeAspect="1"/>
          </p:cNvPicPr>
          <p:nvPr/>
        </p:nvPicPr>
        <p:blipFill>
          <a:blip r:embed="rId3"/>
          <a:srcRect l="11001" t="18541" r="14488" b="18541"/>
          <a:stretch>
            <a:fillRect/>
          </a:stretch>
        </p:blipFill>
        <p:spPr>
          <a:xfrm>
            <a:off x="50949" y="80733"/>
            <a:ext cx="1662818" cy="702042"/>
          </a:xfrm>
          <a:prstGeom prst="rect">
            <a:avLst/>
          </a:prstGeom>
          <a:ln w="12700">
            <a:miter lim="400000"/>
          </a:ln>
        </p:spPr>
      </p:pic>
      <p:sp>
        <p:nvSpPr>
          <p:cNvPr id="5" name="TextBox 4">
            <a:extLst>
              <a:ext uri="{FF2B5EF4-FFF2-40B4-BE49-F238E27FC236}">
                <a16:creationId xmlns:a16="http://schemas.microsoft.com/office/drawing/2014/main" id="{BCDCEF05-143D-78CA-78CF-0E4B2175D82A}"/>
              </a:ext>
            </a:extLst>
          </p:cNvPr>
          <p:cNvSpPr txBox="1"/>
          <p:nvPr/>
        </p:nvSpPr>
        <p:spPr>
          <a:xfrm>
            <a:off x="552502" y="5371213"/>
            <a:ext cx="11029622" cy="923330"/>
          </a:xfrm>
          <a:prstGeom prst="rect">
            <a:avLst/>
          </a:prstGeom>
          <a:noFill/>
        </p:spPr>
        <p:txBody>
          <a:bodyPr wrap="none" rtlCol="0">
            <a:spAutoFit/>
          </a:bodyPr>
          <a:lstStyle/>
          <a:p>
            <a:r>
              <a:rPr lang="en-US" b="1" dirty="0">
                <a:solidFill>
                  <a:srgbClr val="FF0000"/>
                </a:solidFill>
              </a:rPr>
              <a:t>DOE HEP intends to generally follow this recommendation, albeit with separate panels for a and c; </a:t>
            </a:r>
          </a:p>
          <a:p>
            <a:r>
              <a:rPr lang="en-US" b="1" dirty="0">
                <a:solidFill>
                  <a:srgbClr val="FF0000"/>
                </a:solidFill>
              </a:rPr>
              <a:t>It is unlikely that we initiate any new major construction projects in the next 6-7 years;</a:t>
            </a:r>
          </a:p>
          <a:p>
            <a:r>
              <a:rPr lang="en-US" b="1" dirty="0">
                <a:solidFill>
                  <a:srgbClr val="FF0000"/>
                </a:solidFill>
              </a:rPr>
              <a:t>we will probably not do a panel for b in the near term.</a:t>
            </a:r>
          </a:p>
        </p:txBody>
      </p:sp>
    </p:spTree>
    <p:extLst>
      <p:ext uri="{BB962C8B-B14F-4D97-AF65-F5344CB8AC3E}">
        <p14:creationId xmlns:p14="http://schemas.microsoft.com/office/powerpoint/2010/main" val="50564900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4893-325D-408E-7205-4F951FE6BAB8}"/>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2D132EF-4B74-9ECF-D1A6-E5DFB9C74AC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FBC6BA15-429D-A93F-54A5-8E318DF34422}"/>
              </a:ext>
            </a:extLst>
          </p:cNvPr>
          <p:cNvSpPr>
            <a:spLocks noGrp="1"/>
          </p:cNvSpPr>
          <p:nvPr>
            <p:ph type="title"/>
          </p:nvPr>
        </p:nvSpPr>
        <p:spPr>
          <a:xfrm>
            <a:off x="376986" y="47423"/>
            <a:ext cx="11317044" cy="801663"/>
          </a:xfrm>
        </p:spPr>
        <p:txBody>
          <a:bodyPr/>
          <a:lstStyle/>
          <a:p>
            <a:r>
              <a:rPr lang="en-US" dirty="0"/>
              <a:t>HENP Research, Facilities and Project Balance</a:t>
            </a:r>
          </a:p>
        </p:txBody>
      </p:sp>
      <p:sp>
        <p:nvSpPr>
          <p:cNvPr id="4" name="Slide Number Placeholder 3">
            <a:extLst>
              <a:ext uri="{FF2B5EF4-FFF2-40B4-BE49-F238E27FC236}">
                <a16:creationId xmlns:a16="http://schemas.microsoft.com/office/drawing/2014/main" id="{536F224F-860A-8EC6-4B04-FAD9689748A3}"/>
              </a:ext>
            </a:extLst>
          </p:cNvPr>
          <p:cNvSpPr>
            <a:spLocks noGrp="1"/>
          </p:cNvSpPr>
          <p:nvPr>
            <p:ph type="sldNum" sz="quarter" idx="4"/>
          </p:nvPr>
        </p:nvSpPr>
        <p:spPr/>
        <p:txBody>
          <a:bodyPr/>
          <a:lstStyle/>
          <a:p>
            <a:fld id="{835B6AD7-18B8-4C9C-AA70-ABD830A869AC}" type="slidenum">
              <a:rPr lang="en-US" smtClean="0"/>
              <a:t>40</a:t>
            </a:fld>
            <a:endParaRPr lang="en-US"/>
          </a:p>
        </p:txBody>
      </p:sp>
      <p:graphicFrame>
        <p:nvGraphicFramePr>
          <p:cNvPr id="6" name="Chart 5">
            <a:extLst>
              <a:ext uri="{FF2B5EF4-FFF2-40B4-BE49-F238E27FC236}">
                <a16:creationId xmlns:a16="http://schemas.microsoft.com/office/drawing/2014/main" id="{2C0A8E8D-5A56-2087-74C3-2CB3602E9A2C}"/>
              </a:ext>
            </a:extLst>
          </p:cNvPr>
          <p:cNvGraphicFramePr>
            <a:graphicFrameLocks/>
          </p:cNvGraphicFramePr>
          <p:nvPr>
            <p:extLst>
              <p:ext uri="{D42A27DB-BD31-4B8C-83A1-F6EECF244321}">
                <p14:modId xmlns:p14="http://schemas.microsoft.com/office/powerpoint/2010/main" val="3278102455"/>
              </p:ext>
            </p:extLst>
          </p:nvPr>
        </p:nvGraphicFramePr>
        <p:xfrm>
          <a:off x="-859719" y="3606729"/>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2AA5CAF6-B051-EB96-942F-64A181496F05}"/>
              </a:ext>
            </a:extLst>
          </p:cNvPr>
          <p:cNvGraphicFramePr>
            <a:graphicFrameLocks/>
          </p:cNvGraphicFramePr>
          <p:nvPr>
            <p:extLst>
              <p:ext uri="{D42A27DB-BD31-4B8C-83A1-F6EECF244321}">
                <p14:modId xmlns:p14="http://schemas.microsoft.com/office/powerpoint/2010/main" val="2554116897"/>
              </p:ext>
            </p:extLst>
          </p:nvPr>
        </p:nvGraphicFramePr>
        <p:xfrm>
          <a:off x="-870396" y="694935"/>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434D1866-3B1B-C3C7-D2B0-7CABC50F6986}"/>
              </a:ext>
            </a:extLst>
          </p:cNvPr>
          <p:cNvGraphicFramePr>
            <a:graphicFrameLocks/>
          </p:cNvGraphicFramePr>
          <p:nvPr>
            <p:extLst>
              <p:ext uri="{D42A27DB-BD31-4B8C-83A1-F6EECF244321}">
                <p14:modId xmlns:p14="http://schemas.microsoft.com/office/powerpoint/2010/main" val="4152009678"/>
              </p:ext>
            </p:extLst>
          </p:nvPr>
        </p:nvGraphicFramePr>
        <p:xfrm>
          <a:off x="8082465" y="1059774"/>
          <a:ext cx="4109535" cy="441846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8A512305-9203-67AD-CD99-DC028A794DFC}"/>
              </a:ext>
            </a:extLst>
          </p:cNvPr>
          <p:cNvGraphicFramePr>
            <a:graphicFrameLocks/>
          </p:cNvGraphicFramePr>
          <p:nvPr>
            <p:extLst>
              <p:ext uri="{D42A27DB-BD31-4B8C-83A1-F6EECF244321}">
                <p14:modId xmlns:p14="http://schemas.microsoft.com/office/powerpoint/2010/main" val="1100771253"/>
              </p:ext>
            </p:extLst>
          </p:nvPr>
        </p:nvGraphicFramePr>
        <p:xfrm>
          <a:off x="4609071" y="4281383"/>
          <a:ext cx="3157117" cy="187048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a:extLst>
              <a:ext uri="{FF2B5EF4-FFF2-40B4-BE49-F238E27FC236}">
                <a16:creationId xmlns:a16="http://schemas.microsoft.com/office/drawing/2014/main" id="{5415E163-D638-0D43-A350-CEF519C540E7}"/>
              </a:ext>
            </a:extLst>
          </p:cNvPr>
          <p:cNvGraphicFramePr>
            <a:graphicFrameLocks/>
          </p:cNvGraphicFramePr>
          <p:nvPr>
            <p:extLst>
              <p:ext uri="{D42A27DB-BD31-4B8C-83A1-F6EECF244321}">
                <p14:modId xmlns:p14="http://schemas.microsoft.com/office/powerpoint/2010/main" val="570461245"/>
              </p:ext>
            </p:extLst>
          </p:nvPr>
        </p:nvGraphicFramePr>
        <p:xfrm>
          <a:off x="2988590" y="849086"/>
          <a:ext cx="4572000" cy="2885765"/>
        </p:xfrm>
        <a:graphic>
          <a:graphicData uri="http://schemas.openxmlformats.org/drawingml/2006/chart">
            <c:chart xmlns:c="http://schemas.openxmlformats.org/drawingml/2006/chart" xmlns:r="http://schemas.openxmlformats.org/officeDocument/2006/relationships" r:id="rId7"/>
          </a:graphicData>
        </a:graphic>
      </p:graphicFrame>
      <p:sp>
        <p:nvSpPr>
          <p:cNvPr id="10" name="TextBox 9">
            <a:extLst>
              <a:ext uri="{FF2B5EF4-FFF2-40B4-BE49-F238E27FC236}">
                <a16:creationId xmlns:a16="http://schemas.microsoft.com/office/drawing/2014/main" id="{DD6087A3-CF0B-1F98-A278-F510F31AAAE4}"/>
              </a:ext>
            </a:extLst>
          </p:cNvPr>
          <p:cNvSpPr txBox="1"/>
          <p:nvPr/>
        </p:nvSpPr>
        <p:spPr>
          <a:xfrm>
            <a:off x="10869841" y="5216625"/>
            <a:ext cx="867545" cy="261610"/>
          </a:xfrm>
          <a:prstGeom prst="rect">
            <a:avLst/>
          </a:prstGeom>
          <a:noFill/>
        </p:spPr>
        <p:txBody>
          <a:bodyPr wrap="none" rtlCol="0">
            <a:spAutoFit/>
          </a:bodyPr>
          <a:lstStyle/>
          <a:p>
            <a:r>
              <a:rPr lang="en-US" sz="1050" dirty="0"/>
              <a:t>$100,000K</a:t>
            </a:r>
          </a:p>
        </p:txBody>
      </p:sp>
      <p:cxnSp>
        <p:nvCxnSpPr>
          <p:cNvPr id="12" name="Straight Arrow Connector 11">
            <a:extLst>
              <a:ext uri="{FF2B5EF4-FFF2-40B4-BE49-F238E27FC236}">
                <a16:creationId xmlns:a16="http://schemas.microsoft.com/office/drawing/2014/main" id="{D49BBC9C-A181-F106-321B-E744D242C85E}"/>
              </a:ext>
            </a:extLst>
          </p:cNvPr>
          <p:cNvCxnSpPr>
            <a:cxnSpLocks/>
          </p:cNvCxnSpPr>
          <p:nvPr/>
        </p:nvCxnSpPr>
        <p:spPr>
          <a:xfrm flipH="1">
            <a:off x="6735536" y="2645229"/>
            <a:ext cx="2310493" cy="25713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85597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81C23F6-D2D7-0DFA-730A-2C631CBD814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E36D88-14EC-7886-D72D-3F937B7A1E31}"/>
              </a:ext>
            </a:extLst>
          </p:cNvPr>
          <p:cNvSpPr>
            <a:spLocks noGrp="1"/>
          </p:cNvSpPr>
          <p:nvPr>
            <p:ph type="title"/>
          </p:nvPr>
        </p:nvSpPr>
        <p:spPr/>
        <p:txBody>
          <a:bodyPr/>
          <a:lstStyle/>
          <a:p>
            <a:r>
              <a:rPr lang="en-US" dirty="0"/>
              <a:t>HEP Priorities in next 5 years (2027 – 2032)</a:t>
            </a:r>
          </a:p>
        </p:txBody>
      </p:sp>
      <p:sp>
        <p:nvSpPr>
          <p:cNvPr id="3" name="Content Placeholder 2">
            <a:extLst>
              <a:ext uri="{FF2B5EF4-FFF2-40B4-BE49-F238E27FC236}">
                <a16:creationId xmlns:a16="http://schemas.microsoft.com/office/drawing/2014/main" id="{5B7D2CCA-252D-EB00-FE31-BF0F21AC516B}"/>
              </a:ext>
            </a:extLst>
          </p:cNvPr>
          <p:cNvSpPr>
            <a:spLocks noGrp="1"/>
          </p:cNvSpPr>
          <p:nvPr>
            <p:ph idx="1"/>
          </p:nvPr>
        </p:nvSpPr>
        <p:spPr>
          <a:xfrm>
            <a:off x="408791" y="1041009"/>
            <a:ext cx="11317044" cy="5135954"/>
          </a:xfrm>
        </p:spPr>
        <p:txBody>
          <a:bodyPr>
            <a:normAutofit/>
          </a:bodyPr>
          <a:lstStyle/>
          <a:p>
            <a:pPr marL="0" indent="0">
              <a:buNone/>
            </a:pPr>
            <a:r>
              <a:rPr lang="en-US" dirty="0"/>
              <a:t>#1: complete on-going projects : PIP-II, HL-LHC, LBNF/DUNE-I</a:t>
            </a:r>
          </a:p>
          <a:p>
            <a:pPr marL="0" indent="0">
              <a:buNone/>
            </a:pPr>
            <a:r>
              <a:rPr lang="en-US" dirty="0"/>
              <a:t>#2: ensure that the FNAL accelerator complex can deliver beam to DUNE</a:t>
            </a:r>
          </a:p>
          <a:p>
            <a:pPr marL="0" indent="0">
              <a:buNone/>
            </a:pPr>
            <a:r>
              <a:rPr lang="en-US" dirty="0"/>
              <a:t>#3: ensure that the SURF complex can safely host DUNE</a:t>
            </a:r>
          </a:p>
          <a:p>
            <a:pPr marL="0" indent="0">
              <a:buNone/>
            </a:pPr>
            <a:r>
              <a:rPr lang="en-US" dirty="0"/>
              <a:t>#4: operate Rubin/LSST and DESI</a:t>
            </a:r>
          </a:p>
          <a:p>
            <a:pPr marL="0" indent="0">
              <a:buNone/>
            </a:pPr>
            <a:r>
              <a:rPr lang="en-US" dirty="0"/>
              <a:t>#5: support proposed upgrades to SPT-3G and BICEP as SPO</a:t>
            </a:r>
          </a:p>
        </p:txBody>
      </p:sp>
      <p:sp>
        <p:nvSpPr>
          <p:cNvPr id="4" name="Slide Number Placeholder 3">
            <a:extLst>
              <a:ext uri="{FF2B5EF4-FFF2-40B4-BE49-F238E27FC236}">
                <a16:creationId xmlns:a16="http://schemas.microsoft.com/office/drawing/2014/main" id="{02F3E616-042C-8C30-5E86-A9DCC9710BE1}"/>
              </a:ext>
            </a:extLst>
          </p:cNvPr>
          <p:cNvSpPr>
            <a:spLocks noGrp="1"/>
          </p:cNvSpPr>
          <p:nvPr>
            <p:ph type="sldNum" sz="quarter" idx="4"/>
          </p:nvPr>
        </p:nvSpPr>
        <p:spPr/>
        <p:txBody>
          <a:bodyPr/>
          <a:lstStyle/>
          <a:p>
            <a:fld id="{835B6AD7-18B8-4C9C-AA70-ABD830A869AC}" type="slidenum">
              <a:rPr lang="en-US" smtClean="0"/>
              <a:pPr/>
              <a:t>41</a:t>
            </a:fld>
            <a:endParaRPr lang="en-US"/>
          </a:p>
        </p:txBody>
      </p:sp>
    </p:spTree>
    <p:extLst>
      <p:ext uri="{BB962C8B-B14F-4D97-AF65-F5344CB8AC3E}">
        <p14:creationId xmlns:p14="http://schemas.microsoft.com/office/powerpoint/2010/main" val="221685343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6F2E568-95F4-A293-F7AE-1989E6CBB79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C46672C-1963-8586-7529-42818A24539B}"/>
              </a:ext>
            </a:extLst>
          </p:cNvPr>
          <p:cNvSpPr>
            <a:spLocks noGrp="1"/>
          </p:cNvSpPr>
          <p:nvPr>
            <p:ph type="title"/>
          </p:nvPr>
        </p:nvSpPr>
        <p:spPr/>
        <p:txBody>
          <a:bodyPr/>
          <a:lstStyle/>
          <a:p>
            <a:r>
              <a:rPr lang="en-US" dirty="0"/>
              <a:t>Closing Take-away</a:t>
            </a:r>
          </a:p>
        </p:txBody>
      </p:sp>
      <p:sp>
        <p:nvSpPr>
          <p:cNvPr id="3" name="Content Placeholder 2">
            <a:extLst>
              <a:ext uri="{FF2B5EF4-FFF2-40B4-BE49-F238E27FC236}">
                <a16:creationId xmlns:a16="http://schemas.microsoft.com/office/drawing/2014/main" id="{E86BECD5-6939-0124-5056-D3A1A4AAEF37}"/>
              </a:ext>
            </a:extLst>
          </p:cNvPr>
          <p:cNvSpPr>
            <a:spLocks noGrp="1"/>
          </p:cNvSpPr>
          <p:nvPr>
            <p:ph idx="1"/>
          </p:nvPr>
        </p:nvSpPr>
        <p:spPr>
          <a:xfrm>
            <a:off x="408791" y="1105275"/>
            <a:ext cx="11317044" cy="5297730"/>
          </a:xfrm>
        </p:spPr>
        <p:txBody>
          <a:bodyPr/>
          <a:lstStyle/>
          <a:p>
            <a:r>
              <a:rPr lang="en-US" dirty="0"/>
              <a:t>HENP have significant portfolios of projects and operating facilities that are underway, completing and some just getting started.</a:t>
            </a:r>
          </a:p>
          <a:p>
            <a:r>
              <a:rPr lang="en-US" dirty="0"/>
              <a:t>We are endeavoring to manage the balance of resources among the projects, facilities and research; research budgets are challenging.</a:t>
            </a:r>
          </a:p>
          <a:p>
            <a:r>
              <a:rPr lang="en-US" dirty="0"/>
              <a:t>The LBNF-DUNE Project MUST succeed.</a:t>
            </a:r>
          </a:p>
          <a:p>
            <a:pPr lvl="1"/>
            <a:r>
              <a:rPr lang="en-US" dirty="0"/>
              <a:t>It is the highest priority in planning the HEP budgets for FY27-31</a:t>
            </a:r>
          </a:p>
          <a:p>
            <a:pPr lvl="1"/>
            <a:r>
              <a:rPr lang="en-US" dirty="0"/>
              <a:t>The TPC must increase to the upper end of the CD-1RR range; this is not yet approved or guaranteed!</a:t>
            </a:r>
          </a:p>
          <a:p>
            <a:r>
              <a:rPr lang="en-US" dirty="0"/>
              <a:t>HL-LHC upgrades, including installation and commissioning MUST succeed</a:t>
            </a:r>
          </a:p>
          <a:p>
            <a:pPr lvl="1"/>
            <a:r>
              <a:rPr lang="en-US" dirty="0"/>
              <a:t>These put additional burden on the facility operations budgets, since they must now support installation tasks, at the level of a 20% increase per year for the next 4 years </a:t>
            </a:r>
          </a:p>
          <a:p>
            <a:r>
              <a:rPr lang="en-US" dirty="0"/>
              <a:t>What is happening with future project planning?</a:t>
            </a:r>
          </a:p>
          <a:p>
            <a:pPr lvl="2"/>
            <a:r>
              <a:rPr lang="en-US" dirty="0"/>
              <a:t>HEP : DUNE Phase-II, Higgs Factory, </a:t>
            </a:r>
            <a:r>
              <a:rPr lang="en-US" i="1" dirty="0"/>
              <a:t>Spec-S5, XLZD, Muon Collider demonstrator </a:t>
            </a:r>
            <a:r>
              <a:rPr lang="en-US" dirty="0"/>
              <a:t>….</a:t>
            </a:r>
          </a:p>
          <a:p>
            <a:pPr lvl="2"/>
            <a:r>
              <a:rPr lang="en-US" dirty="0"/>
              <a:t>NP : EIC, LEGEND-1000</a:t>
            </a:r>
          </a:p>
          <a:p>
            <a:endParaRPr lang="en-US" dirty="0"/>
          </a:p>
        </p:txBody>
      </p:sp>
      <p:sp>
        <p:nvSpPr>
          <p:cNvPr id="4" name="Slide Number Placeholder 3">
            <a:extLst>
              <a:ext uri="{FF2B5EF4-FFF2-40B4-BE49-F238E27FC236}">
                <a16:creationId xmlns:a16="http://schemas.microsoft.com/office/drawing/2014/main" id="{F66D7842-F2BB-9451-8D2D-64B0703A4E76}"/>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42</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220551054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DB617-AF0F-720B-5F36-083BF2698E51}"/>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F7BB500-5742-8DFC-9040-4FFF5D786F6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1EFB6D8-6450-4A84-056E-8F6995AD994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 name="object 7">
            <a:extLst>
              <a:ext uri="{FF2B5EF4-FFF2-40B4-BE49-F238E27FC236}">
                <a16:creationId xmlns:a16="http://schemas.microsoft.com/office/drawing/2014/main" id="{5B09EAAB-F4ED-54C2-0A91-DA7667F7C9DC}"/>
              </a:ext>
            </a:extLst>
          </p:cNvPr>
          <p:cNvSpPr txBox="1">
            <a:spLocks noGrp="1"/>
          </p:cNvSpPr>
          <p:nvPr>
            <p:ph type="sldNum" sz="quarter" idx="7"/>
          </p:nvPr>
        </p:nvSpPr>
        <p:spPr>
          <a:xfrm>
            <a:off x="193547" y="6483197"/>
            <a:ext cx="232409" cy="165734"/>
          </a:xfrm>
          <a:prstGeom prst="rect">
            <a:avLst/>
          </a:prstGeom>
        </p:spPr>
        <p:txBody>
          <a:bodyPr vert="horz" wrap="square" lIns="0" tIns="0" rIns="0" bIns="0" rtlCol="0">
            <a:spAutoFit/>
          </a:bodyPr>
          <a:lstStyle>
            <a:defPPr>
              <a:defRPr kern="0"/>
            </a:defPPr>
            <a:lvl1pPr>
              <a:defRPr sz="1100" b="1" i="0">
                <a:solidFill>
                  <a:schemeClr val="tx1"/>
                </a:solidFill>
                <a:latin typeface="Calibri"/>
                <a:cs typeface="Calibri"/>
              </a:defRPr>
            </a:lvl1pPr>
          </a:lstStyle>
          <a:p>
            <a:pPr marL="38100">
              <a:lnSpc>
                <a:spcPts val="1150"/>
              </a:lnSpc>
            </a:pPr>
            <a:fld id="{81D60167-4931-47E6-BA6A-407CBD079E47}" type="slidenum">
              <a:rPr lang="en-US" spc="-50" smtClean="0"/>
              <a:pPr marL="38100">
                <a:lnSpc>
                  <a:spcPts val="1150"/>
                </a:lnSpc>
              </a:pPr>
              <a:t>43</a:t>
            </a:fld>
            <a:endParaRPr spc="-25" dirty="0"/>
          </a:p>
        </p:txBody>
      </p:sp>
      <p:sp>
        <p:nvSpPr>
          <p:cNvPr id="2" name="object 2" descr="$PPTXTitle">
            <a:extLst>
              <a:ext uri="{FF2B5EF4-FFF2-40B4-BE49-F238E27FC236}">
                <a16:creationId xmlns:a16="http://schemas.microsoft.com/office/drawing/2014/main" id="{558C2D65-5A3A-E3FB-EC79-88F4D6A5D4E1}"/>
              </a:ext>
            </a:extLst>
          </p:cNvPr>
          <p:cNvSpPr txBox="1">
            <a:spLocks noGrp="1"/>
          </p:cNvSpPr>
          <p:nvPr>
            <p:ph type="title"/>
          </p:nvPr>
        </p:nvSpPr>
        <p:spPr>
          <a:xfrm>
            <a:off x="635711" y="-22439"/>
            <a:ext cx="11335385" cy="1243289"/>
          </a:xfrm>
          <a:prstGeom prst="rect">
            <a:avLst/>
          </a:prstGeom>
        </p:spPr>
        <p:txBody>
          <a:bodyPr vert="horz" wrap="square" lIns="0" tIns="12065" rIns="0" bIns="0" rtlCol="0">
            <a:spAutoFit/>
          </a:bodyPr>
          <a:lstStyle/>
          <a:p>
            <a:pPr marL="12700">
              <a:lnSpc>
                <a:spcPct val="100000"/>
              </a:lnSpc>
              <a:spcBef>
                <a:spcPts val="95"/>
              </a:spcBef>
            </a:pPr>
            <a:r>
              <a:rPr lang="en-US" sz="4000" b="1" dirty="0"/>
              <a:t>Spring 2026 - </a:t>
            </a:r>
            <a:r>
              <a:rPr sz="4000" b="1" dirty="0"/>
              <a:t>Office</a:t>
            </a:r>
            <a:r>
              <a:rPr sz="4000" b="1" spc="-100" dirty="0"/>
              <a:t> </a:t>
            </a:r>
            <a:r>
              <a:rPr sz="4000" b="1" dirty="0"/>
              <a:t>of</a:t>
            </a:r>
            <a:r>
              <a:rPr sz="4000" b="1" spc="-95" dirty="0"/>
              <a:t> </a:t>
            </a:r>
            <a:r>
              <a:rPr sz="4000" b="1" dirty="0"/>
              <a:t>Science</a:t>
            </a:r>
            <a:r>
              <a:rPr sz="4000" b="1" spc="-75" dirty="0"/>
              <a:t> </a:t>
            </a:r>
            <a:r>
              <a:rPr sz="4000" b="1" dirty="0"/>
              <a:t>Advisory</a:t>
            </a:r>
            <a:r>
              <a:rPr sz="4000" b="1" spc="-75" dirty="0"/>
              <a:t> </a:t>
            </a:r>
            <a:r>
              <a:rPr sz="4000" b="1" dirty="0"/>
              <a:t>Committee</a:t>
            </a:r>
            <a:r>
              <a:rPr lang="en-US" sz="4000" b="1" dirty="0"/>
              <a:t> (SCAC) </a:t>
            </a:r>
            <a:r>
              <a:rPr sz="4000" b="1" spc="-85" dirty="0"/>
              <a:t> </a:t>
            </a:r>
            <a:r>
              <a:rPr sz="4000" b="1" spc="-10" dirty="0"/>
              <a:t>Charges</a:t>
            </a:r>
            <a:endParaRPr sz="4000" b="1" dirty="0"/>
          </a:p>
        </p:txBody>
      </p:sp>
      <p:graphicFrame>
        <p:nvGraphicFramePr>
          <p:cNvPr id="9" name="object 8">
            <a:extLst>
              <a:ext uri="{FF2B5EF4-FFF2-40B4-BE49-F238E27FC236}">
                <a16:creationId xmlns:a16="http://schemas.microsoft.com/office/drawing/2014/main" id="{416D9D84-9897-87A5-A8DA-E3E61753DC0A}"/>
              </a:ext>
            </a:extLst>
          </p:cNvPr>
          <p:cNvGraphicFramePr>
            <a:graphicFrameLocks noGrp="1"/>
          </p:cNvGraphicFramePr>
          <p:nvPr/>
        </p:nvGraphicFramePr>
        <p:xfrm>
          <a:off x="309751" y="1476008"/>
          <a:ext cx="3571207" cy="4496673"/>
        </p:xfrm>
        <a:graphic>
          <a:graphicData uri="http://schemas.openxmlformats.org/drawingml/2006/table">
            <a:tbl>
              <a:tblPr firstRow="1" bandRow="1">
                <a:tableStyleId>{2D5ABB26-0587-4C30-8999-92F81FD0307C}</a:tableStyleId>
              </a:tblPr>
              <a:tblGrid>
                <a:gridCol w="3571207">
                  <a:extLst>
                    <a:ext uri="{9D8B030D-6E8A-4147-A177-3AD203B41FA5}">
                      <a16:colId xmlns:a16="http://schemas.microsoft.com/office/drawing/2014/main" val="20000"/>
                    </a:ext>
                  </a:extLst>
                </a:gridCol>
              </a:tblGrid>
              <a:tr h="1183138">
                <a:tc>
                  <a:txBody>
                    <a:bodyPr/>
                    <a:lstStyle/>
                    <a:p>
                      <a:pPr marL="591185">
                        <a:lnSpc>
                          <a:spcPct val="100000"/>
                        </a:lnSpc>
                        <a:spcBef>
                          <a:spcPts val="1485"/>
                        </a:spcBef>
                      </a:pPr>
                      <a:r>
                        <a:rPr sz="2400" b="1" spc="125" dirty="0">
                          <a:latin typeface="Calibri"/>
                          <a:cs typeface="Calibri"/>
                        </a:rPr>
                        <a:t>Facilities</a:t>
                      </a:r>
                      <a:r>
                        <a:rPr sz="2400" b="1" spc="-80" dirty="0">
                          <a:latin typeface="Calibri"/>
                          <a:cs typeface="Calibri"/>
                        </a:rPr>
                        <a:t> </a:t>
                      </a:r>
                      <a:r>
                        <a:rPr sz="2400" b="1" spc="60" dirty="0">
                          <a:latin typeface="Calibri"/>
                          <a:cs typeface="Calibri"/>
                        </a:rPr>
                        <a:t>of</a:t>
                      </a:r>
                      <a:r>
                        <a:rPr sz="2400" b="1" spc="-55" dirty="0">
                          <a:latin typeface="Calibri"/>
                          <a:cs typeface="Calibri"/>
                        </a:rPr>
                        <a:t> </a:t>
                      </a:r>
                      <a:r>
                        <a:rPr sz="2400" b="1" spc="70" dirty="0">
                          <a:latin typeface="Calibri"/>
                          <a:cs typeface="Calibri"/>
                        </a:rPr>
                        <a:t>the</a:t>
                      </a:r>
                      <a:r>
                        <a:rPr sz="2400" b="1" spc="-45" dirty="0">
                          <a:latin typeface="Calibri"/>
                          <a:cs typeface="Calibri"/>
                        </a:rPr>
                        <a:t> </a:t>
                      </a:r>
                      <a:r>
                        <a:rPr sz="2400" b="1" spc="80" dirty="0">
                          <a:latin typeface="Calibri"/>
                          <a:cs typeface="Calibri"/>
                        </a:rPr>
                        <a:t>Future</a:t>
                      </a:r>
                      <a:r>
                        <a:rPr sz="2400" b="1" spc="-35" dirty="0">
                          <a:latin typeface="Calibri"/>
                          <a:cs typeface="Calibri"/>
                        </a:rPr>
                        <a:t> </a:t>
                      </a:r>
                      <a:r>
                        <a:rPr sz="2400" b="1" spc="120" dirty="0">
                          <a:latin typeface="Calibri"/>
                          <a:cs typeface="Calibri"/>
                        </a:rPr>
                        <a:t>Charge</a:t>
                      </a:r>
                      <a:endParaRPr lang="en-US" sz="2400" b="1" spc="120" dirty="0">
                        <a:latin typeface="Calibri"/>
                        <a:cs typeface="Calibri"/>
                      </a:endParaRPr>
                    </a:p>
                  </a:txBody>
                  <a:tcPr marL="0" marR="0" marT="188595" marB="0">
                    <a:lnL w="9525">
                      <a:solidFill>
                        <a:srgbClr val="000000"/>
                      </a:solidFill>
                      <a:prstDash val="solid"/>
                    </a:lnL>
                    <a:lnR w="9525">
                      <a:solidFill>
                        <a:srgbClr val="000000"/>
                      </a:solidFill>
                      <a:prstDash val="solid"/>
                    </a:lnR>
                    <a:lnT w="9525">
                      <a:solidFill>
                        <a:srgbClr val="000000"/>
                      </a:solidFill>
                      <a:prstDash val="solid"/>
                    </a:lnT>
                    <a:lnB w="12700">
                      <a:solidFill>
                        <a:srgbClr val="000000"/>
                      </a:solidFill>
                      <a:prstDash val="solid"/>
                    </a:lnB>
                    <a:solidFill>
                      <a:srgbClr val="A6C9EB"/>
                    </a:solidFill>
                  </a:tcPr>
                </a:tc>
                <a:extLst>
                  <a:ext uri="{0D108BD9-81ED-4DB2-BD59-A6C34878D82A}">
                    <a16:rowId xmlns:a16="http://schemas.microsoft.com/office/drawing/2014/main" val="10000"/>
                  </a:ext>
                </a:extLst>
              </a:tr>
              <a:tr h="3313535">
                <a:tc>
                  <a:txBody>
                    <a:bodyPr/>
                    <a:lstStyle/>
                    <a:p>
                      <a:pPr marL="377190" marR="205740" indent="-285750">
                        <a:lnSpc>
                          <a:spcPct val="90100"/>
                        </a:lnSpc>
                        <a:buFont typeface="Arial" panose="020B0604020202020204" pitchFamily="34" charset="0"/>
                        <a:buChar char="•"/>
                        <a:tabLst>
                          <a:tab pos="320040" algn="l"/>
                        </a:tabLst>
                      </a:pPr>
                      <a:r>
                        <a:rPr sz="1600" dirty="0">
                          <a:latin typeface="Arial"/>
                          <a:cs typeface="Arial"/>
                        </a:rPr>
                        <a:t>Review</a:t>
                      </a:r>
                      <a:r>
                        <a:rPr sz="1600" spc="-55" dirty="0">
                          <a:latin typeface="Arial"/>
                          <a:cs typeface="Arial"/>
                        </a:rPr>
                        <a:t> </a:t>
                      </a:r>
                      <a:r>
                        <a:rPr sz="1600" dirty="0">
                          <a:latin typeface="Arial"/>
                          <a:cs typeface="Arial"/>
                        </a:rPr>
                        <a:t>proposed</a:t>
                      </a:r>
                      <a:r>
                        <a:rPr sz="1600" spc="-30" dirty="0">
                          <a:latin typeface="Arial"/>
                          <a:cs typeface="Arial"/>
                        </a:rPr>
                        <a:t> </a:t>
                      </a:r>
                      <a:r>
                        <a:rPr sz="1600" dirty="0">
                          <a:latin typeface="Arial"/>
                          <a:cs typeface="Arial"/>
                        </a:rPr>
                        <a:t>facilities</a:t>
                      </a:r>
                      <a:r>
                        <a:rPr sz="1600" spc="-75" dirty="0">
                          <a:latin typeface="Arial"/>
                          <a:cs typeface="Arial"/>
                        </a:rPr>
                        <a:t> </a:t>
                      </a:r>
                      <a:r>
                        <a:rPr sz="1600" dirty="0">
                          <a:latin typeface="Arial"/>
                          <a:cs typeface="Arial"/>
                        </a:rPr>
                        <a:t>and</a:t>
                      </a:r>
                      <a:r>
                        <a:rPr sz="1600" spc="-40" dirty="0">
                          <a:latin typeface="Arial"/>
                          <a:cs typeface="Arial"/>
                        </a:rPr>
                        <a:t> </a:t>
                      </a:r>
                      <a:r>
                        <a:rPr sz="1600" dirty="0">
                          <a:latin typeface="Arial"/>
                          <a:cs typeface="Arial"/>
                        </a:rPr>
                        <a:t>upgrades,</a:t>
                      </a:r>
                      <a:r>
                        <a:rPr sz="1600" spc="-25" dirty="0">
                          <a:latin typeface="Arial"/>
                          <a:cs typeface="Arial"/>
                        </a:rPr>
                        <a:t> </a:t>
                      </a:r>
                      <a:r>
                        <a:rPr sz="1600" dirty="0">
                          <a:latin typeface="Arial"/>
                          <a:cs typeface="Arial"/>
                        </a:rPr>
                        <a:t>identify</a:t>
                      </a:r>
                      <a:r>
                        <a:rPr sz="1600" spc="-50" dirty="0">
                          <a:latin typeface="Arial"/>
                          <a:cs typeface="Arial"/>
                        </a:rPr>
                        <a:t> </a:t>
                      </a:r>
                      <a:r>
                        <a:rPr sz="1600" spc="-25" dirty="0">
                          <a:latin typeface="Arial"/>
                          <a:cs typeface="Arial"/>
                        </a:rPr>
                        <a:t>any </a:t>
                      </a:r>
                      <a:r>
                        <a:rPr sz="1600" dirty="0">
                          <a:latin typeface="Arial"/>
                          <a:cs typeface="Arial"/>
                        </a:rPr>
                        <a:t>gaps,</a:t>
                      </a:r>
                      <a:r>
                        <a:rPr sz="1600" spc="-25" dirty="0">
                          <a:latin typeface="Arial"/>
                          <a:cs typeface="Arial"/>
                        </a:rPr>
                        <a:t> </a:t>
                      </a:r>
                      <a:r>
                        <a:rPr sz="1600" dirty="0">
                          <a:latin typeface="Arial"/>
                          <a:cs typeface="Arial"/>
                        </a:rPr>
                        <a:t>and</a:t>
                      </a:r>
                      <a:r>
                        <a:rPr sz="1600" spc="-35" dirty="0">
                          <a:latin typeface="Arial"/>
                          <a:cs typeface="Arial"/>
                        </a:rPr>
                        <a:t> </a:t>
                      </a:r>
                      <a:r>
                        <a:rPr sz="1600" dirty="0">
                          <a:latin typeface="Arial"/>
                          <a:cs typeface="Arial"/>
                        </a:rPr>
                        <a:t>prioritize</a:t>
                      </a:r>
                      <a:r>
                        <a:rPr sz="1600" spc="-35" dirty="0">
                          <a:latin typeface="Arial"/>
                          <a:cs typeface="Arial"/>
                        </a:rPr>
                        <a:t> </a:t>
                      </a:r>
                      <a:r>
                        <a:rPr sz="1600" dirty="0">
                          <a:latin typeface="Arial"/>
                          <a:cs typeface="Arial"/>
                        </a:rPr>
                        <a:t>the</a:t>
                      </a:r>
                      <a:r>
                        <a:rPr sz="1600" spc="-30" dirty="0">
                          <a:latin typeface="Arial"/>
                          <a:cs typeface="Arial"/>
                        </a:rPr>
                        <a:t> </a:t>
                      </a:r>
                      <a:r>
                        <a:rPr sz="1600" dirty="0">
                          <a:latin typeface="Arial"/>
                          <a:cs typeface="Arial"/>
                        </a:rPr>
                        <a:t>facilities</a:t>
                      </a:r>
                      <a:r>
                        <a:rPr sz="1600" spc="-55" dirty="0">
                          <a:latin typeface="Arial"/>
                          <a:cs typeface="Arial"/>
                        </a:rPr>
                        <a:t> </a:t>
                      </a:r>
                      <a:r>
                        <a:rPr sz="1600" dirty="0">
                          <a:latin typeface="Arial"/>
                          <a:cs typeface="Arial"/>
                        </a:rPr>
                        <a:t>that</a:t>
                      </a:r>
                      <a:r>
                        <a:rPr sz="1600" spc="-25" dirty="0">
                          <a:latin typeface="Arial"/>
                          <a:cs typeface="Arial"/>
                        </a:rPr>
                        <a:t> </a:t>
                      </a:r>
                      <a:r>
                        <a:rPr sz="1600" dirty="0">
                          <a:latin typeface="Arial"/>
                          <a:cs typeface="Arial"/>
                        </a:rPr>
                        <a:t>are</a:t>
                      </a:r>
                      <a:r>
                        <a:rPr sz="1600" spc="-10" dirty="0">
                          <a:latin typeface="Arial"/>
                          <a:cs typeface="Arial"/>
                        </a:rPr>
                        <a:t> </a:t>
                      </a:r>
                      <a:r>
                        <a:rPr sz="1600" dirty="0">
                          <a:latin typeface="Arial"/>
                          <a:cs typeface="Arial"/>
                        </a:rPr>
                        <a:t>most</a:t>
                      </a:r>
                      <a:r>
                        <a:rPr sz="1600" spc="-25" dirty="0">
                          <a:latin typeface="Arial"/>
                          <a:cs typeface="Arial"/>
                        </a:rPr>
                        <a:t> </a:t>
                      </a:r>
                      <a:r>
                        <a:rPr sz="1600" spc="-10" dirty="0">
                          <a:latin typeface="Arial"/>
                          <a:cs typeface="Arial"/>
                        </a:rPr>
                        <a:t>crucial </a:t>
                      </a:r>
                      <a:r>
                        <a:rPr sz="1600" dirty="0">
                          <a:latin typeface="Arial"/>
                          <a:cs typeface="Arial"/>
                        </a:rPr>
                        <a:t>to</a:t>
                      </a:r>
                      <a:r>
                        <a:rPr sz="1600" spc="-20" dirty="0">
                          <a:latin typeface="Arial"/>
                          <a:cs typeface="Arial"/>
                        </a:rPr>
                        <a:t> </a:t>
                      </a:r>
                      <a:r>
                        <a:rPr sz="1600" dirty="0">
                          <a:latin typeface="Arial"/>
                          <a:cs typeface="Arial"/>
                        </a:rPr>
                        <a:t>the</a:t>
                      </a:r>
                      <a:r>
                        <a:rPr sz="1600" spc="-20" dirty="0">
                          <a:latin typeface="Arial"/>
                          <a:cs typeface="Arial"/>
                        </a:rPr>
                        <a:t> </a:t>
                      </a:r>
                      <a:r>
                        <a:rPr sz="1600" dirty="0">
                          <a:latin typeface="Arial"/>
                          <a:cs typeface="Arial"/>
                        </a:rPr>
                        <a:t>needs</a:t>
                      </a:r>
                      <a:r>
                        <a:rPr sz="1600" spc="-25" dirty="0">
                          <a:latin typeface="Arial"/>
                          <a:cs typeface="Arial"/>
                        </a:rPr>
                        <a:t> </a:t>
                      </a:r>
                      <a:r>
                        <a:rPr sz="1600" dirty="0">
                          <a:latin typeface="Arial"/>
                          <a:cs typeface="Arial"/>
                        </a:rPr>
                        <a:t>of</a:t>
                      </a:r>
                      <a:r>
                        <a:rPr sz="1600" spc="-20" dirty="0">
                          <a:latin typeface="Arial"/>
                          <a:cs typeface="Arial"/>
                        </a:rPr>
                        <a:t> </a:t>
                      </a:r>
                      <a:r>
                        <a:rPr sz="1600" dirty="0">
                          <a:latin typeface="Arial"/>
                          <a:cs typeface="Arial"/>
                        </a:rPr>
                        <a:t>the</a:t>
                      </a:r>
                      <a:r>
                        <a:rPr sz="1600" spc="-20" dirty="0">
                          <a:latin typeface="Arial"/>
                          <a:cs typeface="Arial"/>
                        </a:rPr>
                        <a:t> </a:t>
                      </a:r>
                      <a:r>
                        <a:rPr sz="1600" dirty="0">
                          <a:latin typeface="Arial"/>
                          <a:cs typeface="Arial"/>
                        </a:rPr>
                        <a:t>nation</a:t>
                      </a:r>
                      <a:r>
                        <a:rPr sz="1600" spc="-35" dirty="0">
                          <a:latin typeface="Arial"/>
                          <a:cs typeface="Arial"/>
                        </a:rPr>
                        <a:t> </a:t>
                      </a:r>
                      <a:r>
                        <a:rPr sz="1600" dirty="0">
                          <a:latin typeface="Arial"/>
                          <a:cs typeface="Arial"/>
                        </a:rPr>
                        <a:t>for</a:t>
                      </a:r>
                      <a:r>
                        <a:rPr sz="1600" spc="-10" dirty="0">
                          <a:latin typeface="Arial"/>
                          <a:cs typeface="Arial"/>
                        </a:rPr>
                        <a:t> </a:t>
                      </a:r>
                      <a:r>
                        <a:rPr sz="1600" dirty="0">
                          <a:latin typeface="Arial"/>
                          <a:cs typeface="Arial"/>
                        </a:rPr>
                        <a:t>the</a:t>
                      </a:r>
                      <a:r>
                        <a:rPr sz="1600" spc="-30" dirty="0">
                          <a:latin typeface="Arial"/>
                          <a:cs typeface="Arial"/>
                        </a:rPr>
                        <a:t> </a:t>
                      </a:r>
                      <a:r>
                        <a:rPr sz="1600" dirty="0">
                          <a:latin typeface="Arial"/>
                          <a:cs typeface="Arial"/>
                        </a:rPr>
                        <a:t>next</a:t>
                      </a:r>
                      <a:r>
                        <a:rPr sz="1600" spc="-10" dirty="0">
                          <a:latin typeface="Arial"/>
                          <a:cs typeface="Arial"/>
                        </a:rPr>
                        <a:t> </a:t>
                      </a:r>
                      <a:r>
                        <a:rPr sz="1600" dirty="0">
                          <a:latin typeface="Arial"/>
                          <a:cs typeface="Arial"/>
                        </a:rPr>
                        <a:t>ten</a:t>
                      </a:r>
                      <a:r>
                        <a:rPr sz="1600" spc="-20" dirty="0">
                          <a:latin typeface="Arial"/>
                          <a:cs typeface="Arial"/>
                        </a:rPr>
                        <a:t> </a:t>
                      </a:r>
                      <a:r>
                        <a:rPr sz="1600" spc="-10" dirty="0">
                          <a:latin typeface="Arial"/>
                          <a:cs typeface="Arial"/>
                        </a:rPr>
                        <a:t>years </a:t>
                      </a:r>
                      <a:r>
                        <a:rPr sz="1600" spc="-20" dirty="0">
                          <a:latin typeface="Arial"/>
                          <a:cs typeface="Arial"/>
                        </a:rPr>
                        <a:t>(2026-</a:t>
                      </a:r>
                      <a:r>
                        <a:rPr sz="1600" spc="-10" dirty="0">
                          <a:latin typeface="Arial"/>
                          <a:cs typeface="Arial"/>
                        </a:rPr>
                        <a:t>2036)</a:t>
                      </a:r>
                      <a:endParaRPr sz="1600" dirty="0">
                        <a:latin typeface="Arial"/>
                        <a:cs typeface="Arial"/>
                      </a:endParaRPr>
                    </a:p>
                    <a:p>
                      <a:pPr marL="320040" marR="356235" indent="-228600">
                        <a:lnSpc>
                          <a:spcPct val="90000"/>
                        </a:lnSpc>
                        <a:spcBef>
                          <a:spcPts val="600"/>
                        </a:spcBef>
                        <a:buChar char="•"/>
                        <a:tabLst>
                          <a:tab pos="320040" algn="l"/>
                        </a:tabLst>
                      </a:pPr>
                      <a:r>
                        <a:rPr sz="1600" dirty="0">
                          <a:latin typeface="Arial"/>
                          <a:cs typeface="Arial"/>
                        </a:rPr>
                        <a:t>Consider</a:t>
                      </a:r>
                      <a:r>
                        <a:rPr sz="1600" spc="-50" dirty="0">
                          <a:latin typeface="Arial"/>
                          <a:cs typeface="Arial"/>
                        </a:rPr>
                        <a:t> </a:t>
                      </a:r>
                      <a:r>
                        <a:rPr sz="1600" dirty="0">
                          <a:latin typeface="Arial"/>
                          <a:cs typeface="Arial"/>
                        </a:rPr>
                        <a:t>how</a:t>
                      </a:r>
                      <a:r>
                        <a:rPr sz="1600" spc="-45" dirty="0">
                          <a:latin typeface="Arial"/>
                          <a:cs typeface="Arial"/>
                        </a:rPr>
                        <a:t> </a:t>
                      </a:r>
                      <a:r>
                        <a:rPr sz="1600" dirty="0">
                          <a:latin typeface="Arial"/>
                          <a:cs typeface="Arial"/>
                        </a:rPr>
                        <a:t>proposed</a:t>
                      </a:r>
                      <a:r>
                        <a:rPr sz="1600" spc="-30" dirty="0">
                          <a:latin typeface="Arial"/>
                          <a:cs typeface="Arial"/>
                        </a:rPr>
                        <a:t> </a:t>
                      </a:r>
                      <a:r>
                        <a:rPr sz="1600" dirty="0">
                          <a:latin typeface="Arial"/>
                          <a:cs typeface="Arial"/>
                        </a:rPr>
                        <a:t>facilities</a:t>
                      </a:r>
                      <a:r>
                        <a:rPr sz="1600" spc="-75" dirty="0">
                          <a:latin typeface="Arial"/>
                          <a:cs typeface="Arial"/>
                        </a:rPr>
                        <a:t> </a:t>
                      </a:r>
                      <a:r>
                        <a:rPr sz="1600" dirty="0">
                          <a:latin typeface="Arial"/>
                          <a:cs typeface="Arial"/>
                        </a:rPr>
                        <a:t>integrate</a:t>
                      </a:r>
                      <a:r>
                        <a:rPr sz="1600" spc="-30" dirty="0">
                          <a:latin typeface="Arial"/>
                          <a:cs typeface="Arial"/>
                        </a:rPr>
                        <a:t> </a:t>
                      </a:r>
                      <a:r>
                        <a:rPr sz="1600" dirty="0">
                          <a:latin typeface="Arial"/>
                          <a:cs typeface="Arial"/>
                        </a:rPr>
                        <a:t>with</a:t>
                      </a:r>
                      <a:r>
                        <a:rPr sz="1600" spc="-30" dirty="0">
                          <a:latin typeface="Arial"/>
                          <a:cs typeface="Arial"/>
                        </a:rPr>
                        <a:t> </a:t>
                      </a:r>
                      <a:r>
                        <a:rPr sz="1600" spc="-25" dirty="0">
                          <a:latin typeface="Arial"/>
                          <a:cs typeface="Arial"/>
                        </a:rPr>
                        <a:t>and </a:t>
                      </a:r>
                      <a:r>
                        <a:rPr sz="1600" dirty="0">
                          <a:latin typeface="Arial"/>
                          <a:cs typeface="Arial"/>
                        </a:rPr>
                        <a:t>support</a:t>
                      </a:r>
                      <a:r>
                        <a:rPr sz="1600" spc="-30" dirty="0">
                          <a:latin typeface="Arial"/>
                          <a:cs typeface="Arial"/>
                        </a:rPr>
                        <a:t> </a:t>
                      </a:r>
                      <a:r>
                        <a:rPr sz="1600" dirty="0">
                          <a:latin typeface="Arial"/>
                          <a:cs typeface="Arial"/>
                        </a:rPr>
                        <a:t>the</a:t>
                      </a:r>
                      <a:r>
                        <a:rPr sz="1600" spc="-20" dirty="0">
                          <a:latin typeface="Arial"/>
                          <a:cs typeface="Arial"/>
                        </a:rPr>
                        <a:t> </a:t>
                      </a:r>
                      <a:r>
                        <a:rPr sz="1600" dirty="0">
                          <a:latin typeface="Arial"/>
                          <a:cs typeface="Arial"/>
                        </a:rPr>
                        <a:t>Genesis</a:t>
                      </a:r>
                      <a:r>
                        <a:rPr sz="1600" spc="-30" dirty="0">
                          <a:latin typeface="Arial"/>
                          <a:cs typeface="Arial"/>
                        </a:rPr>
                        <a:t> </a:t>
                      </a:r>
                      <a:r>
                        <a:rPr sz="1600" dirty="0">
                          <a:latin typeface="Arial"/>
                          <a:cs typeface="Arial"/>
                        </a:rPr>
                        <a:t>Mission</a:t>
                      </a:r>
                      <a:r>
                        <a:rPr sz="1600" spc="-45" dirty="0">
                          <a:latin typeface="Arial"/>
                          <a:cs typeface="Arial"/>
                        </a:rPr>
                        <a:t> </a:t>
                      </a:r>
                      <a:r>
                        <a:rPr sz="1600" dirty="0">
                          <a:latin typeface="Arial"/>
                          <a:cs typeface="Arial"/>
                        </a:rPr>
                        <a:t>for</a:t>
                      </a:r>
                      <a:r>
                        <a:rPr sz="1600" spc="-105" dirty="0">
                          <a:latin typeface="Arial"/>
                          <a:cs typeface="Arial"/>
                        </a:rPr>
                        <a:t> </a:t>
                      </a:r>
                      <a:r>
                        <a:rPr sz="1600" dirty="0">
                          <a:latin typeface="Arial"/>
                          <a:cs typeface="Arial"/>
                        </a:rPr>
                        <a:t>AI</a:t>
                      </a:r>
                      <a:r>
                        <a:rPr sz="1600" spc="-20" dirty="0">
                          <a:latin typeface="Arial"/>
                          <a:cs typeface="Arial"/>
                        </a:rPr>
                        <a:t> </a:t>
                      </a:r>
                      <a:r>
                        <a:rPr sz="1600" dirty="0">
                          <a:latin typeface="Arial"/>
                          <a:cs typeface="Arial"/>
                        </a:rPr>
                        <a:t>and</a:t>
                      </a:r>
                      <a:r>
                        <a:rPr sz="1600" spc="-35" dirty="0">
                          <a:latin typeface="Arial"/>
                          <a:cs typeface="Arial"/>
                        </a:rPr>
                        <a:t> </a:t>
                      </a:r>
                      <a:r>
                        <a:rPr sz="1600" dirty="0">
                          <a:latin typeface="Arial"/>
                          <a:cs typeface="Arial"/>
                        </a:rPr>
                        <a:t>QIS,</a:t>
                      </a:r>
                      <a:r>
                        <a:rPr sz="1600" spc="-10" dirty="0">
                          <a:latin typeface="Arial"/>
                          <a:cs typeface="Arial"/>
                        </a:rPr>
                        <a:t> </a:t>
                      </a:r>
                      <a:r>
                        <a:rPr sz="1600" dirty="0">
                          <a:latin typeface="Arial"/>
                          <a:cs typeface="Arial"/>
                        </a:rPr>
                        <a:t>as</a:t>
                      </a:r>
                      <a:r>
                        <a:rPr sz="1600" spc="-30" dirty="0">
                          <a:latin typeface="Arial"/>
                          <a:cs typeface="Arial"/>
                        </a:rPr>
                        <a:t> </a:t>
                      </a:r>
                      <a:r>
                        <a:rPr sz="1600" spc="-20" dirty="0">
                          <a:latin typeface="Arial"/>
                          <a:cs typeface="Arial"/>
                        </a:rPr>
                        <a:t>well </a:t>
                      </a:r>
                      <a:r>
                        <a:rPr sz="1600" dirty="0">
                          <a:latin typeface="Arial"/>
                          <a:cs typeface="Arial"/>
                        </a:rPr>
                        <a:t>as</a:t>
                      </a:r>
                      <a:r>
                        <a:rPr sz="1600" spc="-25" dirty="0">
                          <a:latin typeface="Arial"/>
                          <a:cs typeface="Arial"/>
                        </a:rPr>
                        <a:t> </a:t>
                      </a:r>
                      <a:r>
                        <a:rPr sz="1600" dirty="0">
                          <a:latin typeface="Arial"/>
                          <a:cs typeface="Arial"/>
                        </a:rPr>
                        <a:t>other</a:t>
                      </a:r>
                      <a:r>
                        <a:rPr sz="1600" spc="-95" dirty="0">
                          <a:latin typeface="Arial"/>
                          <a:cs typeface="Arial"/>
                        </a:rPr>
                        <a:t> </a:t>
                      </a:r>
                      <a:r>
                        <a:rPr sz="1600" spc="-10" dirty="0">
                          <a:latin typeface="Arial"/>
                          <a:cs typeface="Arial"/>
                        </a:rPr>
                        <a:t>Administration</a:t>
                      </a:r>
                      <a:r>
                        <a:rPr sz="1600" spc="-25" dirty="0">
                          <a:latin typeface="Arial"/>
                          <a:cs typeface="Arial"/>
                        </a:rPr>
                        <a:t> </a:t>
                      </a:r>
                      <a:r>
                        <a:rPr sz="1600" dirty="0">
                          <a:latin typeface="Arial"/>
                          <a:cs typeface="Arial"/>
                        </a:rPr>
                        <a:t>priorities</a:t>
                      </a:r>
                      <a:r>
                        <a:rPr sz="1600" spc="-35" dirty="0">
                          <a:latin typeface="Arial"/>
                          <a:cs typeface="Arial"/>
                        </a:rPr>
                        <a:t> </a:t>
                      </a:r>
                      <a:r>
                        <a:rPr sz="1600" dirty="0">
                          <a:latin typeface="Arial"/>
                          <a:cs typeface="Arial"/>
                        </a:rPr>
                        <a:t>in</a:t>
                      </a:r>
                      <a:r>
                        <a:rPr sz="1600" spc="-30" dirty="0">
                          <a:latin typeface="Arial"/>
                          <a:cs typeface="Arial"/>
                        </a:rPr>
                        <a:t> </a:t>
                      </a:r>
                      <a:r>
                        <a:rPr sz="1600" spc="-10" dirty="0">
                          <a:latin typeface="Arial"/>
                          <a:cs typeface="Arial"/>
                        </a:rPr>
                        <a:t>fusion, </a:t>
                      </a:r>
                      <a:r>
                        <a:rPr sz="1600" dirty="0">
                          <a:latin typeface="Arial"/>
                          <a:cs typeface="Arial"/>
                        </a:rPr>
                        <a:t>microelectronics,</a:t>
                      </a:r>
                      <a:r>
                        <a:rPr sz="1600" spc="-45" dirty="0">
                          <a:latin typeface="Arial"/>
                          <a:cs typeface="Arial"/>
                        </a:rPr>
                        <a:t> </a:t>
                      </a:r>
                      <a:r>
                        <a:rPr sz="1600" spc="-10" dirty="0">
                          <a:latin typeface="Arial"/>
                          <a:cs typeface="Arial"/>
                        </a:rPr>
                        <a:t>biotechnology,</a:t>
                      </a:r>
                      <a:r>
                        <a:rPr sz="1600" spc="-40" dirty="0">
                          <a:latin typeface="Arial"/>
                          <a:cs typeface="Arial"/>
                        </a:rPr>
                        <a:t> </a:t>
                      </a:r>
                      <a:r>
                        <a:rPr sz="1600" dirty="0">
                          <a:latin typeface="Arial"/>
                          <a:cs typeface="Arial"/>
                        </a:rPr>
                        <a:t>and</a:t>
                      </a:r>
                      <a:r>
                        <a:rPr sz="1600" spc="-35" dirty="0">
                          <a:latin typeface="Arial"/>
                          <a:cs typeface="Arial"/>
                        </a:rPr>
                        <a:t> </a:t>
                      </a:r>
                      <a:r>
                        <a:rPr sz="1600" spc="-10" dirty="0">
                          <a:latin typeface="Arial"/>
                          <a:cs typeface="Arial"/>
                        </a:rPr>
                        <a:t>discovery science</a:t>
                      </a:r>
                      <a:endParaRPr sz="1600" dirty="0">
                        <a:latin typeface="Arial"/>
                        <a:cs typeface="Arial"/>
                      </a:endParaRPr>
                    </a:p>
                  </a:txBody>
                  <a:tcPr marL="0" marR="0" marT="102235" marB="0">
                    <a:lnL w="9525">
                      <a:solidFill>
                        <a:srgbClr val="000000"/>
                      </a:solidFill>
                      <a:prstDash val="solid"/>
                    </a:lnL>
                    <a:lnR w="9525">
                      <a:solidFill>
                        <a:srgbClr val="000000"/>
                      </a:solidFill>
                      <a:prstDash val="solid"/>
                    </a:lnR>
                    <a:lnT w="12700">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bl>
          </a:graphicData>
        </a:graphic>
      </p:graphicFrame>
      <p:graphicFrame>
        <p:nvGraphicFramePr>
          <p:cNvPr id="3" name="Table 2">
            <a:extLst>
              <a:ext uri="{FF2B5EF4-FFF2-40B4-BE49-F238E27FC236}">
                <a16:creationId xmlns:a16="http://schemas.microsoft.com/office/drawing/2014/main" id="{0E92E8CF-7EB6-9673-DCA0-54A38B7F0C1F}"/>
              </a:ext>
            </a:extLst>
          </p:cNvPr>
          <p:cNvGraphicFramePr>
            <a:graphicFrameLocks noGrp="1"/>
          </p:cNvGraphicFramePr>
          <p:nvPr>
            <p:extLst>
              <p:ext uri="{D42A27DB-BD31-4B8C-83A1-F6EECF244321}">
                <p14:modId xmlns:p14="http://schemas.microsoft.com/office/powerpoint/2010/main" val="1266465836"/>
              </p:ext>
            </p:extLst>
          </p:nvPr>
        </p:nvGraphicFramePr>
        <p:xfrm>
          <a:off x="8153419" y="1459523"/>
          <a:ext cx="3626912" cy="4147397"/>
        </p:xfrm>
        <a:graphic>
          <a:graphicData uri="http://schemas.openxmlformats.org/drawingml/2006/table">
            <a:tbl>
              <a:tblPr firstRow="1" bandRow="1">
                <a:tableStyleId>{2D5ABB26-0587-4C30-8999-92F81FD0307C}</a:tableStyleId>
              </a:tblPr>
              <a:tblGrid>
                <a:gridCol w="3626912">
                  <a:extLst>
                    <a:ext uri="{9D8B030D-6E8A-4147-A177-3AD203B41FA5}">
                      <a16:colId xmlns:a16="http://schemas.microsoft.com/office/drawing/2014/main" val="4098060348"/>
                    </a:ext>
                  </a:extLst>
                </a:gridCol>
              </a:tblGrid>
              <a:tr h="1050233">
                <a:tc>
                  <a:txBody>
                    <a:bodyPr/>
                    <a:lstStyle/>
                    <a:p>
                      <a:pPr marL="591185" algn="l">
                        <a:lnSpc>
                          <a:spcPct val="100000"/>
                        </a:lnSpc>
                        <a:spcBef>
                          <a:spcPts val="1485"/>
                        </a:spcBef>
                      </a:pPr>
                      <a:r>
                        <a:rPr lang="en-US" sz="2400" b="1" spc="125" dirty="0">
                          <a:latin typeface="Calibri"/>
                          <a:cs typeface="Calibri"/>
                        </a:rPr>
                        <a:t>Quantum Computing Roadmap </a:t>
                      </a:r>
                      <a:r>
                        <a:rPr lang="en-US" sz="2400" b="1" spc="120" dirty="0">
                          <a:latin typeface="Calibri"/>
                          <a:cs typeface="Calibri"/>
                        </a:rPr>
                        <a:t>Charge</a:t>
                      </a:r>
                      <a:endParaRPr lang="en-US" sz="2400" dirty="0">
                        <a:latin typeface="Calibri"/>
                        <a:cs typeface="Calibri"/>
                      </a:endParaRPr>
                    </a:p>
                  </a:txBody>
                  <a:tcPr marL="0" marR="0" marT="188595" marB="0">
                    <a:lnL w="9525">
                      <a:solidFill>
                        <a:srgbClr val="000000"/>
                      </a:solidFill>
                      <a:prstDash val="solid"/>
                    </a:lnL>
                    <a:lnR w="9525">
                      <a:solidFill>
                        <a:srgbClr val="000000"/>
                      </a:solidFill>
                      <a:prstDash val="solid"/>
                    </a:lnR>
                    <a:lnT w="9525">
                      <a:solidFill>
                        <a:srgbClr val="000000"/>
                      </a:solidFill>
                      <a:prstDash val="solid"/>
                    </a:lnT>
                    <a:lnB w="12700">
                      <a:solidFill>
                        <a:srgbClr val="000000"/>
                      </a:solidFill>
                      <a:prstDash val="solid"/>
                    </a:lnB>
                    <a:solidFill>
                      <a:srgbClr val="A6C9EB"/>
                    </a:solidFill>
                  </a:tcPr>
                </a:tc>
                <a:extLst>
                  <a:ext uri="{0D108BD9-81ED-4DB2-BD59-A6C34878D82A}">
                    <a16:rowId xmlns:a16="http://schemas.microsoft.com/office/drawing/2014/main" val="1091146988"/>
                  </a:ext>
                </a:extLst>
              </a:tr>
              <a:tr h="3097164">
                <a:tc>
                  <a:txBody>
                    <a:bodyPr/>
                    <a:lstStyle/>
                    <a:p>
                      <a:pPr marL="377190" marR="205740" indent="-285750">
                        <a:lnSpc>
                          <a:spcPct val="90100"/>
                        </a:lnSpc>
                        <a:buFont typeface="Arial" panose="020B0604020202020204" pitchFamily="34" charset="0"/>
                        <a:buChar char="•"/>
                        <a:tabLst>
                          <a:tab pos="320040" algn="l"/>
                        </a:tabLst>
                      </a:pPr>
                      <a:r>
                        <a:rPr lang="en-US" sz="1600" dirty="0">
                          <a:latin typeface="Arial"/>
                          <a:cs typeface="Arial"/>
                        </a:rPr>
                        <a:t>Create a roadmap to identify near-term steps to a concrete 2028 goal of an error-corrected quantum computer capable of revolutionary science</a:t>
                      </a:r>
                      <a:endParaRPr sz="1600" dirty="0">
                        <a:latin typeface="Arial"/>
                        <a:cs typeface="Arial"/>
                      </a:endParaRPr>
                    </a:p>
                    <a:p>
                      <a:pPr marL="320040" marR="356235" indent="-228600">
                        <a:lnSpc>
                          <a:spcPct val="90000"/>
                        </a:lnSpc>
                        <a:spcBef>
                          <a:spcPts val="600"/>
                        </a:spcBef>
                        <a:buChar char="•"/>
                        <a:tabLst>
                          <a:tab pos="320040" algn="l"/>
                        </a:tabLst>
                      </a:pPr>
                      <a:r>
                        <a:rPr lang="en-US" sz="1600" dirty="0">
                          <a:latin typeface="Arial"/>
                          <a:cs typeface="Arial"/>
                        </a:rPr>
                        <a:t>Assess current landscape, noting technical opportunities, gaps, and public-private partnerships to leverage impact</a:t>
                      </a:r>
                    </a:p>
                    <a:p>
                      <a:pPr marL="320040" marR="356235" indent="-228600">
                        <a:lnSpc>
                          <a:spcPct val="90000"/>
                        </a:lnSpc>
                        <a:spcBef>
                          <a:spcPts val="600"/>
                        </a:spcBef>
                        <a:buChar char="•"/>
                        <a:tabLst>
                          <a:tab pos="320040" algn="l"/>
                        </a:tabLst>
                      </a:pPr>
                      <a:endParaRPr lang="en-US" sz="1600" dirty="0">
                        <a:latin typeface="Arial"/>
                        <a:cs typeface="Arial"/>
                      </a:endParaRPr>
                    </a:p>
                    <a:p>
                      <a:pPr marL="320040" marR="356235" indent="-228600">
                        <a:lnSpc>
                          <a:spcPct val="90000"/>
                        </a:lnSpc>
                        <a:spcBef>
                          <a:spcPts val="600"/>
                        </a:spcBef>
                        <a:buChar char="•"/>
                        <a:tabLst>
                          <a:tab pos="320040" algn="l"/>
                        </a:tabLst>
                      </a:pPr>
                      <a:endParaRPr lang="en-US" sz="1600" dirty="0">
                        <a:latin typeface="Arial"/>
                        <a:cs typeface="Arial"/>
                      </a:endParaRPr>
                    </a:p>
                    <a:p>
                      <a:pPr marL="91440" marR="356235" indent="0">
                        <a:lnSpc>
                          <a:spcPct val="90000"/>
                        </a:lnSpc>
                        <a:spcBef>
                          <a:spcPts val="600"/>
                        </a:spcBef>
                        <a:buNone/>
                        <a:tabLst>
                          <a:tab pos="320040" algn="l"/>
                        </a:tabLst>
                      </a:pPr>
                      <a:endParaRPr sz="1600" dirty="0">
                        <a:latin typeface="Arial"/>
                        <a:cs typeface="Arial"/>
                      </a:endParaRPr>
                    </a:p>
                  </a:txBody>
                  <a:tcPr marL="0" marR="0" marT="102235" marB="0">
                    <a:lnL w="9525">
                      <a:solidFill>
                        <a:srgbClr val="000000"/>
                      </a:solidFill>
                      <a:prstDash val="solid"/>
                    </a:lnL>
                    <a:lnR w="9525">
                      <a:solidFill>
                        <a:srgbClr val="000000"/>
                      </a:solidFill>
                      <a:prstDash val="solid"/>
                    </a:lnR>
                    <a:lnT w="12700">
                      <a:solidFill>
                        <a:srgbClr val="000000"/>
                      </a:solidFill>
                      <a:prstDash val="solid"/>
                    </a:lnT>
                    <a:lnB w="9525">
                      <a:solidFill>
                        <a:srgbClr val="000000"/>
                      </a:solidFill>
                      <a:prstDash val="solid"/>
                    </a:lnB>
                  </a:tcPr>
                </a:tc>
                <a:extLst>
                  <a:ext uri="{0D108BD9-81ED-4DB2-BD59-A6C34878D82A}">
                    <a16:rowId xmlns:a16="http://schemas.microsoft.com/office/drawing/2014/main" val="171422200"/>
                  </a:ext>
                </a:extLst>
              </a:tr>
            </a:tbl>
          </a:graphicData>
        </a:graphic>
      </p:graphicFrame>
      <p:graphicFrame>
        <p:nvGraphicFramePr>
          <p:cNvPr id="4" name="Table 3">
            <a:extLst>
              <a:ext uri="{FF2B5EF4-FFF2-40B4-BE49-F238E27FC236}">
                <a16:creationId xmlns:a16="http://schemas.microsoft.com/office/drawing/2014/main" id="{E0025F84-09A6-030C-9241-75C581661CD6}"/>
              </a:ext>
            </a:extLst>
          </p:cNvPr>
          <p:cNvGraphicFramePr>
            <a:graphicFrameLocks noGrp="1"/>
          </p:cNvGraphicFramePr>
          <p:nvPr/>
        </p:nvGraphicFramePr>
        <p:xfrm>
          <a:off x="4187064" y="1459524"/>
          <a:ext cx="3626912" cy="4147397"/>
        </p:xfrm>
        <a:graphic>
          <a:graphicData uri="http://schemas.openxmlformats.org/drawingml/2006/table">
            <a:tbl>
              <a:tblPr firstRow="1" bandRow="1">
                <a:tableStyleId>{2D5ABB26-0587-4C30-8999-92F81FD0307C}</a:tableStyleId>
              </a:tblPr>
              <a:tblGrid>
                <a:gridCol w="3626912">
                  <a:extLst>
                    <a:ext uri="{9D8B030D-6E8A-4147-A177-3AD203B41FA5}">
                      <a16:colId xmlns:a16="http://schemas.microsoft.com/office/drawing/2014/main" val="4098060348"/>
                    </a:ext>
                  </a:extLst>
                </a:gridCol>
              </a:tblGrid>
              <a:tr h="522541">
                <a:tc>
                  <a:txBody>
                    <a:bodyPr/>
                    <a:lstStyle/>
                    <a:p>
                      <a:pPr marL="591185">
                        <a:lnSpc>
                          <a:spcPct val="100000"/>
                        </a:lnSpc>
                        <a:spcBef>
                          <a:spcPts val="1485"/>
                        </a:spcBef>
                      </a:pPr>
                      <a:r>
                        <a:rPr lang="en-US" sz="2400" b="1" spc="125" dirty="0">
                          <a:latin typeface="Calibri"/>
                          <a:cs typeface="Calibri"/>
                        </a:rPr>
                        <a:t>AI for Transformative Science Charge</a:t>
                      </a:r>
                      <a:endParaRPr sz="2400" dirty="0">
                        <a:latin typeface="Calibri"/>
                        <a:cs typeface="Calibri"/>
                      </a:endParaRPr>
                    </a:p>
                  </a:txBody>
                  <a:tcPr marL="0" marR="0" marT="188595" marB="0">
                    <a:lnL w="9525">
                      <a:solidFill>
                        <a:srgbClr val="000000"/>
                      </a:solidFill>
                      <a:prstDash val="solid"/>
                    </a:lnL>
                    <a:lnR w="9525">
                      <a:solidFill>
                        <a:srgbClr val="000000"/>
                      </a:solidFill>
                      <a:prstDash val="solid"/>
                    </a:lnR>
                    <a:lnT w="9525">
                      <a:solidFill>
                        <a:srgbClr val="000000"/>
                      </a:solidFill>
                      <a:prstDash val="solid"/>
                    </a:lnT>
                    <a:lnB w="12700">
                      <a:solidFill>
                        <a:srgbClr val="000000"/>
                      </a:solidFill>
                      <a:prstDash val="solid"/>
                    </a:lnB>
                    <a:solidFill>
                      <a:srgbClr val="A6C9EB"/>
                    </a:solidFill>
                  </a:tcPr>
                </a:tc>
                <a:extLst>
                  <a:ext uri="{0D108BD9-81ED-4DB2-BD59-A6C34878D82A}">
                    <a16:rowId xmlns:a16="http://schemas.microsoft.com/office/drawing/2014/main" val="1091146988"/>
                  </a:ext>
                </a:extLst>
              </a:tr>
              <a:tr h="3227282">
                <a:tc>
                  <a:txBody>
                    <a:bodyPr/>
                    <a:lstStyle/>
                    <a:p>
                      <a:pPr marL="320675" marR="344170" indent="-228600" algn="l">
                        <a:lnSpc>
                          <a:spcPct val="100000"/>
                        </a:lnSpc>
                        <a:buChar char="•"/>
                        <a:tabLst>
                          <a:tab pos="320675" algn="l"/>
                          <a:tab pos="321945" algn="l"/>
                        </a:tabLst>
                      </a:pPr>
                      <a:r>
                        <a:rPr lang="en-US" sz="1600" dirty="0">
                          <a:latin typeface="Arial"/>
                          <a:cs typeface="Arial"/>
                        </a:rPr>
                        <a:t>	Identify</a:t>
                      </a:r>
                      <a:r>
                        <a:rPr lang="en-US" sz="1600" spc="-25" dirty="0">
                          <a:latin typeface="Arial"/>
                          <a:cs typeface="Arial"/>
                        </a:rPr>
                        <a:t> </a:t>
                      </a:r>
                      <a:r>
                        <a:rPr lang="en-US" sz="1600" dirty="0">
                          <a:latin typeface="Arial"/>
                          <a:cs typeface="Arial"/>
                        </a:rPr>
                        <a:t>how</a:t>
                      </a:r>
                      <a:r>
                        <a:rPr lang="en-US" sz="1600" spc="-40" dirty="0">
                          <a:latin typeface="Arial"/>
                          <a:cs typeface="Arial"/>
                        </a:rPr>
                        <a:t> </a:t>
                      </a:r>
                      <a:r>
                        <a:rPr lang="en-US" sz="1600" dirty="0">
                          <a:latin typeface="Arial"/>
                          <a:cs typeface="Arial"/>
                        </a:rPr>
                        <a:t>to</a:t>
                      </a:r>
                      <a:r>
                        <a:rPr lang="en-US" sz="1600" spc="-30" dirty="0">
                          <a:latin typeface="Arial"/>
                          <a:cs typeface="Arial"/>
                        </a:rPr>
                        <a:t> </a:t>
                      </a:r>
                      <a:r>
                        <a:rPr lang="en-US" sz="1600" dirty="0">
                          <a:latin typeface="Arial"/>
                          <a:cs typeface="Arial"/>
                        </a:rPr>
                        <a:t>prioritize</a:t>
                      </a:r>
                      <a:r>
                        <a:rPr lang="en-US" sz="1600" spc="-30" dirty="0">
                          <a:latin typeface="Arial"/>
                          <a:cs typeface="Arial"/>
                        </a:rPr>
                        <a:t> </a:t>
                      </a:r>
                      <a:r>
                        <a:rPr lang="en-US" sz="1600" dirty="0">
                          <a:latin typeface="Arial"/>
                          <a:cs typeface="Arial"/>
                        </a:rPr>
                        <a:t>SC</a:t>
                      </a:r>
                      <a:r>
                        <a:rPr lang="en-US" sz="1600" spc="-45" dirty="0">
                          <a:latin typeface="Arial"/>
                          <a:cs typeface="Arial"/>
                        </a:rPr>
                        <a:t> </a:t>
                      </a:r>
                      <a:r>
                        <a:rPr lang="en-US" sz="1600" dirty="0">
                          <a:latin typeface="Arial"/>
                          <a:cs typeface="Arial"/>
                        </a:rPr>
                        <a:t>resources</a:t>
                      </a:r>
                      <a:r>
                        <a:rPr lang="en-US" sz="1600" spc="-20" dirty="0">
                          <a:latin typeface="Arial"/>
                          <a:cs typeface="Arial"/>
                        </a:rPr>
                        <a:t> </a:t>
                      </a:r>
                      <a:r>
                        <a:rPr lang="en-US" sz="1600" dirty="0">
                          <a:latin typeface="Arial"/>
                          <a:cs typeface="Arial"/>
                        </a:rPr>
                        <a:t>to</a:t>
                      </a:r>
                      <a:r>
                        <a:rPr lang="en-US" sz="1600" spc="-30" dirty="0">
                          <a:latin typeface="Arial"/>
                          <a:cs typeface="Arial"/>
                        </a:rPr>
                        <a:t> </a:t>
                      </a:r>
                      <a:r>
                        <a:rPr lang="en-US" sz="1600" spc="-10" dirty="0">
                          <a:latin typeface="Arial"/>
                          <a:cs typeface="Arial"/>
                        </a:rPr>
                        <a:t>accelerate </a:t>
                      </a:r>
                      <a:r>
                        <a:rPr lang="en-US" sz="1600" dirty="0">
                          <a:latin typeface="Arial"/>
                          <a:cs typeface="Arial"/>
                        </a:rPr>
                        <a:t>the</a:t>
                      </a:r>
                      <a:r>
                        <a:rPr lang="en-US" sz="1600" spc="-40" dirty="0">
                          <a:latin typeface="Arial"/>
                          <a:cs typeface="Arial"/>
                        </a:rPr>
                        <a:t> </a:t>
                      </a:r>
                      <a:r>
                        <a:rPr lang="en-US" sz="1600" dirty="0">
                          <a:latin typeface="Arial"/>
                          <a:cs typeface="Arial"/>
                        </a:rPr>
                        <a:t>application</a:t>
                      </a:r>
                      <a:r>
                        <a:rPr lang="en-US" sz="1600" spc="-65" dirty="0">
                          <a:latin typeface="Arial"/>
                          <a:cs typeface="Arial"/>
                        </a:rPr>
                        <a:t> </a:t>
                      </a:r>
                      <a:r>
                        <a:rPr lang="en-US" sz="1600" dirty="0">
                          <a:latin typeface="Arial"/>
                          <a:cs typeface="Arial"/>
                        </a:rPr>
                        <a:t>of</a:t>
                      </a:r>
                      <a:r>
                        <a:rPr lang="en-US" sz="1600" spc="-110" dirty="0">
                          <a:latin typeface="Arial"/>
                          <a:cs typeface="Arial"/>
                        </a:rPr>
                        <a:t> </a:t>
                      </a:r>
                      <a:r>
                        <a:rPr lang="en-US" sz="1600" dirty="0">
                          <a:latin typeface="Arial"/>
                          <a:cs typeface="Arial"/>
                        </a:rPr>
                        <a:t>AI</a:t>
                      </a:r>
                      <a:r>
                        <a:rPr lang="en-US" sz="1600" spc="-30" dirty="0">
                          <a:latin typeface="Arial"/>
                          <a:cs typeface="Arial"/>
                        </a:rPr>
                        <a:t> </a:t>
                      </a:r>
                      <a:r>
                        <a:rPr lang="en-US" sz="1600" dirty="0">
                          <a:latin typeface="Arial"/>
                          <a:cs typeface="Arial"/>
                        </a:rPr>
                        <a:t>for</a:t>
                      </a:r>
                      <a:r>
                        <a:rPr lang="en-US" sz="1600" spc="-25" dirty="0">
                          <a:latin typeface="Arial"/>
                          <a:cs typeface="Arial"/>
                        </a:rPr>
                        <a:t> </a:t>
                      </a:r>
                      <a:r>
                        <a:rPr lang="en-US" sz="1600" dirty="0">
                          <a:latin typeface="Arial"/>
                          <a:cs typeface="Arial"/>
                        </a:rPr>
                        <a:t>transformative</a:t>
                      </a:r>
                      <a:r>
                        <a:rPr lang="en-US" sz="1600" spc="-20" dirty="0">
                          <a:latin typeface="Arial"/>
                          <a:cs typeface="Arial"/>
                        </a:rPr>
                        <a:t> </a:t>
                      </a:r>
                      <a:r>
                        <a:rPr lang="en-US" sz="1600" dirty="0">
                          <a:latin typeface="Arial"/>
                          <a:cs typeface="Arial"/>
                        </a:rPr>
                        <a:t>scientific</a:t>
                      </a:r>
                      <a:r>
                        <a:rPr lang="en-US" sz="1600" spc="-65" dirty="0">
                          <a:latin typeface="Arial"/>
                          <a:cs typeface="Arial"/>
                        </a:rPr>
                        <a:t> </a:t>
                      </a:r>
                      <a:r>
                        <a:rPr lang="en-US" sz="1600" spc="-25" dirty="0">
                          <a:latin typeface="Arial"/>
                          <a:cs typeface="Arial"/>
                        </a:rPr>
                        <a:t>and </a:t>
                      </a:r>
                      <a:r>
                        <a:rPr lang="en-US" sz="1600" dirty="0">
                          <a:latin typeface="Arial"/>
                          <a:cs typeface="Arial"/>
                        </a:rPr>
                        <a:t>engineering</a:t>
                      </a:r>
                      <a:r>
                        <a:rPr lang="en-US" sz="1600" spc="-60" dirty="0">
                          <a:latin typeface="Arial"/>
                          <a:cs typeface="Arial"/>
                        </a:rPr>
                        <a:t> </a:t>
                      </a:r>
                      <a:r>
                        <a:rPr lang="en-US" sz="1600" dirty="0">
                          <a:latin typeface="Arial"/>
                          <a:cs typeface="Arial"/>
                        </a:rPr>
                        <a:t>discovery</a:t>
                      </a:r>
                      <a:r>
                        <a:rPr lang="en-US" sz="1600" spc="-60" dirty="0">
                          <a:latin typeface="Arial"/>
                          <a:cs typeface="Arial"/>
                        </a:rPr>
                        <a:t> </a:t>
                      </a:r>
                      <a:r>
                        <a:rPr lang="en-US" sz="1600" dirty="0">
                          <a:latin typeface="Arial"/>
                          <a:cs typeface="Arial"/>
                        </a:rPr>
                        <a:t>focused</a:t>
                      </a:r>
                      <a:r>
                        <a:rPr lang="en-US" sz="1600" spc="-55" dirty="0">
                          <a:latin typeface="Arial"/>
                          <a:cs typeface="Arial"/>
                        </a:rPr>
                        <a:t> </a:t>
                      </a:r>
                      <a:r>
                        <a:rPr lang="en-US" sz="1600" dirty="0">
                          <a:latin typeface="Arial"/>
                          <a:cs typeface="Arial"/>
                        </a:rPr>
                        <a:t>on</a:t>
                      </a:r>
                      <a:r>
                        <a:rPr lang="en-US" sz="1600" spc="-35" dirty="0">
                          <a:latin typeface="Arial"/>
                          <a:cs typeface="Arial"/>
                        </a:rPr>
                        <a:t> </a:t>
                      </a:r>
                      <a:r>
                        <a:rPr lang="en-US" sz="1600" dirty="0">
                          <a:latin typeface="Arial"/>
                          <a:cs typeface="Arial"/>
                        </a:rPr>
                        <a:t>pressing</a:t>
                      </a:r>
                      <a:r>
                        <a:rPr lang="en-US" sz="1600" spc="-55" dirty="0">
                          <a:latin typeface="Arial"/>
                          <a:cs typeface="Arial"/>
                        </a:rPr>
                        <a:t> </a:t>
                      </a:r>
                      <a:r>
                        <a:rPr lang="en-US" sz="1600" spc="-10" dirty="0">
                          <a:latin typeface="Arial"/>
                          <a:cs typeface="Arial"/>
                        </a:rPr>
                        <a:t>national </a:t>
                      </a:r>
                      <a:r>
                        <a:rPr lang="en-US" sz="1600" dirty="0">
                          <a:latin typeface="Arial"/>
                          <a:cs typeface="Arial"/>
                        </a:rPr>
                        <a:t>science</a:t>
                      </a:r>
                      <a:r>
                        <a:rPr lang="en-US" sz="1600" spc="-50" dirty="0">
                          <a:latin typeface="Arial"/>
                          <a:cs typeface="Arial"/>
                        </a:rPr>
                        <a:t> </a:t>
                      </a:r>
                      <a:r>
                        <a:rPr lang="en-US" sz="1600" dirty="0">
                          <a:latin typeface="Arial"/>
                          <a:cs typeface="Arial"/>
                        </a:rPr>
                        <a:t>and</a:t>
                      </a:r>
                      <a:r>
                        <a:rPr lang="en-US" sz="1600" spc="-35" dirty="0">
                          <a:latin typeface="Arial"/>
                          <a:cs typeface="Arial"/>
                        </a:rPr>
                        <a:t> </a:t>
                      </a:r>
                      <a:r>
                        <a:rPr lang="en-US" sz="1600" dirty="0">
                          <a:latin typeface="Arial"/>
                          <a:cs typeface="Arial"/>
                        </a:rPr>
                        <a:t>technology</a:t>
                      </a:r>
                      <a:r>
                        <a:rPr lang="en-US" sz="1600" spc="-45" dirty="0">
                          <a:latin typeface="Arial"/>
                          <a:cs typeface="Arial"/>
                        </a:rPr>
                        <a:t> </a:t>
                      </a:r>
                      <a:r>
                        <a:rPr lang="en-US" sz="1600" spc="-10" dirty="0">
                          <a:latin typeface="Arial"/>
                          <a:cs typeface="Arial"/>
                        </a:rPr>
                        <a:t>challenges</a:t>
                      </a:r>
                      <a:endParaRPr lang="en-US" sz="1600" dirty="0">
                        <a:latin typeface="Arial"/>
                        <a:cs typeface="Arial"/>
                      </a:endParaRPr>
                    </a:p>
                    <a:p>
                      <a:pPr marL="320675" marR="199390" indent="-228600" algn="l">
                        <a:lnSpc>
                          <a:spcPct val="100000"/>
                        </a:lnSpc>
                        <a:spcBef>
                          <a:spcPts val="605"/>
                        </a:spcBef>
                        <a:buChar char="•"/>
                        <a:tabLst>
                          <a:tab pos="320675" algn="l"/>
                        </a:tabLst>
                      </a:pPr>
                      <a:r>
                        <a:rPr lang="en-US" sz="1600" dirty="0">
                          <a:latin typeface="Arial"/>
                          <a:cs typeface="Arial"/>
                        </a:rPr>
                        <a:t>Create</a:t>
                      </a:r>
                      <a:r>
                        <a:rPr lang="en-US" sz="1600" spc="-50" dirty="0">
                          <a:latin typeface="Arial"/>
                          <a:cs typeface="Arial"/>
                        </a:rPr>
                        <a:t> </a:t>
                      </a:r>
                      <a:r>
                        <a:rPr lang="en-US" sz="1600" dirty="0">
                          <a:latin typeface="Arial"/>
                          <a:cs typeface="Arial"/>
                        </a:rPr>
                        <a:t>a</a:t>
                      </a:r>
                      <a:r>
                        <a:rPr lang="en-US" sz="1600" spc="-45" dirty="0">
                          <a:latin typeface="Arial"/>
                          <a:cs typeface="Arial"/>
                        </a:rPr>
                        <a:t> </a:t>
                      </a:r>
                      <a:r>
                        <a:rPr lang="en-US" sz="1600" dirty="0">
                          <a:latin typeface="Arial"/>
                          <a:cs typeface="Arial"/>
                        </a:rPr>
                        <a:t>decadal</a:t>
                      </a:r>
                      <a:r>
                        <a:rPr lang="en-US" sz="1600" spc="-60" dirty="0">
                          <a:latin typeface="Arial"/>
                          <a:cs typeface="Arial"/>
                        </a:rPr>
                        <a:t> </a:t>
                      </a:r>
                      <a:r>
                        <a:rPr lang="en-US" sz="1600" dirty="0">
                          <a:latin typeface="Arial"/>
                          <a:cs typeface="Arial"/>
                        </a:rPr>
                        <a:t>roadmap</a:t>
                      </a:r>
                      <a:r>
                        <a:rPr lang="en-US" sz="1600" spc="-40" dirty="0">
                          <a:latin typeface="Arial"/>
                          <a:cs typeface="Arial"/>
                        </a:rPr>
                        <a:t> </a:t>
                      </a:r>
                      <a:r>
                        <a:rPr lang="en-US" sz="1600" dirty="0">
                          <a:latin typeface="Arial"/>
                          <a:cs typeface="Arial"/>
                        </a:rPr>
                        <a:t>articulating</a:t>
                      </a:r>
                      <a:r>
                        <a:rPr lang="en-US" sz="1600" spc="-65" dirty="0">
                          <a:latin typeface="Arial"/>
                          <a:cs typeface="Arial"/>
                        </a:rPr>
                        <a:t> </a:t>
                      </a:r>
                      <a:r>
                        <a:rPr lang="en-US" sz="1600" spc="-10" dirty="0">
                          <a:latin typeface="Arial"/>
                          <a:cs typeface="Arial"/>
                        </a:rPr>
                        <a:t>near,</a:t>
                      </a:r>
                      <a:r>
                        <a:rPr lang="en-US" sz="1600" spc="-45" dirty="0">
                          <a:latin typeface="Arial"/>
                          <a:cs typeface="Arial"/>
                        </a:rPr>
                        <a:t> </a:t>
                      </a:r>
                      <a:r>
                        <a:rPr lang="en-US" sz="1600" dirty="0">
                          <a:latin typeface="Arial"/>
                          <a:cs typeface="Arial"/>
                        </a:rPr>
                        <a:t>mid,</a:t>
                      </a:r>
                      <a:r>
                        <a:rPr lang="en-US" sz="1600" spc="-45" dirty="0">
                          <a:latin typeface="Arial"/>
                          <a:cs typeface="Arial"/>
                        </a:rPr>
                        <a:t> </a:t>
                      </a:r>
                      <a:r>
                        <a:rPr lang="en-US" sz="1600" spc="-25" dirty="0">
                          <a:latin typeface="Arial"/>
                          <a:cs typeface="Arial"/>
                        </a:rPr>
                        <a:t>and </a:t>
                      </a:r>
                      <a:r>
                        <a:rPr lang="en-US" sz="1600" spc="-10" dirty="0">
                          <a:latin typeface="Arial"/>
                          <a:cs typeface="Arial"/>
                        </a:rPr>
                        <a:t>long-</a:t>
                      </a:r>
                      <a:r>
                        <a:rPr lang="en-US" sz="1600" dirty="0">
                          <a:latin typeface="Arial"/>
                          <a:cs typeface="Arial"/>
                        </a:rPr>
                        <a:t>term</a:t>
                      </a:r>
                      <a:r>
                        <a:rPr lang="en-US" sz="1600" spc="-15" dirty="0">
                          <a:latin typeface="Arial"/>
                          <a:cs typeface="Arial"/>
                        </a:rPr>
                        <a:t> </a:t>
                      </a:r>
                      <a:r>
                        <a:rPr lang="en-US" sz="1600" dirty="0">
                          <a:latin typeface="Arial"/>
                          <a:cs typeface="Arial"/>
                        </a:rPr>
                        <a:t>priorities</a:t>
                      </a:r>
                      <a:r>
                        <a:rPr lang="en-US" sz="1600" spc="-30" dirty="0">
                          <a:latin typeface="Arial"/>
                          <a:cs typeface="Arial"/>
                        </a:rPr>
                        <a:t> </a:t>
                      </a:r>
                      <a:r>
                        <a:rPr lang="en-US" sz="1600" dirty="0">
                          <a:latin typeface="Arial"/>
                          <a:cs typeface="Arial"/>
                        </a:rPr>
                        <a:t>for</a:t>
                      </a:r>
                      <a:r>
                        <a:rPr lang="en-US" sz="1600" spc="-20" dirty="0">
                          <a:latin typeface="Arial"/>
                          <a:cs typeface="Arial"/>
                        </a:rPr>
                        <a:t> </a:t>
                      </a:r>
                      <a:r>
                        <a:rPr lang="en-US" sz="1600" dirty="0">
                          <a:latin typeface="Arial"/>
                          <a:cs typeface="Arial"/>
                        </a:rPr>
                        <a:t>SC</a:t>
                      </a:r>
                      <a:r>
                        <a:rPr lang="en-US" sz="1600" spc="-35" dirty="0">
                          <a:latin typeface="Arial"/>
                          <a:cs typeface="Arial"/>
                        </a:rPr>
                        <a:t> </a:t>
                      </a:r>
                      <a:r>
                        <a:rPr lang="en-US" sz="1600" dirty="0">
                          <a:latin typeface="Arial"/>
                          <a:cs typeface="Arial"/>
                        </a:rPr>
                        <a:t>to</a:t>
                      </a:r>
                      <a:r>
                        <a:rPr lang="en-US" sz="1600" spc="-20" dirty="0">
                          <a:latin typeface="Arial"/>
                          <a:cs typeface="Arial"/>
                        </a:rPr>
                        <a:t> </a:t>
                      </a:r>
                      <a:r>
                        <a:rPr lang="en-US" sz="1600" dirty="0">
                          <a:latin typeface="Arial"/>
                          <a:cs typeface="Arial"/>
                        </a:rPr>
                        <a:t>achieve</a:t>
                      </a:r>
                      <a:r>
                        <a:rPr lang="en-US" sz="1600" spc="-45" dirty="0">
                          <a:latin typeface="Arial"/>
                          <a:cs typeface="Arial"/>
                        </a:rPr>
                        <a:t> </a:t>
                      </a:r>
                      <a:r>
                        <a:rPr lang="en-US" sz="1600" dirty="0">
                          <a:latin typeface="Arial"/>
                          <a:cs typeface="Arial"/>
                        </a:rPr>
                        <a:t>the</a:t>
                      </a:r>
                      <a:r>
                        <a:rPr lang="en-US" sz="1600" spc="-20" dirty="0">
                          <a:latin typeface="Arial"/>
                          <a:cs typeface="Arial"/>
                        </a:rPr>
                        <a:t> </a:t>
                      </a:r>
                      <a:r>
                        <a:rPr lang="en-US" sz="1600" spc="-10" dirty="0">
                          <a:latin typeface="Arial"/>
                          <a:cs typeface="Arial"/>
                        </a:rPr>
                        <a:t>Genesis Mission</a:t>
                      </a:r>
                      <a:endParaRPr lang="en-US" sz="1600" dirty="0">
                        <a:latin typeface="Arial"/>
                        <a:cs typeface="Arial"/>
                      </a:endParaRPr>
                    </a:p>
                    <a:p>
                      <a:pPr>
                        <a:lnSpc>
                          <a:spcPct val="100000"/>
                        </a:lnSpc>
                        <a:spcBef>
                          <a:spcPts val="805"/>
                        </a:spcBef>
                      </a:pPr>
                      <a:endParaRPr sz="1600" dirty="0">
                        <a:latin typeface="Times New Roman"/>
                        <a:cs typeface="Times New Roman"/>
                      </a:endParaRPr>
                    </a:p>
                  </a:txBody>
                  <a:tcPr marL="0" marR="0" marT="102235" marB="0">
                    <a:lnL w="9525">
                      <a:solidFill>
                        <a:srgbClr val="000000"/>
                      </a:solidFill>
                      <a:prstDash val="solid"/>
                    </a:lnL>
                    <a:lnR w="9525">
                      <a:solidFill>
                        <a:srgbClr val="000000"/>
                      </a:solidFill>
                      <a:prstDash val="solid"/>
                    </a:lnR>
                    <a:lnT w="12700">
                      <a:solidFill>
                        <a:srgbClr val="000000"/>
                      </a:solidFill>
                      <a:prstDash val="solid"/>
                    </a:lnT>
                    <a:lnB w="9525">
                      <a:solidFill>
                        <a:srgbClr val="000000"/>
                      </a:solidFill>
                      <a:prstDash val="solid"/>
                    </a:lnB>
                  </a:tcPr>
                </a:tc>
                <a:extLst>
                  <a:ext uri="{0D108BD9-81ED-4DB2-BD59-A6C34878D82A}">
                    <a16:rowId xmlns:a16="http://schemas.microsoft.com/office/drawing/2014/main" val="171422200"/>
                  </a:ext>
                </a:extLst>
              </a:tr>
            </a:tbl>
          </a:graphicData>
        </a:graphic>
      </p:graphicFrame>
      <p:sp>
        <p:nvSpPr>
          <p:cNvPr id="6" name="Rectangle 5">
            <a:extLst>
              <a:ext uri="{FF2B5EF4-FFF2-40B4-BE49-F238E27FC236}">
                <a16:creationId xmlns:a16="http://schemas.microsoft.com/office/drawing/2014/main" id="{F5FB49A6-451B-7284-A13F-3251BE4AF2D1}"/>
              </a:ext>
            </a:extLst>
          </p:cNvPr>
          <p:cNvSpPr/>
          <p:nvPr/>
        </p:nvSpPr>
        <p:spPr>
          <a:xfrm>
            <a:off x="309751" y="1459523"/>
            <a:ext cx="3571207" cy="451315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AEF8574-B80D-5540-69BA-EEFBE93FA175}"/>
              </a:ext>
            </a:extLst>
          </p:cNvPr>
          <p:cNvSpPr txBox="1"/>
          <p:nvPr/>
        </p:nvSpPr>
        <p:spPr>
          <a:xfrm>
            <a:off x="6970643" y="5660927"/>
            <a:ext cx="2877711" cy="369332"/>
          </a:xfrm>
          <a:prstGeom prst="rect">
            <a:avLst/>
          </a:prstGeom>
          <a:noFill/>
        </p:spPr>
        <p:txBody>
          <a:bodyPr wrap="none" rtlCol="0">
            <a:spAutoFit/>
          </a:bodyPr>
          <a:lstStyle/>
          <a:p>
            <a:r>
              <a:rPr lang="en-US" dirty="0"/>
              <a:t>Reports presented July 17</a:t>
            </a:r>
          </a:p>
        </p:txBody>
      </p:sp>
      <p:sp>
        <p:nvSpPr>
          <p:cNvPr id="11" name="TextBox 10">
            <a:extLst>
              <a:ext uri="{FF2B5EF4-FFF2-40B4-BE49-F238E27FC236}">
                <a16:creationId xmlns:a16="http://schemas.microsoft.com/office/drawing/2014/main" id="{C3396587-9DD2-C32F-1F5E-2E43F9EE56D4}"/>
              </a:ext>
            </a:extLst>
          </p:cNvPr>
          <p:cNvSpPr txBox="1"/>
          <p:nvPr/>
        </p:nvSpPr>
        <p:spPr>
          <a:xfrm>
            <a:off x="660010" y="5989165"/>
            <a:ext cx="2249334" cy="369332"/>
          </a:xfrm>
          <a:prstGeom prst="rect">
            <a:avLst/>
          </a:prstGeom>
          <a:noFill/>
        </p:spPr>
        <p:txBody>
          <a:bodyPr wrap="none" rtlCol="0">
            <a:spAutoFit/>
          </a:bodyPr>
          <a:lstStyle/>
          <a:p>
            <a:r>
              <a:rPr lang="en-US" dirty="0">
                <a:highlight>
                  <a:srgbClr val="FFFF00"/>
                </a:highlight>
              </a:rPr>
              <a:t>Report in November</a:t>
            </a:r>
          </a:p>
        </p:txBody>
      </p:sp>
    </p:spTree>
    <p:extLst>
      <p:ext uri="{BB962C8B-B14F-4D97-AF65-F5344CB8AC3E}">
        <p14:creationId xmlns:p14="http://schemas.microsoft.com/office/powerpoint/2010/main" val="401601112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device&#10;&#10;Description automatically generated">
            <a:extLst>
              <a:ext uri="{FF2B5EF4-FFF2-40B4-BE49-F238E27FC236}">
                <a16:creationId xmlns:a16="http://schemas.microsoft.com/office/drawing/2014/main" id="{0D4F0468-A3C2-FF7B-8B94-60ACFF18D02D}"/>
              </a:ext>
            </a:extLst>
          </p:cNvPr>
          <p:cNvPicPr>
            <a:picLocks noChangeAspect="1"/>
          </p:cNvPicPr>
          <p:nvPr/>
        </p:nvPicPr>
        <p:blipFill rotWithShape="1">
          <a:blip r:embed="rId2"/>
          <a:srcRect t="8592" r="16931"/>
          <a:stretch/>
        </p:blipFill>
        <p:spPr>
          <a:xfrm>
            <a:off x="1721738" y="3893518"/>
            <a:ext cx="5838226" cy="2442667"/>
          </a:xfrm>
          <a:prstGeom prst="rect">
            <a:avLst/>
          </a:prstGeom>
        </p:spPr>
      </p:pic>
      <p:sp>
        <p:nvSpPr>
          <p:cNvPr id="2" name="Title 1">
            <a:extLst>
              <a:ext uri="{FF2B5EF4-FFF2-40B4-BE49-F238E27FC236}">
                <a16:creationId xmlns:a16="http://schemas.microsoft.com/office/drawing/2014/main" id="{1A1FE78B-FDE7-13E0-D670-F18577AD75F5}"/>
              </a:ext>
            </a:extLst>
          </p:cNvPr>
          <p:cNvSpPr>
            <a:spLocks noGrp="1"/>
          </p:cNvSpPr>
          <p:nvPr>
            <p:ph type="title"/>
          </p:nvPr>
        </p:nvSpPr>
        <p:spPr/>
        <p:txBody>
          <a:bodyPr/>
          <a:lstStyle/>
          <a:p>
            <a:r>
              <a:rPr lang="en-US" dirty="0"/>
              <a:t>HENP future facilities in SCAC prioritization list</a:t>
            </a:r>
          </a:p>
        </p:txBody>
      </p:sp>
      <p:sp>
        <p:nvSpPr>
          <p:cNvPr id="3" name="Slide Number Placeholder 2">
            <a:extLst>
              <a:ext uri="{FF2B5EF4-FFF2-40B4-BE49-F238E27FC236}">
                <a16:creationId xmlns:a16="http://schemas.microsoft.com/office/drawing/2014/main" id="{87FCDD9F-C293-5D27-9DD9-4E418E0263CD}"/>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44</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pic>
        <p:nvPicPr>
          <p:cNvPr id="4" name="Picture 3">
            <a:extLst>
              <a:ext uri="{FF2B5EF4-FFF2-40B4-BE49-F238E27FC236}">
                <a16:creationId xmlns:a16="http://schemas.microsoft.com/office/drawing/2014/main" id="{A8F65B64-C070-019A-346B-82B904CA3316}"/>
              </a:ext>
            </a:extLst>
          </p:cNvPr>
          <p:cNvPicPr>
            <a:picLocks noChangeAspect="1"/>
          </p:cNvPicPr>
          <p:nvPr/>
        </p:nvPicPr>
        <p:blipFill>
          <a:blip r:embed="rId3"/>
          <a:srcRect r="3474"/>
          <a:stretch>
            <a:fillRect/>
          </a:stretch>
        </p:blipFill>
        <p:spPr>
          <a:xfrm>
            <a:off x="477234" y="1310280"/>
            <a:ext cx="4247166" cy="4582886"/>
          </a:xfrm>
          <a:prstGeom prst="rect">
            <a:avLst/>
          </a:prstGeom>
        </p:spPr>
      </p:pic>
      <p:pic>
        <p:nvPicPr>
          <p:cNvPr id="5" name="Picture 4">
            <a:extLst>
              <a:ext uri="{FF2B5EF4-FFF2-40B4-BE49-F238E27FC236}">
                <a16:creationId xmlns:a16="http://schemas.microsoft.com/office/drawing/2014/main" id="{7A209E0F-83B5-6B77-7CD4-C25B18887208}"/>
              </a:ext>
            </a:extLst>
          </p:cNvPr>
          <p:cNvPicPr>
            <a:picLocks noChangeAspect="1"/>
          </p:cNvPicPr>
          <p:nvPr/>
        </p:nvPicPr>
        <p:blipFill>
          <a:blip r:embed="rId4"/>
          <a:stretch>
            <a:fillRect/>
          </a:stretch>
        </p:blipFill>
        <p:spPr>
          <a:xfrm>
            <a:off x="4988066" y="1310280"/>
            <a:ext cx="2251904" cy="2251904"/>
          </a:xfrm>
          <a:prstGeom prst="rect">
            <a:avLst/>
          </a:prstGeom>
        </p:spPr>
      </p:pic>
      <p:sp>
        <p:nvSpPr>
          <p:cNvPr id="6" name="object 5">
            <a:extLst>
              <a:ext uri="{FF2B5EF4-FFF2-40B4-BE49-F238E27FC236}">
                <a16:creationId xmlns:a16="http://schemas.microsoft.com/office/drawing/2014/main" id="{C307A7D4-4F88-7808-24FF-D2D7EE50DF56}"/>
              </a:ext>
            </a:extLst>
          </p:cNvPr>
          <p:cNvSpPr txBox="1"/>
          <p:nvPr/>
        </p:nvSpPr>
        <p:spPr>
          <a:xfrm>
            <a:off x="5330887" y="3615488"/>
            <a:ext cx="1298874" cy="228268"/>
          </a:xfrm>
          <a:prstGeom prst="rect">
            <a:avLst/>
          </a:prstGeom>
        </p:spPr>
        <p:txBody>
          <a:bodyPr vert="horz" wrap="square" lIns="0" tIns="12700" rIns="0" bIns="0" rtlCol="0">
            <a:spAutoFit/>
          </a:bodyPr>
          <a:lstStyle/>
          <a:p>
            <a:pPr marL="12700" algn="ctr">
              <a:lnSpc>
                <a:spcPct val="100000"/>
              </a:lnSpc>
              <a:spcBef>
                <a:spcPts val="100"/>
              </a:spcBef>
            </a:pPr>
            <a:r>
              <a:rPr sz="1400" spc="-10" dirty="0">
                <a:solidFill>
                  <a:srgbClr val="181C1F"/>
                </a:solidFill>
                <a:latin typeface="Arial"/>
                <a:cs typeface="Arial"/>
              </a:rPr>
              <a:t>LEGEND-</a:t>
            </a:r>
            <a:r>
              <a:rPr sz="1400" dirty="0">
                <a:solidFill>
                  <a:srgbClr val="181C1F"/>
                </a:solidFill>
                <a:latin typeface="Arial"/>
                <a:cs typeface="Arial"/>
              </a:rPr>
              <a:t>1000</a:t>
            </a:r>
            <a:r>
              <a:rPr sz="1400" spc="25" dirty="0">
                <a:solidFill>
                  <a:srgbClr val="181C1F"/>
                </a:solidFill>
                <a:latin typeface="Arial"/>
                <a:cs typeface="Arial"/>
              </a:rPr>
              <a:t> </a:t>
            </a:r>
            <a:endParaRPr lang="en-US" sz="1400" spc="25" dirty="0">
              <a:solidFill>
                <a:srgbClr val="181C1F"/>
              </a:solidFill>
              <a:latin typeface="Arial"/>
              <a:cs typeface="Arial"/>
            </a:endParaRPr>
          </a:p>
        </p:txBody>
      </p:sp>
      <p:pic>
        <p:nvPicPr>
          <p:cNvPr id="7" name="Picture 6">
            <a:extLst>
              <a:ext uri="{FF2B5EF4-FFF2-40B4-BE49-F238E27FC236}">
                <a16:creationId xmlns:a16="http://schemas.microsoft.com/office/drawing/2014/main" id="{1FF9C9AA-E527-1795-A11C-8A5A5B50FC38}"/>
              </a:ext>
            </a:extLst>
          </p:cNvPr>
          <p:cNvPicPr>
            <a:picLocks noChangeAspect="1"/>
          </p:cNvPicPr>
          <p:nvPr/>
        </p:nvPicPr>
        <p:blipFill>
          <a:blip r:embed="rId5"/>
          <a:stretch>
            <a:fillRect/>
          </a:stretch>
        </p:blipFill>
        <p:spPr>
          <a:xfrm>
            <a:off x="7356764" y="1544713"/>
            <a:ext cx="4663037" cy="3570138"/>
          </a:xfrm>
          <a:prstGeom prst="rect">
            <a:avLst/>
          </a:prstGeom>
        </p:spPr>
      </p:pic>
      <p:sp>
        <p:nvSpPr>
          <p:cNvPr id="9" name="TextBox 8">
            <a:extLst>
              <a:ext uri="{FF2B5EF4-FFF2-40B4-BE49-F238E27FC236}">
                <a16:creationId xmlns:a16="http://schemas.microsoft.com/office/drawing/2014/main" id="{CB3C2AAA-2873-063C-2206-4BBF7C0B618D}"/>
              </a:ext>
            </a:extLst>
          </p:cNvPr>
          <p:cNvSpPr txBox="1"/>
          <p:nvPr/>
        </p:nvSpPr>
        <p:spPr>
          <a:xfrm>
            <a:off x="5213989" y="5708500"/>
            <a:ext cx="1415772" cy="369332"/>
          </a:xfrm>
          <a:prstGeom prst="rect">
            <a:avLst/>
          </a:prstGeom>
          <a:noFill/>
        </p:spPr>
        <p:txBody>
          <a:bodyPr wrap="none" rtlCol="0">
            <a:spAutoFit/>
          </a:bodyPr>
          <a:lstStyle/>
          <a:p>
            <a:r>
              <a:rPr lang="en-US" dirty="0"/>
              <a:t>DUNE FD-3</a:t>
            </a:r>
          </a:p>
        </p:txBody>
      </p:sp>
      <p:sp>
        <p:nvSpPr>
          <p:cNvPr id="10" name="TextBox 9">
            <a:extLst>
              <a:ext uri="{FF2B5EF4-FFF2-40B4-BE49-F238E27FC236}">
                <a16:creationId xmlns:a16="http://schemas.microsoft.com/office/drawing/2014/main" id="{13EE1414-EFF7-4708-B30C-E21502E3FF72}"/>
              </a:ext>
            </a:extLst>
          </p:cNvPr>
          <p:cNvSpPr txBox="1"/>
          <p:nvPr/>
        </p:nvSpPr>
        <p:spPr>
          <a:xfrm>
            <a:off x="7234148" y="5499091"/>
            <a:ext cx="4908267" cy="646331"/>
          </a:xfrm>
          <a:prstGeom prst="rect">
            <a:avLst/>
          </a:prstGeom>
          <a:noFill/>
        </p:spPr>
        <p:txBody>
          <a:bodyPr wrap="none" rtlCol="0">
            <a:spAutoFit/>
          </a:bodyPr>
          <a:lstStyle/>
          <a:p>
            <a:r>
              <a:rPr lang="en-US" dirty="0"/>
              <a:t>Also in 2024 HEPAP facility evaluation, also : </a:t>
            </a:r>
          </a:p>
          <a:p>
            <a:r>
              <a:rPr lang="en-US" dirty="0"/>
              <a:t>Full DUNE-II, Spec-S5, Test facilities</a:t>
            </a:r>
          </a:p>
        </p:txBody>
      </p:sp>
    </p:spTree>
    <p:extLst>
      <p:ext uri="{BB962C8B-B14F-4D97-AF65-F5344CB8AC3E}">
        <p14:creationId xmlns:p14="http://schemas.microsoft.com/office/powerpoint/2010/main" val="177811684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E70C2154-AEE3-2604-2A3A-3F27AF7EC63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2B01C35-4DC0-346C-D14B-13F431202F7C}"/>
              </a:ext>
            </a:extLst>
          </p:cNvPr>
          <p:cNvSpPr>
            <a:spLocks noGrp="1"/>
          </p:cNvSpPr>
          <p:nvPr>
            <p:ph type="title"/>
          </p:nvPr>
        </p:nvSpPr>
        <p:spPr>
          <a:xfrm>
            <a:off x="611991" y="2627337"/>
            <a:ext cx="11317044" cy="68155"/>
          </a:xfrm>
        </p:spPr>
        <p:txBody>
          <a:bodyPr>
            <a:normAutofit fontScale="90000"/>
          </a:bodyPr>
          <a:lstStyle/>
          <a:p>
            <a:r>
              <a:rPr lang="en-US" dirty="0"/>
              <a:t>What about new ideas and opportunities?</a:t>
            </a:r>
            <a:br>
              <a:rPr lang="en-US" dirty="0"/>
            </a:br>
            <a:r>
              <a:rPr lang="en-US" dirty="0"/>
              <a:t>In particular, medium and small scale….</a:t>
            </a:r>
            <a:br>
              <a:rPr lang="en-US" dirty="0"/>
            </a:br>
            <a:br>
              <a:rPr lang="en-US" dirty="0"/>
            </a:br>
            <a:r>
              <a:rPr lang="en-US" b="0" dirty="0"/>
              <a:t>There are rules regarding MIE funding and when CD-0’s are required.</a:t>
            </a:r>
            <a:br>
              <a:rPr lang="en-US" b="0" dirty="0"/>
            </a:br>
            <a:r>
              <a:rPr lang="en-US" b="0" dirty="0"/>
              <a:t>MIE’s &gt; $10M requires congressional notification (generally 2 yr in advance of the year you want the funding).</a:t>
            </a:r>
            <a:br>
              <a:rPr lang="en-US" b="0" dirty="0"/>
            </a:br>
            <a:br>
              <a:rPr lang="en-US" b="0" dirty="0"/>
            </a:br>
            <a:r>
              <a:rPr lang="en-US" b="0" dirty="0"/>
              <a:t>At this time, new starts are on hold; we consider minor upgrades to existing experiments on a case by case basis.</a:t>
            </a:r>
            <a:endParaRPr lang="en-US" dirty="0"/>
          </a:p>
        </p:txBody>
      </p:sp>
      <p:sp>
        <p:nvSpPr>
          <p:cNvPr id="4" name="Slide Number Placeholder 3">
            <a:extLst>
              <a:ext uri="{FF2B5EF4-FFF2-40B4-BE49-F238E27FC236}">
                <a16:creationId xmlns:a16="http://schemas.microsoft.com/office/drawing/2014/main" id="{78E0EBEC-304A-74FE-0A0A-FFC333CB51C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45</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34174613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AF7B09A-2B11-738A-212E-48E382F6307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D68DEC5-2077-61B1-E5FA-658F006C07C1}"/>
              </a:ext>
            </a:extLst>
          </p:cNvPr>
          <p:cNvSpPr>
            <a:spLocks noGrp="1"/>
          </p:cNvSpPr>
          <p:nvPr>
            <p:ph type="title"/>
          </p:nvPr>
        </p:nvSpPr>
        <p:spPr/>
        <p:txBody>
          <a:bodyPr/>
          <a:lstStyle/>
          <a:p>
            <a:r>
              <a:rPr lang="en-US" dirty="0"/>
              <a:t>Long term planning for success</a:t>
            </a:r>
          </a:p>
        </p:txBody>
      </p:sp>
      <p:sp>
        <p:nvSpPr>
          <p:cNvPr id="3" name="Content Placeholder 2">
            <a:extLst>
              <a:ext uri="{FF2B5EF4-FFF2-40B4-BE49-F238E27FC236}">
                <a16:creationId xmlns:a16="http://schemas.microsoft.com/office/drawing/2014/main" id="{DFC210BF-A533-0B16-B5BF-8C72AAF583E8}"/>
              </a:ext>
            </a:extLst>
          </p:cNvPr>
          <p:cNvSpPr>
            <a:spLocks noGrp="1"/>
          </p:cNvSpPr>
          <p:nvPr>
            <p:ph idx="1"/>
          </p:nvPr>
        </p:nvSpPr>
        <p:spPr>
          <a:xfrm>
            <a:off x="601337" y="1156228"/>
            <a:ext cx="6162490" cy="4982864"/>
          </a:xfrm>
        </p:spPr>
        <p:txBody>
          <a:bodyPr>
            <a:normAutofit fontScale="92500" lnSpcReduction="10000"/>
          </a:bodyPr>
          <a:lstStyle/>
          <a:p>
            <a:r>
              <a:rPr lang="en-US" dirty="0"/>
              <a:t>HEP strength is in the breadth of its exploration from Quarks to the Cosmos, and all of the neutrinos and rare processes in between.</a:t>
            </a:r>
          </a:p>
          <a:p>
            <a:r>
              <a:rPr lang="en-US" dirty="0"/>
              <a:t>Future projects at the energy frontier, the intensity frontier and in cosmic surveys will continue to offer avenues of discovery.</a:t>
            </a:r>
          </a:p>
          <a:p>
            <a:r>
              <a:rPr lang="en-US" dirty="0"/>
              <a:t>As budgets permit, we will endeavor to support future project development.</a:t>
            </a:r>
          </a:p>
          <a:p>
            <a:r>
              <a:rPr lang="en-US" dirty="0"/>
              <a:t>Significant support for new projects will take time, and we will not launch new, expensive projects pre-maturely…</a:t>
            </a:r>
          </a:p>
          <a:p>
            <a:pPr lvl="1"/>
            <a:r>
              <a:rPr lang="en-US" dirty="0"/>
              <a:t>No new project starts before good understanding of cost and scope</a:t>
            </a:r>
          </a:p>
          <a:p>
            <a:r>
              <a:rPr lang="en-US" dirty="0"/>
              <a:t>Be patient; Stay tuned.</a:t>
            </a:r>
          </a:p>
        </p:txBody>
      </p:sp>
      <p:sp>
        <p:nvSpPr>
          <p:cNvPr id="4" name="Slide Number Placeholder 3">
            <a:extLst>
              <a:ext uri="{FF2B5EF4-FFF2-40B4-BE49-F238E27FC236}">
                <a16:creationId xmlns:a16="http://schemas.microsoft.com/office/drawing/2014/main" id="{56BCF140-B3B7-B64D-1BBD-A0E89005D515}"/>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46</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pic>
        <p:nvPicPr>
          <p:cNvPr id="5" name="Picture 4" descr="Nature Physics: First measurement of the absorption of anti-3He by ALICE">
            <a:extLst>
              <a:ext uri="{FF2B5EF4-FFF2-40B4-BE49-F238E27FC236}">
                <a16:creationId xmlns:a16="http://schemas.microsoft.com/office/drawing/2014/main" id="{102902BF-36C9-242D-91A0-F591C28E1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8201" y="1091636"/>
            <a:ext cx="4057347" cy="4550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81245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91BA7-9B2C-E5EA-E279-0A6C6351F3EB}"/>
              </a:ext>
            </a:extLst>
          </p:cNvPr>
          <p:cNvSpPr>
            <a:spLocks noGrp="1"/>
          </p:cNvSpPr>
          <p:nvPr>
            <p:ph type="title"/>
          </p:nvPr>
        </p:nvSpPr>
        <p:spPr/>
        <p:txBody>
          <a:bodyPr/>
          <a:lstStyle/>
          <a:p>
            <a:r>
              <a:rPr lang="en-US" dirty="0"/>
              <a:t>Thoughts about </a:t>
            </a:r>
            <a:r>
              <a:rPr lang="en-US" dirty="0" err="1"/>
              <a:t>FCCee</a:t>
            </a:r>
            <a:endParaRPr lang="en-US" dirty="0"/>
          </a:p>
        </p:txBody>
      </p:sp>
      <p:sp>
        <p:nvSpPr>
          <p:cNvPr id="3" name="Content Placeholder 2">
            <a:extLst>
              <a:ext uri="{FF2B5EF4-FFF2-40B4-BE49-F238E27FC236}">
                <a16:creationId xmlns:a16="http://schemas.microsoft.com/office/drawing/2014/main" id="{1D7FF395-3B39-E65D-D25F-CD9EEDDB0464}"/>
              </a:ext>
            </a:extLst>
          </p:cNvPr>
          <p:cNvSpPr>
            <a:spLocks noGrp="1"/>
          </p:cNvSpPr>
          <p:nvPr>
            <p:ph idx="1"/>
          </p:nvPr>
        </p:nvSpPr>
        <p:spPr/>
        <p:txBody>
          <a:bodyPr/>
          <a:lstStyle/>
          <a:p>
            <a:r>
              <a:rPr lang="en-US" dirty="0"/>
              <a:t>What would a U.S. contribution look like ?</a:t>
            </a:r>
          </a:p>
          <a:p>
            <a:r>
              <a:rPr lang="en-US" dirty="0"/>
              <a:t>Things to consider :</a:t>
            </a:r>
          </a:p>
          <a:p>
            <a:pPr lvl="1"/>
            <a:r>
              <a:rPr lang="en-US" dirty="0"/>
              <a:t>International Governance Structure</a:t>
            </a:r>
          </a:p>
          <a:p>
            <a:pPr lvl="1"/>
            <a:r>
              <a:rPr lang="en-US" dirty="0"/>
              <a:t>Geopolitical Sensitivities</a:t>
            </a:r>
          </a:p>
          <a:p>
            <a:pPr lvl="1"/>
            <a:r>
              <a:rPr lang="en-US" dirty="0"/>
              <a:t>Domestic </a:t>
            </a:r>
            <a:r>
              <a:rPr lang="en-US"/>
              <a:t>Governance Structure</a:t>
            </a:r>
            <a:endParaRPr lang="en-US" dirty="0"/>
          </a:p>
          <a:p>
            <a:pPr lvl="1"/>
            <a:r>
              <a:rPr lang="en-US" dirty="0"/>
              <a:t>What can we afford? Over what time period? Total? Annual?</a:t>
            </a:r>
          </a:p>
          <a:p>
            <a:pPr lvl="1"/>
            <a:r>
              <a:rPr lang="en-US" dirty="0"/>
              <a:t>Structure ? DOE 413? Line item? Major Item of Equipment?</a:t>
            </a:r>
          </a:p>
          <a:p>
            <a:pPr lvl="1"/>
            <a:r>
              <a:rPr lang="en-US" dirty="0"/>
              <a:t>Balance with the domestic program</a:t>
            </a:r>
          </a:p>
          <a:p>
            <a:r>
              <a:rPr lang="en-US" dirty="0"/>
              <a:t>Technical Scope</a:t>
            </a:r>
          </a:p>
          <a:p>
            <a:pPr lvl="1"/>
            <a:r>
              <a:rPr lang="en-US" dirty="0"/>
              <a:t>Machine</a:t>
            </a:r>
          </a:p>
          <a:p>
            <a:pPr lvl="1"/>
            <a:r>
              <a:rPr lang="en-US" dirty="0"/>
              <a:t>Detectors</a:t>
            </a:r>
          </a:p>
          <a:p>
            <a:r>
              <a:rPr lang="en-US" dirty="0"/>
              <a:t>Costing Model : DOE Full Cost Accounting compared to CERN Costing</a:t>
            </a:r>
          </a:p>
        </p:txBody>
      </p:sp>
      <p:sp>
        <p:nvSpPr>
          <p:cNvPr id="4" name="Slide Number Placeholder 3">
            <a:extLst>
              <a:ext uri="{FF2B5EF4-FFF2-40B4-BE49-F238E27FC236}">
                <a16:creationId xmlns:a16="http://schemas.microsoft.com/office/drawing/2014/main" id="{210F7CC2-6982-9F3B-B642-EFB779E2109F}"/>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47</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227842280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A2CF5-6C6E-E2F1-166A-46BD698B83DF}"/>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D72FE46-2479-D983-AAE1-AD68BA45A18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59519EF-BDB4-9ABD-1AE4-F4764BA1FA8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BE01A13-A0A0-A697-BA9B-0ED3D71B8895}"/>
              </a:ext>
            </a:extLst>
          </p:cNvPr>
          <p:cNvSpPr>
            <a:spLocks noGrp="1"/>
          </p:cNvSpPr>
          <p:nvPr>
            <p:ph type="title"/>
          </p:nvPr>
        </p:nvSpPr>
        <p:spPr/>
        <p:txBody>
          <a:bodyPr>
            <a:normAutofit/>
          </a:bodyPr>
          <a:lstStyle/>
          <a:p>
            <a:r>
              <a:rPr lang="en-US" sz="3200"/>
              <a:t>HENP Summary</a:t>
            </a:r>
          </a:p>
        </p:txBody>
      </p:sp>
      <p:sp>
        <p:nvSpPr>
          <p:cNvPr id="3" name="Content Placeholder 2">
            <a:extLst>
              <a:ext uri="{FF2B5EF4-FFF2-40B4-BE49-F238E27FC236}">
                <a16:creationId xmlns:a16="http://schemas.microsoft.com/office/drawing/2014/main" id="{46DFEBC1-7B5A-0DAE-C231-DA5232417BC6}"/>
              </a:ext>
            </a:extLst>
          </p:cNvPr>
          <p:cNvSpPr>
            <a:spLocks noGrp="1"/>
          </p:cNvSpPr>
          <p:nvPr>
            <p:ph idx="1"/>
          </p:nvPr>
        </p:nvSpPr>
        <p:spPr>
          <a:xfrm>
            <a:off x="408791" y="978946"/>
            <a:ext cx="11317044" cy="4982864"/>
          </a:xfrm>
        </p:spPr>
        <p:txBody>
          <a:bodyPr>
            <a:noAutofit/>
          </a:bodyPr>
          <a:lstStyle/>
          <a:p>
            <a:pPr>
              <a:lnSpc>
                <a:spcPct val="100000"/>
              </a:lnSpc>
              <a:spcBef>
                <a:spcPts val="0"/>
              </a:spcBef>
              <a:spcAft>
                <a:spcPts val="600"/>
              </a:spcAft>
            </a:pPr>
            <a:r>
              <a:rPr lang="en-US" sz="2000" dirty="0"/>
              <a:t>HEP and NP programs focus on answering the most fundamental questions about matter, energy, space and time.</a:t>
            </a:r>
          </a:p>
          <a:p>
            <a:pPr>
              <a:lnSpc>
                <a:spcPct val="100000"/>
              </a:lnSpc>
              <a:spcBef>
                <a:spcPts val="0"/>
              </a:spcBef>
              <a:spcAft>
                <a:spcPts val="600"/>
              </a:spcAft>
            </a:pPr>
            <a:r>
              <a:rPr lang="en-US" sz="2000" dirty="0"/>
              <a:t>We do this by building and operating state-of-the-art facilities and instruments, collecting and analyzing large, complex data sets and publishing scientific results. Facility operations and data processing continue to be enhanced by the application of AI tools.</a:t>
            </a:r>
          </a:p>
          <a:p>
            <a:pPr>
              <a:lnSpc>
                <a:spcPct val="100000"/>
              </a:lnSpc>
              <a:spcBef>
                <a:spcPts val="0"/>
              </a:spcBef>
              <a:spcAft>
                <a:spcPts val="600"/>
              </a:spcAft>
            </a:pPr>
            <a:r>
              <a:rPr lang="en-US" sz="2000" dirty="0"/>
              <a:t>Both programs have been guided by planning processes that evaluate the science and set priorities such that the focus remains centered on answering the most pressing and compelling questions.</a:t>
            </a:r>
          </a:p>
          <a:p>
            <a:pPr lvl="1">
              <a:lnSpc>
                <a:spcPct val="100000"/>
              </a:lnSpc>
              <a:spcBef>
                <a:spcPts val="0"/>
              </a:spcBef>
              <a:spcAft>
                <a:spcPts val="600"/>
              </a:spcAft>
              <a:buFont typeface="Arial" panose="020B0604020202020204" pitchFamily="34" charset="0"/>
              <a:buChar char="–"/>
            </a:pPr>
            <a:r>
              <a:rPr lang="en-US" dirty="0"/>
              <a:t>Budget realities have not matched outyear scenarios, making it challenging to execute the vision set out in the plans</a:t>
            </a:r>
          </a:p>
          <a:p>
            <a:pPr lvl="1">
              <a:lnSpc>
                <a:spcPct val="100000"/>
              </a:lnSpc>
              <a:spcBef>
                <a:spcPts val="0"/>
              </a:spcBef>
              <a:spcAft>
                <a:spcPts val="600"/>
              </a:spcAft>
              <a:buFont typeface="Arial" panose="020B0604020202020204" pitchFamily="34" charset="0"/>
              <a:buChar char="–"/>
            </a:pPr>
            <a:r>
              <a:rPr lang="en-US" dirty="0"/>
              <a:t>HEP and NP are executing a portfolio of projects launched this decade and should have construction completed within the coming decade, setting us up for producing record breaking quantities of data and world leading results for decades to come.</a:t>
            </a:r>
          </a:p>
        </p:txBody>
      </p:sp>
      <p:sp>
        <p:nvSpPr>
          <p:cNvPr id="5" name="Slide Number Placeholder 4">
            <a:extLst>
              <a:ext uri="{FF2B5EF4-FFF2-40B4-BE49-F238E27FC236}">
                <a16:creationId xmlns:a16="http://schemas.microsoft.com/office/drawing/2014/main" id="{51CD35DD-C027-9EE4-FE0D-789B16141B87}"/>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cs typeface="Arial"/>
              </a:rPr>
              <a:pPr marL="0" marR="0" lvl="0" indent="0" algn="ctr" defTabSz="914400" rtl="0" eaLnBrk="1" fontAlgn="auto" latinLnBrk="0" hangingPunct="1">
                <a:lnSpc>
                  <a:spcPct val="100000"/>
                </a:lnSpc>
                <a:spcBef>
                  <a:spcPct val="0"/>
                </a:spcBef>
                <a:spcAft>
                  <a:spcPct val="0"/>
                </a:spcAft>
                <a:buClrTx/>
                <a:buSzTx/>
                <a:buFontTx/>
                <a:buNone/>
                <a:defRPr/>
              </a:pPr>
              <a:t>48</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cs typeface="Arial"/>
            </a:endParaRPr>
          </a:p>
        </p:txBody>
      </p:sp>
    </p:spTree>
    <p:extLst>
      <p:ext uri="{BB962C8B-B14F-4D97-AF65-F5344CB8AC3E}">
        <p14:creationId xmlns:p14="http://schemas.microsoft.com/office/powerpoint/2010/main" val="425411719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6A56B7F-589D-ECA8-8D7F-860D9D97DDB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62881F3-ECA9-01AF-C13B-141108FCB31B}"/>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62983400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4.1 unknown"/>
  <p:tag name="AS_RELEASE_DATE" val="2020.01.31"/>
  <p:tag name="AS_TITLE" val="Aspose.Slides for Java"/>
  <p:tag name="AS_VERSION" val="20.1"/>
  <p:tag name="EPRCS_DOCLET_DEFINITION_ID" val="d9ffce70-7c9f-4e6e-b138-05ef89263176"/>
  <p:tag name="EPRCS_REPORT_PACKAGE_DEFINITION_ID" val="728fd3a7-4a2f-49f3-80e2-d6e81006ae07"/>
</p:tagLst>
</file>

<file path=ppt/theme/theme1.xml><?xml version="1.0" encoding="utf-8"?>
<a:theme xmlns:a="http://schemas.openxmlformats.org/drawingml/2006/main" name="6_Office Theme">
  <a:themeElements>
    <a:clrScheme name="New Science">
      <a:dk1>
        <a:sysClr val="windowText" lastClr="000000"/>
      </a:dk1>
      <a:lt1>
        <a:sysClr val="window" lastClr="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SC new">
      <a:majorFont>
        <a:latin typeface="AvenirNext LT Pro Bold"/>
        <a:ea typeface="AvenirNext LT Pro Bold"/>
        <a:cs typeface="Arial"/>
      </a:majorFont>
      <a:minorFont>
        <a:latin typeface="AvenirNext LT Pro Regular"/>
        <a:ea typeface="AvenirNext LT Pro Regular"/>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ReportPackage>
  <EmbeddedContent id="0746a4f0-93d7-45a9-a85c-0219c6f551aa" lastModified="1693603240682"/>
</ReportPackage>
</file>

<file path=customXml/item2.xml><?xml version="1.0" encoding="utf-8"?>
<ReportPackage>
  <EmbeddedContent id="b2a22d70-b246-4189-91a8-5c14a4750cb0" lastModified="1693603188422"/>
</ReportPackage>
</file>

<file path=customXml/item3.xml><?xml version="1.0" encoding="utf-8"?>
<ReportPackage>
  <EmbeddedContent id="0746a4f0-93d7-45a9-a85c-0219c6f551aa" lastModified="1693603240682"/>
</ReportPackage>
</file>

<file path=customXml/item4.xml><?xml version="1.0" encoding="utf-8"?>
<ReportPackage>
  <EmbeddedContent id="b2a22d70-b246-4189-91a8-5c14a4750cb0" lastModified="1693603188422"/>
</ReportPackage>
</file>

<file path=customXml/itemProps1.xml><?xml version="1.0" encoding="utf-8"?>
<ds:datastoreItem xmlns:ds="http://schemas.openxmlformats.org/officeDocument/2006/customXml" ds:itemID="{93FB319D-9E23-4A8F-8C0B-451EC67819E8}">
  <ds:schemaRefs/>
</ds:datastoreItem>
</file>

<file path=customXml/itemProps2.xml><?xml version="1.0" encoding="utf-8"?>
<ds:datastoreItem xmlns:ds="http://schemas.openxmlformats.org/officeDocument/2006/customXml" ds:itemID="{753FE9E1-286D-4E4C-9515-2466123D9480}">
  <ds:schemaRefs/>
</ds:datastoreItem>
</file>

<file path=customXml/itemProps3.xml><?xml version="1.0" encoding="utf-8"?>
<ds:datastoreItem xmlns:ds="http://schemas.openxmlformats.org/officeDocument/2006/customXml" ds:itemID="{EF2BA47C-6D62-49B9-B0C0-0A31E075D6F9}">
  <ds:schemaRefs/>
</ds:datastoreItem>
</file>

<file path=customXml/itemProps4.xml><?xml version="1.0" encoding="utf-8"?>
<ds:datastoreItem xmlns:ds="http://schemas.openxmlformats.org/officeDocument/2006/customXml" ds:itemID="{49FD3D9B-C056-4484-89E5-1C469C91E83B}">
  <ds:schemaRefs/>
</ds:datastoreItem>
</file>

<file path=docProps/app.xml><?xml version="1.0" encoding="utf-8"?>
<Properties xmlns="http://schemas.openxmlformats.org/officeDocument/2006/extended-properties" xmlns:vt="http://schemas.openxmlformats.org/officeDocument/2006/docPropsVTypes">
  <TotalTime>9711</TotalTime>
  <Words>7110</Words>
  <Application>Microsoft Office PowerPoint</Application>
  <PresentationFormat>Widescreen</PresentationFormat>
  <Paragraphs>776</Paragraphs>
  <Slides>49</Slides>
  <Notes>45</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49</vt:i4>
      </vt:variant>
    </vt:vector>
  </HeadingPairs>
  <TitlesOfParts>
    <vt:vector size="68" baseType="lpstr">
      <vt:lpstr>Aptos</vt:lpstr>
      <vt:lpstr>Aptos Display</vt:lpstr>
      <vt:lpstr>Arial</vt:lpstr>
      <vt:lpstr>Arial Narrow</vt:lpstr>
      <vt:lpstr>Arial Rounded MT Bold</vt:lpstr>
      <vt:lpstr>Avenir Next LT Pro</vt:lpstr>
      <vt:lpstr>AvenirNext LT Pro Bold</vt:lpstr>
      <vt:lpstr>AvenirNext LT Pro Regular</vt:lpstr>
      <vt:lpstr>Calibri</vt:lpstr>
      <vt:lpstr>Calibri Light</vt:lpstr>
      <vt:lpstr>Century Gothic</vt:lpstr>
      <vt:lpstr>Helvetica</vt:lpstr>
      <vt:lpstr>Karla</vt:lpstr>
      <vt:lpstr>Segoe UI Black</vt:lpstr>
      <vt:lpstr>Symbol</vt:lpstr>
      <vt:lpstr>Times New Roman</vt:lpstr>
      <vt:lpstr>Verdana</vt:lpstr>
      <vt:lpstr>Wingdings</vt:lpstr>
      <vt:lpstr>6_Office Theme</vt:lpstr>
      <vt:lpstr>Report from DOE High Energy and Nuclear Physics (HENP)  </vt:lpstr>
      <vt:lpstr>Topics for this talk </vt:lpstr>
      <vt:lpstr>Missions of High Energy and Nuclear Physics</vt:lpstr>
      <vt:lpstr>Mission of High Energy and Nuclear Physics</vt:lpstr>
      <vt:lpstr>Office of High Energy Physics at a Glance FY 2026 Enacted: $1,235M</vt:lpstr>
      <vt:lpstr>Office of Nuclear Physics at a Glance FY 2026 Enacted: $866M</vt:lpstr>
      <vt:lpstr>PowerPoint Presentation</vt:lpstr>
      <vt:lpstr>PowerPoint Presentation</vt:lpstr>
      <vt:lpstr>PowerPoint Presentation</vt:lpstr>
      <vt:lpstr>PowerPoint Presentation</vt:lpstr>
      <vt:lpstr>HENP Avenues for Discovery – HEP Frontiers</vt:lpstr>
      <vt:lpstr>HENP Avenues for Discovery – NP Thrusts</vt:lpstr>
      <vt:lpstr>NP Long-range Strategic Planning</vt:lpstr>
      <vt:lpstr>HEP Long-range Strategic Planning</vt:lpstr>
      <vt:lpstr>HEP Budget ($K): Research, Facilities &amp; Projects  FY 2001 – FY 2023</vt:lpstr>
      <vt:lpstr>HEP Budget ($K): Research, Facilities, &amp; Projects</vt:lpstr>
      <vt:lpstr>NP Budget ($K): Research, Facilities &amp; Projects</vt:lpstr>
      <vt:lpstr>HEP Projects Status</vt:lpstr>
      <vt:lpstr>NP Projects Status</vt:lpstr>
      <vt:lpstr>U.S. HL-LHC/Phase-II Upgrade Projects</vt:lpstr>
      <vt:lpstr>PIP-II Construction Project  </vt:lpstr>
      <vt:lpstr>U.S. Project Scope. Delivered at Two Sites through Five Subprojects</vt:lpstr>
      <vt:lpstr>DUNE Far Detector space @ SURF</vt:lpstr>
      <vt:lpstr>Neutrinoless Double Beta Decay: Top Priority for New Experiment Construction in NP Long-range plan</vt:lpstr>
      <vt:lpstr>Electron-Ion Collider: Top Priority for New Facility Construction in the Nuclear Science Long Range Plan</vt:lpstr>
      <vt:lpstr>HENP user facilities provide critical capabilities to maintain U.S. scientific leadership</vt:lpstr>
      <vt:lpstr>HENP: Additional Facility Operations</vt:lpstr>
      <vt:lpstr>BeamNetUS is streamlining access to US accelerator test facilities</vt:lpstr>
      <vt:lpstr>HENP in Quantum Information Science</vt:lpstr>
      <vt:lpstr>HENP in Quantum Information Science</vt:lpstr>
      <vt:lpstr>HENP and the Genesis Mission</vt:lpstr>
      <vt:lpstr>Recommendation 1</vt:lpstr>
      <vt:lpstr>                Recommendation 2</vt:lpstr>
      <vt:lpstr>             Recommendation 3</vt:lpstr>
      <vt:lpstr>              Recommendation 4</vt:lpstr>
      <vt:lpstr>2023 P5 Budget Scenarios</vt:lpstr>
      <vt:lpstr>2023 P5 Budget Scenarios</vt:lpstr>
      <vt:lpstr>              Comments on Recommendation 4</vt:lpstr>
      <vt:lpstr>             Recommendation 6</vt:lpstr>
      <vt:lpstr>HENP Research, Facilities and Project Balance</vt:lpstr>
      <vt:lpstr>HEP Priorities in next 5 years (2027 – 2032)</vt:lpstr>
      <vt:lpstr>Closing Take-away</vt:lpstr>
      <vt:lpstr>Spring 2026 - Office of Science Advisory Committee (SCAC)  Charges</vt:lpstr>
      <vt:lpstr>HENP future facilities in SCAC prioritization list</vt:lpstr>
      <vt:lpstr>What about new ideas and opportunities? In particular, medium and small scale….  There are rules regarding MIE funding and when CD-0’s are required. MIE’s &gt; $10M requires congressional notification (generally 2 yr in advance of the year you want the funding).  At this time, new starts are on hold; we consider minor upgrades to existing experiments on a case by case basis.</vt:lpstr>
      <vt:lpstr>Long term planning for success</vt:lpstr>
      <vt:lpstr>Thoughts about FCCee</vt:lpstr>
      <vt:lpstr>HENP 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Science Update</dc:title>
  <dc:creator>Kung, Harriet</dc:creator>
  <cp:lastModifiedBy>Rameika, Regina</cp:lastModifiedBy>
  <cp:revision>7</cp:revision>
  <cp:lastPrinted>2021-01-25T15:25:04Z</cp:lastPrinted>
  <dcterms:created xsi:type="dcterms:W3CDTF">2020-04-15T21:20:35Z</dcterms:created>
  <dcterms:modified xsi:type="dcterms:W3CDTF">2026-09-08T16:46:26Z</dcterms:modified>
</cp:coreProperties>
</file>