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9" r:id="rId2"/>
    <p:sldId id="382" r:id="rId3"/>
    <p:sldId id="411" r:id="rId4"/>
    <p:sldId id="415" r:id="rId5"/>
    <p:sldId id="423" r:id="rId6"/>
    <p:sldId id="420" r:id="rId7"/>
    <p:sldId id="421" r:id="rId8"/>
    <p:sldId id="422" r:id="rId9"/>
    <p:sldId id="271" r:id="rId10"/>
    <p:sldId id="276" r:id="rId11"/>
    <p:sldId id="408" r:id="rId12"/>
    <p:sldId id="277" r:id="rId13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02"/>
    <p:restoredTop sz="94658"/>
  </p:normalViewPr>
  <p:slideViewPr>
    <p:cSldViewPr snapToGrid="0">
      <p:cViewPr varScale="1">
        <p:scale>
          <a:sx n="108" d="100"/>
          <a:sy n="108" d="100"/>
        </p:scale>
        <p:origin x="12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F4B4FF1-53D4-3247-97A1-6EC39FA6694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3556383-13F6-2241-BA48-62A0F4380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70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FE9BC4E5-2BC1-4F43-85DD-A1B8F74CB7EB}" type="slidenum">
              <a:rPr lang="en-US">
                <a:solidFill>
                  <a:prstClr val="black"/>
                </a:solidFill>
                <a:latin typeface="Calibri"/>
              </a:rPr>
              <a:pPr defTabSz="924916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8687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F095-DFA6-B5FC-9E29-09ABE9751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F48566-D656-FD99-A68F-89E8126C18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58168-F2B8-0936-7355-A7136AAD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47AF-C0AB-DD41-BEF6-B89B61F7F55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55958-B522-296F-15CE-70D7C7B26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9139B-8825-6CE5-3F79-A026CB765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CA30-E064-BB45-A3E8-56FDEFAAC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94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6275C-F857-FA99-F01A-7DC2CC655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E0CB6E-2065-F558-0490-711D2A160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A81DF-1165-BCF0-75FE-7101FCAC9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47AF-C0AB-DD41-BEF6-B89B61F7F55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5C327-87C7-B9E5-EFCE-C9D134F73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FE1C1-4F1A-62C1-D9E8-FD95BDBA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CA30-E064-BB45-A3E8-56FDEFAAC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2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027AF-C3B8-2781-BE5D-C5FD47844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87708-5801-BB8B-5896-CCC39B152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AE340-5BCF-9AA2-BBEB-DDD3DD279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47AF-C0AB-DD41-BEF6-B89B61F7F55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62B64-DB1F-9259-7F77-A114BB0D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D38C7-678C-4C2C-5D2B-E465819F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CA30-E064-BB45-A3E8-56FDEFAAC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46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6196866"/>
            <a:ext cx="4196387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171" y="6096000"/>
            <a:ext cx="3687371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1" y="3646170"/>
            <a:ext cx="10653183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2755012"/>
            <a:ext cx="10678583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2182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0"/>
              <a:buChar char="●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80"/>
              <a:buChar char="●"/>
              <a:defRPr>
                <a:solidFill>
                  <a:schemeClr val="lt1"/>
                </a:solidFill>
              </a:defRPr>
            </a:lvl3pPr>
            <a:lvl4pPr marL="1828800" lvl="3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4pPr>
            <a:lvl5pPr marL="2286000" lvl="4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3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2" name="Google Shape;302;p33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3" name="Google Shape;303;p33"/>
          <p:cNvSpPr txBox="1">
            <a:spLocks noGrp="1"/>
          </p:cNvSpPr>
          <p:nvPr>
            <p:ph type="body" idx="2"/>
          </p:nvPr>
        </p:nvSpPr>
        <p:spPr>
          <a:xfrm>
            <a:off x="800100" y="1534624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276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0"/>
              <a:buChar char="●"/>
              <a:defRPr sz="1400"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4" name="Google Shape;304;p3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236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 hasCustomPrompt="1"/>
          </p:nvPr>
        </p:nvSpPr>
        <p:spPr>
          <a:xfrm>
            <a:off x="609600" y="1243584"/>
            <a:ext cx="10811933" cy="5065522"/>
          </a:xfrm>
        </p:spPr>
        <p:txBody>
          <a:bodyPr/>
          <a:lstStyle>
            <a:lvl1pPr marL="342900" indent="-342900">
              <a:buClr>
                <a:srgbClr val="981E32"/>
              </a:buClr>
              <a:buFont typeface="Arial" panose="020B0604020202020204" pitchFamily="34" charset="0"/>
              <a:buChar char="•"/>
              <a:defRPr baseline="0"/>
            </a:lvl1pPr>
            <a:lvl2pPr marL="576262" indent="-342900">
              <a:spcBef>
                <a:spcPts val="0"/>
              </a:spcBef>
              <a:buClr>
                <a:srgbClr val="981E32"/>
              </a:buClr>
              <a:buFont typeface="Arial" panose="020B0604020202020204" pitchFamily="34" charset="0"/>
              <a:buChar char="•"/>
              <a:defRPr sz="2200" baseline="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6104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72722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DAD2-049A-17A3-AC0B-8F20C1C63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E59EF-02BD-C855-9B08-B26188D39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02AFE-204D-65CC-40E9-891821BB3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47AF-C0AB-DD41-BEF6-B89B61F7F55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FA689-F65F-B85C-A4BA-F0BCC19C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0CDD9-F440-F968-A403-EDF4AD36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CA30-E064-BB45-A3E8-56FDEFAAC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6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474E-4997-DFB6-161C-75678A90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3252E-E3DD-8D95-20B2-B249CB5B1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55DD8-94A5-6B42-9186-873B711C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47AF-C0AB-DD41-BEF6-B89B61F7F55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6C74B-6B4D-D774-480A-412E51C01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C0554-92B7-90A9-10BE-A0E3BD7F8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CA30-E064-BB45-A3E8-56FDEFAAC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4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98A87-4B7C-CED1-92A7-27BA229BD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AEE3B-8BE1-2273-4AF3-6BF2797DE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9C88E-747C-0708-3B49-ACEDE6E53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18D2C-7A03-8AC6-54DC-F290CFC4E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47AF-C0AB-DD41-BEF6-B89B61F7F55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06397-A335-E92A-766C-7930DD6D6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B1BAC-1FA0-E60A-A7FF-6B034330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CA30-E064-BB45-A3E8-56FDEFAAC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9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8C8E-9E7E-43F7-BFDC-37F61A274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EBF73-87BC-B592-A09A-8B7391D90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FAFBF5-3BC8-B783-5E4C-8BB1A6512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CDD08E-A517-274E-DE0F-8E77384CF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A6926-C09C-BF69-05AF-832156420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B46310-DB91-46D5-117F-F7DC860D1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47AF-C0AB-DD41-BEF6-B89B61F7F55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47CBF9-DA3A-EFBA-20CE-7046DBA1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0FE3CE-6703-CF91-A4C7-3417B6B4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CA30-E064-BB45-A3E8-56FDEFAAC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8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698BE-8177-961A-11C3-CE7B9EEC2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7FA095-1965-DD69-D0EB-1F1ADB0E8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47AF-C0AB-DD41-BEF6-B89B61F7F55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F49F41-E6BB-69F4-2789-662DBA157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6092C-0F55-FB76-D25B-7BA10357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CA30-E064-BB45-A3E8-56FDEFAAC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41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20A214-E722-340E-5452-2B114DC86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47AF-C0AB-DD41-BEF6-B89B61F7F55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B0B1B-23FA-368A-5884-2BD02F699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49F87-1C82-7EF0-FC5D-36763075F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CA30-E064-BB45-A3E8-56FDEFAAC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32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E27B-BA65-6E0C-2EE4-8039C733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D20B4-774C-E67E-72FD-183145A69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45F9F-574F-0384-CD3D-C97AE55BE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E270BE-7C4D-4ABC-F656-321FA1082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47AF-C0AB-DD41-BEF6-B89B61F7F55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814FF-CA03-A43F-1563-AC3B30335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C6E8E-DDC1-92F8-417A-971C86DDE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CA30-E064-BB45-A3E8-56FDEFAAC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40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D2FA8-5EDC-BFE6-E44E-6AAD5CA64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59466C-DE89-C734-DC3A-6FEBDE7713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F6672-7A07-BA69-7335-FD4E21601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4C799-16D9-2AC3-379D-3A9700A8C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47AF-C0AB-DD41-BEF6-B89B61F7F55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CD8AC-D54A-AE14-D7F7-19A38C224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C0D1B-8FFF-64A0-F32A-2F363584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CA30-E064-BB45-A3E8-56FDEFAAC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2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8F206-610B-E188-3AAB-8EC6AF25A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87D48-E8DF-2553-13A7-F871CBC7D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5C468-0F29-4EDA-65D9-7A30D30A9A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2E47AF-C0AB-DD41-BEF6-B89B61F7F55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3BB95-32D9-A3F4-3A1D-159D7FDE9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544B0-C31A-3510-2DDE-9195D17004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68CA30-E064-BB45-A3E8-56FDEFAAC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6" r:id="rId13"/>
    <p:sldLayoutId id="2147483667" r:id="rId14"/>
    <p:sldLayoutId id="214748366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330739" y="152676"/>
            <a:ext cx="11537005" cy="2537258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FCC-ee Machine Detector Interface MDI </a:t>
            </a:r>
            <a:br>
              <a:rPr lang="en-US" sz="4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 </a:t>
            </a:r>
            <a:br>
              <a:rPr lang="en-US" sz="4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SLAC</a:t>
            </a:r>
            <a:br>
              <a:rPr lang="en-CA" sz="3600" dirty="0">
                <a:solidFill>
                  <a:srgbClr val="002060"/>
                </a:solidFill>
              </a:rPr>
            </a:br>
            <a:endParaRPr lang="en-CA" sz="3600" dirty="0">
              <a:solidFill>
                <a:srgbClr val="00206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362200" y="2467778"/>
            <a:ext cx="7727950" cy="1875622"/>
          </a:xfrm>
        </p:spPr>
        <p:txBody>
          <a:bodyPr/>
          <a:lstStyle/>
          <a:p>
            <a:pPr marL="0" indent="0" algn="ctr">
              <a:buNone/>
            </a:pPr>
            <a:r>
              <a:rPr lang="en-CA" sz="2000" dirty="0">
                <a:solidFill>
                  <a:schemeClr val="accent4">
                    <a:lumMod val="50000"/>
                  </a:schemeClr>
                </a:solidFill>
              </a:rPr>
              <a:t>John T. Seeman </a:t>
            </a:r>
          </a:p>
          <a:p>
            <a:pPr marL="0" indent="0" algn="ctr">
              <a:buNone/>
            </a:pPr>
            <a:r>
              <a:rPr lang="en-CA" sz="2000" dirty="0">
                <a:solidFill>
                  <a:schemeClr val="accent4">
                    <a:lumMod val="50000"/>
                  </a:schemeClr>
                </a:solidFill>
              </a:rPr>
              <a:t>for the MDI Team</a:t>
            </a:r>
          </a:p>
          <a:p>
            <a:pPr marL="0" indent="0" algn="ctr">
              <a:buNone/>
            </a:pPr>
            <a:r>
              <a:rPr lang="en-CA" sz="2000" dirty="0">
                <a:solidFill>
                  <a:schemeClr val="accent4">
                    <a:lumMod val="50000"/>
                  </a:schemeClr>
                </a:solidFill>
              </a:rPr>
              <a:t>SLAC Accelerator Directorate</a:t>
            </a:r>
          </a:p>
          <a:p>
            <a:pPr marL="0" indent="0" algn="ctr">
              <a:buNone/>
            </a:pPr>
            <a:r>
              <a:rPr lang="en-CA" sz="2000" dirty="0">
                <a:solidFill>
                  <a:schemeClr val="accent4">
                    <a:lumMod val="50000"/>
                  </a:schemeClr>
                </a:solidFill>
              </a:rPr>
              <a:t>December 15, 2025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48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CAFC0-92F2-D93E-9F8D-8FE183DB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0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FCCee IR Accelerator SC Magnets and Cryostat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11457A-3EBC-F8D1-4779-6CC6653DC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462" y="1342417"/>
            <a:ext cx="11687707" cy="4883285"/>
          </a:xfrm>
        </p:spPr>
      </p:pic>
    </p:spTree>
    <p:extLst>
      <p:ext uri="{BB962C8B-B14F-4D97-AF65-F5344CB8AC3E}">
        <p14:creationId xmlns:p14="http://schemas.microsoft.com/office/powerpoint/2010/main" val="3840927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4671B-166D-C449-A9AF-4B29918DF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436506"/>
            <a:ext cx="11163300" cy="618717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FCCee IR HOM Calculations and Suppression [A. Novokhatski, F. Fransesini (INFN-Frascati)]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E4AA5-DFE4-2D45-8874-2F65E434B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E3326-FC5F-DC4B-ACD9-85EBBC0B83A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94A32-971D-9847-9693-398E7B93D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077" y="3260694"/>
            <a:ext cx="2996444" cy="1376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86EF1A-66EB-DC47-A903-0B14D8F79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62" y="1071577"/>
            <a:ext cx="3118995" cy="1946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EF20FA-BB76-C043-AB42-8CD66CFFD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81" y="3090364"/>
            <a:ext cx="2411730" cy="18149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840658-6F06-BA45-9970-B2E8A03D3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317" y="1303778"/>
            <a:ext cx="5525548" cy="30885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6BC3C5-580F-D941-BB05-19CF7EE4E3D6}"/>
              </a:ext>
            </a:extLst>
          </p:cNvPr>
          <p:cNvSpPr txBox="1"/>
          <p:nvPr/>
        </p:nvSpPr>
        <p:spPr>
          <a:xfrm>
            <a:off x="4381280" y="1711040"/>
            <a:ext cx="12586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FCCee</a:t>
            </a:r>
          </a:p>
          <a:p>
            <a:r>
              <a:rPr lang="en-US" dirty="0"/>
              <a:t>IR chamber</a:t>
            </a:r>
          </a:p>
          <a:p>
            <a:r>
              <a:rPr lang="en-US" dirty="0"/>
              <a:t>cross section</a:t>
            </a:r>
          </a:p>
          <a:p>
            <a:r>
              <a:rPr lang="en-US" dirty="0"/>
              <a:t>and materials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563" y="4497402"/>
            <a:ext cx="2464757" cy="20006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3115" y="4724071"/>
            <a:ext cx="3114203" cy="1834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61627" y="6311585"/>
            <a:ext cx="3464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F. Fransesini et al, IPAC 2024, Nashville, TN.</a:t>
            </a:r>
          </a:p>
          <a:p>
            <a:r>
              <a:rPr lang="en-US" sz="1200" dirty="0"/>
              <a:t>A. Novokhatski, p. 2687, J. Phys. 2024, 022031.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6572" y="4932188"/>
            <a:ext cx="2730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 power vs mode frequency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3722" y="5404905"/>
            <a:ext cx="58066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 IP design updated every month with SLAC’s HOM contributions included in mechanical layouts, leading toward the upcoming European Strategy update.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10039" y="6494060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HOM strength vs time</a:t>
            </a:r>
          </a:p>
        </p:txBody>
      </p:sp>
    </p:spTree>
    <p:extLst>
      <p:ext uri="{BB962C8B-B14F-4D97-AF65-F5344CB8AC3E}">
        <p14:creationId xmlns:p14="http://schemas.microsoft.com/office/powerpoint/2010/main" val="212430397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D3D47-ABCA-9327-93FF-3D5BE40F9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64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IR Accelerator Optics – Solenoid Compensation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CCE9A6-A6F0-AF88-D491-54536938B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921" y="1274322"/>
            <a:ext cx="11740358" cy="5398851"/>
          </a:xfrm>
        </p:spPr>
      </p:pic>
    </p:spTree>
    <p:extLst>
      <p:ext uri="{BB962C8B-B14F-4D97-AF65-F5344CB8AC3E}">
        <p14:creationId xmlns:p14="http://schemas.microsoft.com/office/powerpoint/2010/main" val="275194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0C722C1-D5B8-4066-9966-2C8C1A807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1432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“SLAC Collider/MDI Accelerator Design” Collaborations (Labs and Universities)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9E0814-1F5C-415D-93DF-CBE423B5D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229" y="1975622"/>
            <a:ext cx="11780668" cy="3996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BNL: 		</a:t>
            </a:r>
            <a:r>
              <a:rPr lang="en-US" dirty="0" err="1">
                <a:solidFill>
                  <a:srgbClr val="0070C0"/>
                </a:solidFill>
              </a:rPr>
              <a:t>EIC+FCCee</a:t>
            </a:r>
            <a:r>
              <a:rPr lang="en-US" dirty="0">
                <a:solidFill>
                  <a:srgbClr val="0070C0"/>
                </a:solidFill>
              </a:rPr>
              <a:t>: design lattice, e- beams, IR corrector 					magnet specs</a:t>
            </a:r>
          </a:p>
          <a:p>
            <a:r>
              <a:rPr lang="en-US" dirty="0">
                <a:solidFill>
                  <a:srgbClr val="0070C0"/>
                </a:solidFill>
              </a:rPr>
              <a:t>CERN: 		FCCee: IR design, magnets, IR cryostats, backgrounds</a:t>
            </a:r>
          </a:p>
          <a:p>
            <a:r>
              <a:rPr lang="en-US" dirty="0">
                <a:solidFill>
                  <a:srgbClr val="0070C0"/>
                </a:solidFill>
              </a:rPr>
              <a:t>KEK: 		SuperKEKB: Sudden Beam Loss, IP dither feedback, Linac 				upgrades, Belle II backgrounds, XRM</a:t>
            </a:r>
          </a:p>
          <a:p>
            <a:r>
              <a:rPr lang="en-US" dirty="0">
                <a:solidFill>
                  <a:srgbClr val="0070C0"/>
                </a:solidFill>
              </a:rPr>
              <a:t>Univ Hawaii: 	SuperKEKB Nanometer X-Ray beam size Monitors (XRM)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77440" y="6043573"/>
            <a:ext cx="7670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Design / MDI c</a:t>
            </a:r>
            <a:r>
              <a:rPr lang="en-US" sz="1800" dirty="0">
                <a:solidFill>
                  <a:srgbClr val="FF0000"/>
                </a:solidFill>
              </a:rPr>
              <a:t>ollaborations with external colleagues have been very fruitful.</a:t>
            </a:r>
          </a:p>
        </p:txBody>
      </p:sp>
      <p:sp>
        <p:nvSpPr>
          <p:cNvPr id="3" name="Rectangle 2"/>
          <p:cNvSpPr/>
          <p:nvPr/>
        </p:nvSpPr>
        <p:spPr>
          <a:xfrm>
            <a:off x="2319131" y="6015296"/>
            <a:ext cx="7805530" cy="369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DFCB03-CD65-724C-A0E0-2D409F75526D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87793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4799" y="1078287"/>
            <a:ext cx="4465321" cy="398400"/>
          </a:xfrm>
        </p:spPr>
        <p:txBody>
          <a:bodyPr/>
          <a:lstStyle/>
          <a:p>
            <a:r>
              <a:rPr lang="en-US" sz="1800" dirty="0"/>
              <a:t>On-going identified FCCee MDI studies: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0" y="266701"/>
            <a:ext cx="11033760" cy="63215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FCCee: MDI, Magnets, Cryostat [J. Seeman, M. Boscolo, M. Koratzinos, P. Borges de Sousa, …]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165" y="4422092"/>
            <a:ext cx="4229100" cy="135823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63474" y="1558066"/>
            <a:ext cx="11538026" cy="5163911"/>
          </a:xfrm>
        </p:spPr>
        <p:txBody>
          <a:bodyPr/>
          <a:lstStyle/>
          <a:p>
            <a:pPr marL="342900" indent="-342900">
              <a:buFont typeface="Arial" pitchFamily="34" charset="0"/>
              <a:buAutoNum type="arabicParenR"/>
            </a:pPr>
            <a:r>
              <a:rPr lang="en-US" sz="1200" dirty="0">
                <a:solidFill>
                  <a:srgbClr val="0070C0"/>
                </a:solidFill>
              </a:rPr>
              <a:t>Add inner background shielding: W, Ta, or Cu. </a:t>
            </a:r>
          </a:p>
          <a:p>
            <a:pPr marL="342900" indent="-342900">
              <a:buFont typeface="Arial" pitchFamily="34" charset="0"/>
              <a:buAutoNum type="arabicParenR"/>
            </a:pPr>
            <a:r>
              <a:rPr lang="en-US" sz="1200" dirty="0">
                <a:solidFill>
                  <a:srgbClr val="0070C0"/>
                </a:solidFill>
              </a:rPr>
              <a:t>Resolve new IR lattice vs present: QC1,QC2 placement.</a:t>
            </a:r>
          </a:p>
          <a:p>
            <a:pPr marL="342900" indent="-342900">
              <a:buFont typeface="Arial" pitchFamily="34" charset="0"/>
              <a:buAutoNum type="arabicParenR"/>
            </a:pPr>
            <a:r>
              <a:rPr lang="en-US" sz="1200" dirty="0">
                <a:solidFill>
                  <a:srgbClr val="0070C0"/>
                </a:solidFill>
              </a:rPr>
              <a:t>Make initial cryostat design (4 or 7 m) by cryogenic/mechanical engineer(s).</a:t>
            </a:r>
          </a:p>
          <a:p>
            <a:pPr marL="342900" indent="-342900">
              <a:buFont typeface="Arial" pitchFamily="34" charset="0"/>
              <a:buAutoNum type="arabicParenR"/>
            </a:pPr>
            <a:r>
              <a:rPr lang="en-US" sz="1200" dirty="0">
                <a:solidFill>
                  <a:srgbClr val="0070C0"/>
                </a:solidFill>
              </a:rPr>
              <a:t>Answer if IR magnets need higher-order trim coils.</a:t>
            </a:r>
          </a:p>
          <a:p>
            <a:pPr marL="342900" indent="-342900">
              <a:buFont typeface="Arial" pitchFamily="34" charset="0"/>
              <a:buAutoNum type="arabicParenR"/>
            </a:pPr>
            <a:r>
              <a:rPr lang="en-US" sz="1200" dirty="0">
                <a:solidFill>
                  <a:srgbClr val="0070C0"/>
                </a:solidFill>
              </a:rPr>
              <a:t>Confirm 100 </a:t>
            </a:r>
            <a:r>
              <a:rPr lang="en-US" sz="1200" dirty="0" err="1">
                <a:solidFill>
                  <a:srgbClr val="0070C0"/>
                </a:solidFill>
              </a:rPr>
              <a:t>mrad</a:t>
            </a:r>
            <a:r>
              <a:rPr lang="en-US" sz="1200" dirty="0">
                <a:solidFill>
                  <a:srgbClr val="0070C0"/>
                </a:solidFill>
              </a:rPr>
              <a:t> detector-accelerator cone angle.</a:t>
            </a:r>
          </a:p>
          <a:p>
            <a:pPr marL="342900" indent="-342900">
              <a:buFont typeface="Arial" pitchFamily="34" charset="0"/>
              <a:buAutoNum type="arabicParenR"/>
            </a:pPr>
            <a:r>
              <a:rPr lang="en-US" sz="1200" dirty="0">
                <a:solidFill>
                  <a:srgbClr val="0070C0"/>
                </a:solidFill>
              </a:rPr>
              <a:t>IR BPMs and other diagnostics.</a:t>
            </a:r>
          </a:p>
          <a:p>
            <a:pPr marL="342900" indent="-342900">
              <a:buAutoNum type="arabicParenR"/>
            </a:pPr>
            <a:r>
              <a:rPr lang="en-US" sz="1200" dirty="0">
                <a:solidFill>
                  <a:srgbClr val="0070C0"/>
                </a:solidFill>
              </a:rPr>
              <a:t>Full list of magnet, vacuum, and cryogenic specifications.</a:t>
            </a:r>
          </a:p>
          <a:p>
            <a:pPr marL="342900" indent="-342900">
              <a:buFont typeface="Arial" pitchFamily="34" charset="0"/>
              <a:buAutoNum type="arabicParenR"/>
            </a:pPr>
            <a:r>
              <a:rPr lang="en-US" sz="1200" dirty="0">
                <a:solidFill>
                  <a:srgbClr val="0070C0"/>
                </a:solidFill>
              </a:rPr>
              <a:t>Converge on background mask geometry .</a:t>
            </a:r>
          </a:p>
          <a:p>
            <a:pPr marL="342900" indent="-342900">
              <a:buAutoNum type="arabicParenR"/>
            </a:pPr>
            <a:r>
              <a:rPr lang="en-US" sz="1200" dirty="0">
                <a:solidFill>
                  <a:srgbClr val="0070C0"/>
                </a:solidFill>
              </a:rPr>
              <a:t>Make initial layout of magnet/cryogenic splice box.</a:t>
            </a:r>
          </a:p>
          <a:p>
            <a:pPr marL="342900" indent="-342900">
              <a:buAutoNum type="arabicParenR"/>
            </a:pPr>
            <a:r>
              <a:rPr lang="en-US" sz="1200" dirty="0">
                <a:solidFill>
                  <a:srgbClr val="0070C0"/>
                </a:solidFill>
              </a:rPr>
              <a:t> Construct a left and right CCT magnet pair for QC1.</a:t>
            </a:r>
          </a:p>
          <a:p>
            <a:pPr marL="342900" indent="-342900">
              <a:buAutoNum type="arabicParenR"/>
            </a:pPr>
            <a:r>
              <a:rPr lang="en-US" sz="1200" dirty="0">
                <a:solidFill>
                  <a:srgbClr val="0070C0"/>
                </a:solidFill>
              </a:rPr>
              <a:t> Test CCT quadrupole for reduced left-right field cross-talk.</a:t>
            </a:r>
          </a:p>
          <a:p>
            <a:pPr marL="342900" indent="-342900">
              <a:buAutoNum type="arabicParenR"/>
            </a:pPr>
            <a:r>
              <a:rPr lang="en-US" sz="1200" dirty="0">
                <a:solidFill>
                  <a:srgbClr val="0070C0"/>
                </a:solidFill>
              </a:rPr>
              <a:t> Design remote vacuum flanges (need 6 flanges with 2 designs).</a:t>
            </a:r>
          </a:p>
          <a:p>
            <a:pPr marL="342900" indent="-342900">
              <a:buAutoNum type="arabicParenR"/>
            </a:pPr>
            <a:r>
              <a:rPr lang="en-US" sz="1200" dirty="0">
                <a:solidFill>
                  <a:srgbClr val="0070C0"/>
                </a:solidFill>
              </a:rPr>
              <a:t> Radial differential movement problems during cool down.</a:t>
            </a:r>
          </a:p>
          <a:p>
            <a:r>
              <a:rPr lang="en-US" sz="1400" dirty="0"/>
              <a:t>M. Boscolo et al, IPAC2024 Nashville, TN, and FCC Week.    </a:t>
            </a:r>
          </a:p>
          <a:p>
            <a:r>
              <a:rPr lang="en-US" sz="1400" dirty="0"/>
              <a:t>Seeman FCC Week, San Francisco , CA, May 2024      	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D306864-0FCA-1821-05A3-41F7F22CA653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385" y="957065"/>
            <a:ext cx="3070105" cy="1378195"/>
          </a:xfrm>
          <a:prstGeom prst="rect">
            <a:avLst/>
          </a:prstGeom>
        </p:spPr>
      </p:pic>
      <p:pic>
        <p:nvPicPr>
          <p:cNvPr id="8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5515610" y="2586341"/>
            <a:ext cx="6676390" cy="1321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6715" y="1077678"/>
            <a:ext cx="2929932" cy="17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16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1704E-7D01-4EDF-B523-92B4AB4E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365126"/>
            <a:ext cx="10927672" cy="529820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Q1: What are the near-term research topics on MDI at AD-SLAC (~1 year)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BE523-DFA4-AE99-61C4-EE46F46A14E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8474" y="1243584"/>
            <a:ext cx="11718524" cy="5065522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800" dirty="0">
                <a:solidFill>
                  <a:srgbClr val="002060"/>
                </a:solidFill>
              </a:rPr>
              <a:t>SLAC:</a:t>
            </a:r>
          </a:p>
          <a:p>
            <a:pPr lvl="2"/>
            <a:r>
              <a:rPr lang="en-US" sz="2600" dirty="0">
                <a:solidFill>
                  <a:srgbClr val="002060"/>
                </a:solidFill>
              </a:rPr>
              <a:t>Confirm present IR magnet, vacuum, HOM layouts (Novokhatski, Seeman)</a:t>
            </a:r>
          </a:p>
          <a:p>
            <a:pPr lvl="2"/>
            <a:r>
              <a:rPr lang="en-US" sz="2600" dirty="0">
                <a:solidFill>
                  <a:srgbClr val="002060"/>
                </a:solidFill>
              </a:rPr>
              <a:t>Investigate QC1/2 cryostat design and fluid flows (Seeman + engineer)</a:t>
            </a:r>
          </a:p>
          <a:p>
            <a:pPr lvl="2"/>
            <a:r>
              <a:rPr lang="en-US" sz="2600" dirty="0">
                <a:solidFill>
                  <a:srgbClr val="002060"/>
                </a:solidFill>
              </a:rPr>
              <a:t>Investigate a vacuum-magnet IP mock-up of QC1 (Seeman + engineer)</a:t>
            </a:r>
          </a:p>
          <a:p>
            <a:pPr lvl="2"/>
            <a:r>
              <a:rPr lang="en-US" sz="2600" dirty="0">
                <a:solidFill>
                  <a:srgbClr val="002060"/>
                </a:solidFill>
              </a:rPr>
              <a:t>Help complete layout of solenoid coupling compensation scheme (Participate in review: Cai, Seeman)</a:t>
            </a:r>
          </a:p>
          <a:p>
            <a:pPr lvl="2"/>
            <a:r>
              <a:rPr lang="en-US" sz="2600" dirty="0">
                <a:solidFill>
                  <a:srgbClr val="002060"/>
                </a:solidFill>
              </a:rPr>
              <a:t>Contribute to SuperKEKB background mitigations (Sullivan)</a:t>
            </a:r>
          </a:p>
          <a:p>
            <a:pPr lvl="2"/>
            <a:r>
              <a:rPr lang="en-US" sz="2600" dirty="0">
                <a:solidFill>
                  <a:srgbClr val="002060"/>
                </a:solidFill>
              </a:rPr>
              <a:t>Help with SuperKEKB 2026 beam run (Dusatko, Fisher, Sullivan)</a:t>
            </a:r>
          </a:p>
          <a:p>
            <a:pPr lvl="2"/>
            <a:r>
              <a:rPr lang="en-US" sz="2600">
                <a:solidFill>
                  <a:srgbClr val="002060"/>
                </a:solidFill>
              </a:rPr>
              <a:t>SuperKEKB XRM </a:t>
            </a:r>
            <a:r>
              <a:rPr lang="en-US" sz="2600" dirty="0">
                <a:solidFill>
                  <a:srgbClr val="002060"/>
                </a:solidFill>
              </a:rPr>
              <a:t>(Ruckman)</a:t>
            </a:r>
          </a:p>
          <a:p>
            <a:pPr lvl="2"/>
            <a:endParaRPr lang="en-US" sz="2600" dirty="0">
              <a:solidFill>
                <a:srgbClr val="002060"/>
              </a:solidFill>
            </a:endParaRP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LBNL: </a:t>
            </a:r>
          </a:p>
          <a:p>
            <a:pPr lvl="2"/>
            <a:r>
              <a:rPr lang="en-US" sz="2600" dirty="0">
                <a:solidFill>
                  <a:srgbClr val="002060"/>
                </a:solidFill>
              </a:rPr>
              <a:t>Interact for direct wind IP corrector magnet designs.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550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2FABB-B459-4A97-2BB8-2C426579A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Thank you for your attention!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6E17F-797F-F0EE-C0BF-A27B22A8D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6454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1704E-7D01-4EDF-B523-92B4AB4E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9820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What are the goals and deliverables for the current research effort, assuming no additional funding (2-3 years)?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BE523-DFA4-AE99-61C4-EE46F46A14E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571500" indent="-342900">
              <a:buFont typeface="+mj-lt"/>
              <a:buAutoNum type="alphaUcPeriod"/>
            </a:pPr>
            <a:r>
              <a:rPr lang="en-US" sz="2800" dirty="0">
                <a:solidFill>
                  <a:srgbClr val="002060"/>
                </a:solidFill>
              </a:rPr>
              <a:t>FCCee: Provide additiona</a:t>
            </a:r>
            <a:r>
              <a:rPr lang="en-US" dirty="0">
                <a:solidFill>
                  <a:srgbClr val="002060"/>
                </a:solidFill>
              </a:rPr>
              <a:t>l</a:t>
            </a:r>
            <a:r>
              <a:rPr lang="en-US" sz="2800" dirty="0">
                <a:solidFill>
                  <a:srgbClr val="002060"/>
                </a:solidFill>
              </a:rPr>
              <a:t> input for the European Strategy Update by Spring 2026.  (MDI, IR HOMs, Backgrounds, Cryostats).</a:t>
            </a:r>
          </a:p>
          <a:p>
            <a:pPr marL="571500" indent="-342900">
              <a:buFont typeface="+mj-lt"/>
              <a:buAutoNum type="alphaUcPeriod"/>
            </a:pPr>
            <a:r>
              <a:rPr lang="en-US" sz="2800" dirty="0">
                <a:solidFill>
                  <a:srgbClr val="002060"/>
                </a:solidFill>
              </a:rPr>
              <a:t>SuperKEKB: Provide input studies for 2026/2027 beam runs. (Sudden Beam Loss, IR Dither Feedback, Linac emittances, ).</a:t>
            </a:r>
          </a:p>
          <a:p>
            <a:pPr marL="571500" indent="-342900">
              <a:buFont typeface="+mj-lt"/>
              <a:buAutoNum type="alphaUcPeriod"/>
            </a:pPr>
            <a:r>
              <a:rPr lang="en-US" sz="2800" dirty="0">
                <a:solidFill>
                  <a:srgbClr val="002060"/>
                </a:solidFill>
              </a:rPr>
              <a:t>EIC: Study further IR HOM reduction, polarization equipment (x-ray power) protection, kicker magnet designs, beam dynamics  DA and losses, injecto</a:t>
            </a:r>
            <a:r>
              <a:rPr lang="en-US" dirty="0">
                <a:solidFill>
                  <a:srgbClr val="002060"/>
                </a:solidFill>
              </a:rPr>
              <a:t>r l</a:t>
            </a:r>
            <a:r>
              <a:rPr lang="en-US" sz="2800" dirty="0">
                <a:solidFill>
                  <a:srgbClr val="002060"/>
                </a:solidFill>
              </a:rPr>
              <a:t>inac design.</a:t>
            </a:r>
          </a:p>
          <a:p>
            <a:pPr marL="571500">
              <a:buFont typeface="+mj-lt"/>
              <a:buAutoNum type="alphaUcPeriod"/>
            </a:pPr>
            <a:r>
              <a:rPr lang="en-US" dirty="0">
                <a:solidFill>
                  <a:srgbClr val="002060"/>
                </a:solidFill>
              </a:rPr>
              <a:t>Knowledge transfer: Engage the next generation builders in collider design strategies and techniques.</a:t>
            </a:r>
            <a:endParaRPr lang="en-US" sz="2800" dirty="0">
              <a:solidFill>
                <a:srgbClr val="002060"/>
              </a:solidFill>
            </a:endParaRPr>
          </a:p>
          <a:p>
            <a:pPr marL="571500" indent="-342900">
              <a:buFont typeface="+mj-lt"/>
              <a:buAutoNum type="alphaUcPeriod"/>
            </a:pPr>
            <a:r>
              <a:rPr lang="en-US" sz="2800" dirty="0">
                <a:solidFill>
                  <a:srgbClr val="002060"/>
                </a:solidFill>
              </a:rPr>
              <a:t>Enlist new collaborators on MDI, particularly for IR cryostats, mechanical, and vacuum. </a:t>
            </a:r>
          </a:p>
          <a:p>
            <a:pPr marL="571500" indent="-342900">
              <a:buFont typeface="+mj-lt"/>
              <a:buAutoNum type="alphaUcPeriod"/>
            </a:pPr>
            <a:r>
              <a:rPr lang="en-US" sz="2800" dirty="0">
                <a:solidFill>
                  <a:srgbClr val="002060"/>
                </a:solidFill>
              </a:rPr>
              <a:t>Engage a graduate student for collider design studies.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378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1704E-7D01-4EDF-B523-92B4AB4E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9820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Q3. 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are the longer range “aspirational” goals and deliverables if more funding becomes available (5-10 years)?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BE523-DFA4-AE99-61C4-EE46F46A14E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9462" y="1243584"/>
            <a:ext cx="11495314" cy="5065522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dirty="0">
                <a:solidFill>
                  <a:srgbClr val="002060"/>
                </a:solidFill>
              </a:rPr>
              <a:t>Goal: Find final components/systems that FCCee and SLAC want to build.</a:t>
            </a:r>
          </a:p>
          <a:p>
            <a:pPr marL="0">
              <a:spcBef>
                <a:spcPts val="0"/>
              </a:spcBef>
            </a:pPr>
            <a:endParaRPr lang="en-US" dirty="0">
              <a:solidFill>
                <a:srgbClr val="002060"/>
              </a:solidFill>
            </a:endParaRPr>
          </a:p>
          <a:p>
            <a:pPr marL="0">
              <a:spcBef>
                <a:spcPts val="0"/>
              </a:spcBef>
            </a:pPr>
            <a:r>
              <a:rPr lang="en-US" dirty="0">
                <a:solidFill>
                  <a:srgbClr val="002060"/>
                </a:solidFill>
              </a:rPr>
              <a:t>Examples:</a:t>
            </a:r>
          </a:p>
          <a:p>
            <a:pPr marL="0">
              <a:spcBef>
                <a:spcPts val="0"/>
              </a:spcBef>
            </a:pPr>
            <a:endParaRPr lang="en-US" dirty="0">
              <a:solidFill>
                <a:srgbClr val="002060"/>
              </a:solidFill>
            </a:endParaRPr>
          </a:p>
          <a:p>
            <a:pPr marL="0">
              <a:spcBef>
                <a:spcPts val="0"/>
              </a:spcBef>
            </a:pPr>
            <a:r>
              <a:rPr lang="en-US" dirty="0">
                <a:solidFill>
                  <a:srgbClr val="002060"/>
                </a:solidFill>
              </a:rPr>
              <a:t>Mock-up FCCee: Build a full scale (non-vacuum) IR magnet cryostat and raft (~0.4 M$)</a:t>
            </a:r>
          </a:p>
          <a:p>
            <a:pPr marL="233362" lvl="1"/>
            <a:endParaRPr lang="en-US" dirty="0">
              <a:solidFill>
                <a:srgbClr val="002060"/>
              </a:solidFill>
            </a:endParaRPr>
          </a:p>
          <a:p>
            <a:pPr marL="0">
              <a:spcBef>
                <a:spcPts val="0"/>
              </a:spcBef>
            </a:pPr>
            <a:r>
              <a:rPr lang="en-US" dirty="0">
                <a:solidFill>
                  <a:srgbClr val="002060"/>
                </a:solidFill>
              </a:rPr>
              <a:t>Const. FCCee: Build final 3 full IR magnet cryostats (2 used,1 spare) for an IR.</a:t>
            </a:r>
          </a:p>
          <a:p>
            <a:pPr marL="0">
              <a:spcBef>
                <a:spcPts val="0"/>
              </a:spcBef>
            </a:pPr>
            <a:endParaRPr lang="en-US" dirty="0">
              <a:solidFill>
                <a:srgbClr val="002060"/>
              </a:solidFill>
            </a:endParaRPr>
          </a:p>
          <a:p>
            <a:pPr marL="0">
              <a:spcBef>
                <a:spcPts val="0"/>
              </a:spcBef>
            </a:pPr>
            <a:r>
              <a:rPr lang="en-US" dirty="0">
                <a:solidFill>
                  <a:srgbClr val="002060"/>
                </a:solidFill>
              </a:rPr>
              <a:t>Const. FCCee : Build final dither steering IP beam luminosity feedbacks.</a:t>
            </a:r>
          </a:p>
          <a:p>
            <a:pPr marL="0">
              <a:spcBef>
                <a:spcPts val="0"/>
              </a:spcBef>
            </a:pPr>
            <a:endParaRPr lang="en-US" dirty="0">
              <a:solidFill>
                <a:srgbClr val="002060"/>
              </a:solidFill>
            </a:endParaRPr>
          </a:p>
          <a:p>
            <a:pPr marL="0">
              <a:spcBef>
                <a:spcPts val="0"/>
              </a:spcBef>
            </a:pPr>
            <a:endParaRPr lang="en-US" dirty="0">
              <a:solidFill>
                <a:srgbClr val="002060"/>
              </a:solidFill>
            </a:endParaRPr>
          </a:p>
          <a:p>
            <a:pPr marL="0">
              <a:spcBef>
                <a:spcPts val="0"/>
              </a:spcBef>
            </a:pPr>
            <a:endParaRPr lang="en-US" dirty="0">
              <a:solidFill>
                <a:srgbClr val="002060"/>
              </a:solidFill>
            </a:endParaRPr>
          </a:p>
          <a:p>
            <a:pPr marL="0">
              <a:spcBef>
                <a:spcPts val="0"/>
              </a:spcBef>
            </a:pP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33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1704E-7D01-4EDF-B523-92B4AB4E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9820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Q4. 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are the long range problems you want to address and what resources (people) are needed?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BE523-DFA4-AE99-61C4-EE46F46A14E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Staffing recruitment and training: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 technical construction managers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Cryogenic/magnet/beam physicists</a:t>
            </a:r>
            <a:endParaRPr lang="en-US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Cryogenic/magnet/mechanical engineers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Cryogenic/mechanical safety expert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 a construction and test facility for IR cryostats: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(Use Heavy Fabrication Building and extend CMTF at SLAC)?</a:t>
            </a:r>
            <a:endParaRPr lang="en-US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71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63D4-3906-3398-471B-812BAE60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2739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FCCee Accelerator Parameters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D9CA5-C6CD-7934-C949-4C0608967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335293"/>
            <a:ext cx="10154055" cy="5411688"/>
          </a:xfrm>
        </p:spPr>
      </p:pic>
    </p:spTree>
    <p:extLst>
      <p:ext uri="{BB962C8B-B14F-4D97-AF65-F5344CB8AC3E}">
        <p14:creationId xmlns:p14="http://schemas.microsoft.com/office/powerpoint/2010/main" val="4029943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852</Words>
  <Application>Microsoft Office PowerPoint</Application>
  <PresentationFormat>Widescreen</PresentationFormat>
  <Paragraphs>90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Lato</vt:lpstr>
      <vt:lpstr>Office Theme</vt:lpstr>
      <vt:lpstr>FCC-ee Machine Detector Interface MDI  Activities  at SLAC </vt:lpstr>
      <vt:lpstr>“SLAC Collider/MDI Accelerator Design” Collaborations (Labs and Universities)</vt:lpstr>
      <vt:lpstr>FCCee: MDI, Magnets, Cryostat [J. Seeman, M. Boscolo, M. Koratzinos, P. Borges de Sousa, …]</vt:lpstr>
      <vt:lpstr>Q1: What are the near-term research topics on MDI at AD-SLAC (~1 year)</vt:lpstr>
      <vt:lpstr>Thank you for your attention!</vt:lpstr>
      <vt:lpstr>2. What are the goals and deliverables for the current research effort, assuming no additional funding (2-3 years)?</vt:lpstr>
      <vt:lpstr>Q3. What are the longer range “aspirational” goals and deliverables if more funding becomes available (5-10 years)? </vt:lpstr>
      <vt:lpstr>Q4. What are the long range problems you want to address and what resources (people) are needed?</vt:lpstr>
      <vt:lpstr>FCCee Accelerator Parameters</vt:lpstr>
      <vt:lpstr>FCCee IR Accelerator SC Magnets and Cryostat</vt:lpstr>
      <vt:lpstr>FCCee IR HOM Calculations and Suppression [A. Novokhatski, F. Fransesini (INFN-Frascati)]</vt:lpstr>
      <vt:lpstr>IR Accelerator Optics – Solenoid Compensation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SLAC FCCee MDI</dc:title>
  <dc:creator>John Seeman</dc:creator>
  <cp:lastModifiedBy>Seeman, John</cp:lastModifiedBy>
  <cp:revision>157</cp:revision>
  <cp:lastPrinted>2025-09-08T22:39:00Z</cp:lastPrinted>
  <dcterms:created xsi:type="dcterms:W3CDTF">2024-11-22T21:07:06Z</dcterms:created>
  <dcterms:modified xsi:type="dcterms:W3CDTF">2025-12-08T23:07:26Z</dcterms:modified>
</cp:coreProperties>
</file>