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04" r:id="rId2"/>
    <p:sldId id="905" r:id="rId3"/>
    <p:sldId id="911" r:id="rId4"/>
    <p:sldId id="906" r:id="rId5"/>
    <p:sldId id="907" r:id="rId6"/>
    <p:sldId id="908" r:id="rId7"/>
    <p:sldId id="909" r:id="rId8"/>
    <p:sldId id="912" r:id="rId9"/>
    <p:sldId id="910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CC0000"/>
    <a:srgbClr val="CC00CC"/>
    <a:srgbClr val="CC3399"/>
    <a:srgbClr val="FF7C80"/>
    <a:srgbClr val="003300"/>
    <a:srgbClr val="FFFB2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1" autoAdjust="0"/>
    <p:restoredTop sz="94487" autoAdjust="0"/>
  </p:normalViewPr>
  <p:slideViewPr>
    <p:cSldViewPr>
      <p:cViewPr varScale="1">
        <p:scale>
          <a:sx n="67" d="100"/>
          <a:sy n="67" d="100"/>
        </p:scale>
        <p:origin x="4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dirty="0"/>
              <a:t>Precision Collider Physics &amp; Search for Higgs Boson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23C17A2-C436-4883-B01C-F4EB9A0B67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7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dirty="0"/>
              <a:t>Precision Collider Physics &amp; Search for Higgs Boson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4605A5-8F51-460B-91D0-A3782B98088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70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Lifting Heptagons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Amplitudes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5EC63-59ED-4451-8852-0EB77508AD8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Lifting Heptagons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Amplitudes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FE6B-6F0D-431F-A142-646405A70B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Lifting Heptagons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Amplitudes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639CD-BF49-489F-88D3-B15A876ACF6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45720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L. Dixon      Lifting Heptagons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743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Amplitudes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A8514B-642F-4ADF-B2CF-E9F0155ECB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Lifting Heptagons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Amplitudes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1A4B4-E5FE-4751-BB2E-402E3D07F0D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Lifting Heptagons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Amplitudes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D2BED-0AC4-4F61-9320-D71B0C0516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Lifting Heptagons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Amplitudes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34427-18A6-4520-8285-51D45EEA8C4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Lifting Heptagons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Amplitudes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9D238-2EEA-4C63-8D96-B373C44F5C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Lifting Heptagons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Amplitudes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14E78-47F4-472E-8DD0-31C36EE837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Lifting Heptagons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Amplitudes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C0A11-D87F-44D9-B3C5-F72DD510599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Lifting Heptagons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Amplitudes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9796A-4A60-48A4-9409-AD6C78AA5F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Dixon      Lifting Heptagons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Amplitudes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52582-0126-4B9D-8620-9C01293BD80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4572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en-US"/>
              <a:t>L. Dixon      Lifting Heptagons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248400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fr-FR"/>
              <a:t>Amplitudes 2020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CCC0879-E9E8-4664-AADA-1ED3806401F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A8A2B7-57F8-49AF-A3DA-638A8D2CA7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Some opportunity </a:t>
                </a:r>
                <a:br>
                  <a:rPr lang="en-US" dirty="0"/>
                </a:br>
                <a:r>
                  <a:rPr lang="en-US" dirty="0"/>
                  <a:t>Beyond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’s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’s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A8A2B7-57F8-49AF-A3DA-638A8D2CA7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936" b="-3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C659DB0-5353-D3B1-DA87-8CDAC131D9DE}"/>
              </a:ext>
            </a:extLst>
          </p:cNvPr>
          <p:cNvSpPr txBox="1"/>
          <p:nvPr/>
        </p:nvSpPr>
        <p:spPr>
          <a:xfrm>
            <a:off x="1998218" y="4953000"/>
            <a:ext cx="5147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L. Dixon</a:t>
            </a:r>
          </a:p>
          <a:p>
            <a:r>
              <a:rPr lang="en-US" dirty="0" err="1"/>
              <a:t>PoU</a:t>
            </a:r>
            <a:r>
              <a:rPr lang="en-US" dirty="0"/>
              <a:t> Intensity Frontier Brainstorming</a:t>
            </a:r>
          </a:p>
          <a:p>
            <a:pPr algn="ctr"/>
            <a:r>
              <a:rPr lang="en-US" dirty="0"/>
              <a:t>September 26, 2025</a:t>
            </a:r>
          </a:p>
        </p:txBody>
      </p:sp>
      <p:pic>
        <p:nvPicPr>
          <p:cNvPr id="5" name="Picture 4" descr="A hand holding a red dart&#10;&#10;AI-generated content may be incorrect.">
            <a:extLst>
              <a:ext uri="{FF2B5EF4-FFF2-40B4-BE49-F238E27FC236}">
                <a16:creationId xmlns:a16="http://schemas.microsoft.com/office/drawing/2014/main" id="{A00ABF37-0A4A-8BEE-8AE7-B9BD694E0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68" y="1920240"/>
            <a:ext cx="4774082" cy="2673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E5B27E-3441-9387-7B3A-639CB803B9A3}"/>
              </a:ext>
            </a:extLst>
          </p:cNvPr>
          <p:cNvSpPr txBox="1"/>
          <p:nvPr/>
        </p:nvSpPr>
        <p:spPr>
          <a:xfrm>
            <a:off x="5265268" y="4186535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Symmetry mag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36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4998F-37D1-2417-3985-414E633F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will we find physics beyond the Standard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BA5FBD-56DD-58E1-21BE-EF88E91637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800"/>
                <a:ext cx="8229600" cy="4495800"/>
              </a:xfrm>
              <a:solidFill>
                <a:schemeClr val="accent1"/>
              </a:solidFill>
            </p:spPr>
            <p:txBody>
              <a:bodyPr/>
              <a:lstStyle/>
              <a:p>
                <a:r>
                  <a:rPr lang="en-US" sz="3000" dirty="0"/>
                  <a:t>We don’t know (besides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3000" dirty="0"/>
                  <a:t> mass matrix)!</a:t>
                </a:r>
              </a:p>
              <a:p>
                <a:r>
                  <a:rPr lang="en-US" sz="3000" dirty="0"/>
                  <a:t>Energy frontier is most direct, but LHC is essentially at its top energy, and next facility unlikely to take data in &lt; 20 years*</a:t>
                </a:r>
              </a:p>
              <a:p>
                <a:r>
                  <a:rPr lang="en-US" sz="3000" dirty="0"/>
                  <a:t>Many places to look in rare decays, CP asymmetry and low-energy precision</a:t>
                </a:r>
              </a:p>
              <a:p>
                <a:r>
                  <a:rPr lang="en-US" sz="3000" dirty="0"/>
                  <a:t>Maybe not emphasized too much in P5, etc., but could look different in a few years…</a:t>
                </a:r>
              </a:p>
              <a:p>
                <a:pPr marL="0" indent="0">
                  <a:buNone/>
                </a:pPr>
                <a:r>
                  <a:rPr lang="en-US" sz="3000" dirty="0"/>
                  <a:t>*CEPC exception?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BA5FBD-56DD-58E1-21BE-EF88E91637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800"/>
                <a:ext cx="8229600" cy="4495800"/>
              </a:xfrm>
              <a:blipFill>
                <a:blip r:embed="rId2"/>
                <a:stretch>
                  <a:fillRect l="-1704" t="-1762" r="-593" b="-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21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E42F-2B55-E7F8-5871-28841215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If new physics violates (approximate) SM symmetries…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4AEA-EDCD-5CD9-7CA2-3A4C4A7B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888E9-8654-E437-F1A0-239D4CCF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" y="1676400"/>
            <a:ext cx="7886826" cy="4525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CCACA9-BCE1-DE4C-73C0-8F14B369BB38}"/>
              </a:ext>
            </a:extLst>
          </p:cNvPr>
          <p:cNvSpPr txBox="1"/>
          <p:nvPr/>
        </p:nvSpPr>
        <p:spPr>
          <a:xfrm>
            <a:off x="6586654" y="6068933"/>
            <a:ext cx="19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C00CC"/>
                </a:solidFill>
              </a:rPr>
              <a:t>from 1910.11775</a:t>
            </a:r>
          </a:p>
        </p:txBody>
      </p:sp>
    </p:spTree>
    <p:extLst>
      <p:ext uri="{BB962C8B-B14F-4D97-AF65-F5344CB8AC3E}">
        <p14:creationId xmlns:p14="http://schemas.microsoft.com/office/powerpoint/2010/main" val="209806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EF547CC-DEB7-FE06-6DBA-E0A487428F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Charged LFV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’s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EF547CC-DEB7-FE06-6DBA-E0A487428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A593D-DC86-7928-E6B4-92C9757403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/>
                  <a:t> conversion in Al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𝑒𝑞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800" dirty="0"/>
                  <a:t> interactions)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A593D-DC86-7928-E6B4-92C975740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7CF1162-0CB0-D512-170E-726AD6E05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60588"/>
            <a:ext cx="8077200" cy="2063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07D84-0B6C-F550-D911-224C13E0CA22}"/>
                  </a:ext>
                </a:extLst>
              </p:cNvPr>
              <p:cNvSpPr txBox="1"/>
              <p:nvPr/>
            </p:nvSpPr>
            <p:spPr>
              <a:xfrm>
                <a:off x="5985649" y="3913253"/>
                <a:ext cx="3005951" cy="67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Mu2e experiment at FNAL: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~3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−17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07D84-0B6C-F550-D911-224C13E0C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649" y="3913253"/>
                <a:ext cx="3005951" cy="673582"/>
              </a:xfrm>
              <a:prstGeom prst="rect">
                <a:avLst/>
              </a:prstGeom>
              <a:blipFill>
                <a:blip r:embed="rId5"/>
                <a:stretch>
                  <a:fillRect l="-1826" t="-5455" r="-609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61EB3FB-0FC9-A2B7-4697-C3B9B3577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742162"/>
            <a:ext cx="4724400" cy="1845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52A5B4-D775-9B69-067B-E2F4B53D1A5A}"/>
                  </a:ext>
                </a:extLst>
              </p:cNvPr>
              <p:cNvSpPr txBox="1"/>
              <p:nvPr/>
            </p:nvSpPr>
            <p:spPr>
              <a:xfrm>
                <a:off x="5913120" y="5600839"/>
                <a:ext cx="304450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Mu3e experiment at PSI: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𝑒𝑒𝑒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~1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−16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52A5B4-D775-9B69-067B-E2F4B53D1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120" y="5600839"/>
                <a:ext cx="3044503" cy="707886"/>
              </a:xfrm>
              <a:prstGeom prst="rect">
                <a:avLst/>
              </a:prstGeom>
              <a:blipFill>
                <a:blip r:embed="rId7"/>
                <a:stretch>
                  <a:fillRect l="-2004" t="-4310" r="-2004"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0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881C1-1141-CDF7-CCEF-F7B739285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AF879E-391D-020B-201B-BFBA97D2F5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Charged LFV in near future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’s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AF879E-391D-020B-201B-BFBA97D2F5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6" r="-296"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403AE-E53D-ACA2-8CAF-B8A535F86B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Br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𝜇𝜇𝜇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.6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2800" dirty="0"/>
                  <a:t> (LHCb) </a:t>
                </a:r>
              </a:p>
              <a:p>
                <a:r>
                  <a:rPr lang="en-US" sz="2800" dirty="0"/>
                  <a:t>Otherwise mostly Belle II going forward?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403AE-E53D-ACA2-8CAF-B8A535F86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3"/>
                <a:stretch>
                  <a:fillRect l="-1286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FAB7023-DBAC-652A-C5BA-929E012F2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819400"/>
            <a:ext cx="7239000" cy="39230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11894A-2122-C716-A19B-E74154A27165}"/>
              </a:ext>
            </a:extLst>
          </p:cNvPr>
          <p:cNvSpPr txBox="1"/>
          <p:nvPr/>
        </p:nvSpPr>
        <p:spPr>
          <a:xfrm>
            <a:off x="7189713" y="5939135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2203.14919</a:t>
            </a:r>
          </a:p>
        </p:txBody>
      </p:sp>
    </p:spTree>
    <p:extLst>
      <p:ext uri="{BB962C8B-B14F-4D97-AF65-F5344CB8AC3E}">
        <p14:creationId xmlns:p14="http://schemas.microsoft.com/office/powerpoint/2010/main" val="282702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8C8EC-4EE3-DF31-5B26-E44C99863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96E2FD-3C30-392F-2AD1-C138CDA41A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42900" y="213043"/>
                <a:ext cx="8458200" cy="1143000"/>
              </a:xfrm>
            </p:spPr>
            <p:txBody>
              <a:bodyPr/>
              <a:lstStyle/>
              <a:p>
                <a:r>
                  <a:rPr lang="en-US" dirty="0"/>
                  <a:t>Charged LFV in further future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’s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96E2FD-3C30-392F-2AD1-C138CDA41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2900" y="213043"/>
                <a:ext cx="8458200" cy="1143000"/>
              </a:xfrm>
              <a:blipFill>
                <a:blip r:embed="rId2"/>
                <a:stretch>
                  <a:fillRect l="-1873" r="-1873"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1D702-63C2-FA5E-0A19-4126E7ADF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900" y="1600200"/>
                <a:ext cx="8534400" cy="4343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Super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charm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factory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aims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pairs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FCC-ee (energy frontier, 2045) will also run at Z pole, and aims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2.6 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pairs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1D702-63C2-FA5E-0A19-4126E7ADF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1600200"/>
                <a:ext cx="8534400" cy="4343400"/>
              </a:xfrm>
              <a:blipFill>
                <a:blip r:embed="rId3"/>
                <a:stretch>
                  <a:fillRect l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07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CE956-0881-2546-EDFC-3C7C2F129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F27E-CF54-2BD6-BF49-E032AB7C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13043"/>
            <a:ext cx="8458200" cy="1143000"/>
          </a:xfrm>
        </p:spPr>
        <p:txBody>
          <a:bodyPr/>
          <a:lstStyle/>
          <a:p>
            <a:r>
              <a:rPr lang="en-US" dirty="0"/>
              <a:t>Rare meson decays, CPV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E869E-70B9-6D40-DCD7-A0E1EA7C0A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900" y="1600200"/>
                <a:ext cx="8534400" cy="4800600"/>
              </a:xfrm>
            </p:spPr>
            <p:txBody>
              <a:bodyPr/>
              <a:lstStyle/>
              <a:p>
                <a:r>
                  <a:rPr lang="en-US" sz="2400" dirty="0"/>
                  <a:t>Currently, B’s province of LHCb (especially all charged modes) and Belle II (especially if lots of neutrals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400" dirty="0"/>
                  <a:t>’s in final state) </a:t>
                </a:r>
              </a:p>
              <a:p>
                <a:r>
                  <a:rPr lang="en-US" sz="2400" dirty="0"/>
                  <a:t>Could also do a lot at FCC-ee starting in 2045.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But there is also </a:t>
                </a:r>
                <a:r>
                  <a:rPr lang="en-US" sz="2400" dirty="0">
                    <a:solidFill>
                      <a:srgbClr val="008000"/>
                    </a:solidFill>
                  </a:rPr>
                  <a:t>atomic CP violation</a:t>
                </a:r>
                <a:r>
                  <a:rPr lang="en-US" sz="2400" dirty="0"/>
                  <a:t>, e.g. </a:t>
                </a:r>
                <a:r>
                  <a:rPr lang="en-US" sz="2400" dirty="0">
                    <a:solidFill>
                      <a:srgbClr val="CC0000"/>
                    </a:solidFill>
                  </a:rPr>
                  <a:t>electron EDM.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Allowed but heavily suppressed in SM (~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below </a:t>
                </a:r>
                <a:r>
                  <a:rPr lang="en-US" sz="2400" dirty="0" err="1">
                    <a:solidFill>
                      <a:srgbClr val="0000FF"/>
                    </a:solidFill>
                  </a:rPr>
                  <a:t>expt</a:t>
                </a:r>
                <a:r>
                  <a:rPr lang="en-US" sz="2400" dirty="0">
                    <a:solidFill>
                      <a:srgbClr val="0000FF"/>
                    </a:solidFill>
                  </a:rPr>
                  <a:t>)</a:t>
                </a:r>
              </a:p>
              <a:p>
                <a:r>
                  <a:rPr lang="en-US" sz="2400" dirty="0"/>
                  <a:t>Advances in trapping molecules with large Z to enhance effects of </a:t>
                </a:r>
                <a:r>
                  <a:rPr lang="en-US" sz="2400" dirty="0">
                    <a:solidFill>
                      <a:srgbClr val="CC0000"/>
                    </a:solidFill>
                  </a:rPr>
                  <a:t>electron EDM</a:t>
                </a:r>
              </a:p>
              <a:p>
                <a:r>
                  <a:rPr lang="en-US" sz="2000" dirty="0"/>
                  <a:t>ACMEIII</a:t>
                </a:r>
              </a:p>
              <a:p>
                <a:r>
                  <a:rPr lang="en-US" sz="2000" dirty="0"/>
                  <a:t>TRIUMF Francium</a:t>
                </a:r>
              </a:p>
              <a:p>
                <a:r>
                  <a:rPr lang="en-US" sz="2000" dirty="0"/>
                  <a:t>…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E869E-70B9-6D40-DCD7-A0E1EA7C0A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1600200"/>
                <a:ext cx="8534400" cy="4800600"/>
              </a:xfrm>
              <a:blipFill>
                <a:blip r:embed="rId2"/>
                <a:stretch>
                  <a:fillRect l="-929" t="-889" r="-143" b="-3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and grey text&#10;&#10;AI-generated content may be incorrect.">
            <a:extLst>
              <a:ext uri="{FF2B5EF4-FFF2-40B4-BE49-F238E27FC236}">
                <a16:creationId xmlns:a16="http://schemas.microsoft.com/office/drawing/2014/main" id="{83366913-7448-AD7C-5D48-163EDD01E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14118"/>
            <a:ext cx="2526030" cy="724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884A8-F1CD-0DBC-8A19-C12B4C2A5EA4}"/>
              </a:ext>
            </a:extLst>
          </p:cNvPr>
          <p:cNvSpPr txBox="1"/>
          <p:nvPr/>
        </p:nvSpPr>
        <p:spPr>
          <a:xfrm>
            <a:off x="5638800" y="5897868"/>
            <a:ext cx="3463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Harvard, Caltech, ASU, Toronto </a:t>
            </a:r>
          </a:p>
        </p:txBody>
      </p:sp>
    </p:spTree>
    <p:extLst>
      <p:ext uri="{BB962C8B-B14F-4D97-AF65-F5344CB8AC3E}">
        <p14:creationId xmlns:p14="http://schemas.microsoft.com/office/powerpoint/2010/main" val="84275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837B-8993-E483-13F3-2B6AD7B8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neutron EDM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A30DA-B1A8-DA5C-A759-92477AF7E5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799" cy="4495800"/>
              </a:xfrm>
            </p:spPr>
            <p:txBody>
              <a:bodyPr/>
              <a:lstStyle/>
              <a:p>
                <a:r>
                  <a:rPr lang="en-US" sz="2400" dirty="0"/>
                  <a:t>Current limit: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&lt;1.1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−26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nEDM@PSI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Some future proposals:</a:t>
                </a:r>
              </a:p>
              <a:p>
                <a:r>
                  <a:rPr lang="en-US" sz="2000" dirty="0" err="1"/>
                  <a:t>nEDM@SNS</a:t>
                </a:r>
                <a:r>
                  <a:rPr lang="en-US" sz="2000" dirty="0"/>
                  <a:t> (ORNL)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2000" dirty="0" err="1"/>
                  <a:t>nEDMSF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nEDM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SuperFluid</a:t>
                </a:r>
                <a:r>
                  <a:rPr lang="en-US" sz="2000" dirty="0"/>
                  <a:t>) at</a:t>
                </a:r>
              </a:p>
              <a:p>
                <a:pPr marL="0" indent="0">
                  <a:buNone/>
                </a:pPr>
                <a:r>
                  <a:rPr lang="en-US" sz="2000" dirty="0"/>
                  <a:t>European Spallation Source (ESS)</a:t>
                </a:r>
                <a:endParaRPr lang="en-US" sz="1600" dirty="0"/>
              </a:p>
              <a:p>
                <a:pPr marL="0" indent="0">
                  <a:buNone/>
                </a:pPr>
                <a:r>
                  <a:rPr lang="en-US" sz="2000" dirty="0">
                    <a:sym typeface="Wingdings" panose="05000000000000000000" pitchFamily="2" charset="2"/>
                  </a:rPr>
                  <a:t>aims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000" dirty="0"/>
                  <a:t> </a:t>
                </a:r>
                <a:endParaRPr lang="en-US" sz="2400" dirty="0"/>
              </a:p>
              <a:p>
                <a:r>
                  <a:rPr lang="en-US" sz="2000" dirty="0"/>
                  <a:t>LANL </a:t>
                </a:r>
                <a:r>
                  <a:rPr lang="en-US" sz="2000" dirty="0" err="1"/>
                  <a:t>nEDM</a:t>
                </a:r>
                <a:r>
                  <a:rPr lang="en-US" sz="2000" dirty="0"/>
                  <a:t> (vacuum)</a:t>
                </a:r>
              </a:p>
              <a:p>
                <a:pPr marL="0" indent="0">
                  <a:buNone/>
                </a:pPr>
                <a:r>
                  <a:rPr lang="en-US" sz="2000" dirty="0">
                    <a:sym typeface="Wingdings" panose="05000000000000000000" pitchFamily="2" charset="2"/>
                  </a:rPr>
                  <a:t>aims 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/>
              </a:p>
              <a:p>
                <a:r>
                  <a:rPr lang="en-US" sz="2000" dirty="0"/>
                  <a:t>n2EDM@PSI: </a:t>
                </a:r>
                <a:r>
                  <a:rPr lang="en-US" sz="2000" dirty="0">
                    <a:sym typeface="Wingdings" panose="05000000000000000000" pitchFamily="2" charset="2"/>
                  </a:rPr>
                  <a:t>aims 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2400" dirty="0"/>
              </a:p>
              <a:p>
                <a:r>
                  <a:rPr lang="en-US" sz="2000" dirty="0"/>
                  <a:t>TUCAN (TRIUMF Ultra-Cold Advanced Neutron) at TRIUMF</a:t>
                </a:r>
              </a:p>
              <a:p>
                <a:pPr marL="0" indent="0">
                  <a:buNone/>
                </a:pPr>
                <a:r>
                  <a:rPr lang="en-US" sz="1600" dirty="0">
                    <a:sym typeface="Wingdings" panose="05000000000000000000" pitchFamily="2" charset="2"/>
                  </a:rPr>
                  <a:t>also aims at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−27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PanEDM @ ILL Grenoble:  </a:t>
                </a:r>
                <a:r>
                  <a:rPr lang="en-US" sz="1600" dirty="0">
                    <a:sym typeface="Wingdings" panose="05000000000000000000" pitchFamily="2" charset="2"/>
                  </a:rPr>
                  <a:t>aims at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 </m:t>
                    </m:r>
                    <m:r>
                      <a:rPr 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−27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18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A30DA-B1A8-DA5C-A759-92477AF7E5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799" cy="4495800"/>
              </a:xfrm>
              <a:blipFill>
                <a:blip r:embed="rId2"/>
                <a:stretch>
                  <a:fillRect l="-912" t="-950" b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aph of a number of models&#10;&#10;AI-generated content may be incorrect.">
            <a:extLst>
              <a:ext uri="{FF2B5EF4-FFF2-40B4-BE49-F238E27FC236}">
                <a16:creationId xmlns:a16="http://schemas.microsoft.com/office/drawing/2014/main" id="{29EA5C59-4223-DE78-32D8-22F30E438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42" y="2057400"/>
            <a:ext cx="4129658" cy="28956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098C65-90BF-3C9E-3F3A-21374CEEF5F6}"/>
              </a:ext>
            </a:extLst>
          </p:cNvPr>
          <p:cNvCxnSpPr/>
          <p:nvPr/>
        </p:nvCxnSpPr>
        <p:spPr bwMode="auto">
          <a:xfrm flipH="1">
            <a:off x="762000" y="2590800"/>
            <a:ext cx="2362200" cy="152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9037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4418-DF09-99DA-05D3-D2E24114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lower energy precision measurements?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A43DB-ED1C-EC3A-7423-FBB51FAFF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Muon g-2 just completed experiment at Fermilab; unfortunately, currently limited by theory (hadronic vacuum polarization).</a:t>
            </a:r>
          </a:p>
          <a:p>
            <a:r>
              <a:rPr lang="en-US" sz="2400" dirty="0"/>
              <a:t>MOLLER experiment at JLAB (11 GeV beam), parity violation in electron-electron scattering (OK this is with electrons)</a:t>
            </a:r>
          </a:p>
          <a:p>
            <a:endParaRPr lang="en-US" dirty="0"/>
          </a:p>
        </p:txBody>
      </p:sp>
      <p:pic>
        <p:nvPicPr>
          <p:cNvPr id="5" name="Picture 4" descr="A diagram of a machine&#10;&#10;AI-generated content may be incorrect.">
            <a:extLst>
              <a:ext uri="{FF2B5EF4-FFF2-40B4-BE49-F238E27FC236}">
                <a16:creationId xmlns:a16="http://schemas.microsoft.com/office/drawing/2014/main" id="{650EF0F5-5344-DBC2-4D7C-D4A466228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63181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654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67866</TotalTime>
  <Words>475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Wingdings</vt:lpstr>
      <vt:lpstr>Default Design</vt:lpstr>
      <vt:lpstr>Some opportunity  Beyond ν’s and e’s</vt:lpstr>
      <vt:lpstr>Where will we find physics beyond the Standard Model?</vt:lpstr>
      <vt:lpstr>If new physics violates (approximate) SM symmetries…</vt:lpstr>
      <vt:lpstr>Charged LFV in μ’s</vt:lpstr>
      <vt:lpstr>Charged LFV in near future τ’s</vt:lpstr>
      <vt:lpstr>Charged LFV in further future τ’s</vt:lpstr>
      <vt:lpstr>Rare meson decays, CPV</vt:lpstr>
      <vt:lpstr>Also neutron EDM</vt:lpstr>
      <vt:lpstr>Other lower energy precision measurements?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</dc:creator>
  <cp:lastModifiedBy>Lance Dixon</cp:lastModifiedBy>
  <cp:revision>1261</cp:revision>
  <cp:lastPrinted>1601-01-01T00:00:00Z</cp:lastPrinted>
  <dcterms:created xsi:type="dcterms:W3CDTF">1601-01-01T00:00:00Z</dcterms:created>
  <dcterms:modified xsi:type="dcterms:W3CDTF">2025-09-26T21:16:38Z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